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omments/modernComment_141_DA146EEB.xml" ContentType="application/vnd.ms-powerpoint.comments+xml"/>
  <Override PartName="/ppt/comments/modernComment_142_671D8812.xml" ContentType="application/vnd.ms-powerpoint.comments+xml"/>
  <Override PartName="/ppt/comments/modernComment_148_D92DB02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270" r:id="rId6"/>
    <p:sldId id="312" r:id="rId7"/>
    <p:sldId id="289" r:id="rId8"/>
    <p:sldId id="314" r:id="rId9"/>
    <p:sldId id="315" r:id="rId10"/>
    <p:sldId id="316" r:id="rId11"/>
    <p:sldId id="317" r:id="rId12"/>
    <p:sldId id="318" r:id="rId13"/>
    <p:sldId id="319" r:id="rId14"/>
    <p:sldId id="320" r:id="rId15"/>
    <p:sldId id="321" r:id="rId16"/>
    <p:sldId id="323" r:id="rId17"/>
    <p:sldId id="322" r:id="rId18"/>
    <p:sldId id="329" r:id="rId19"/>
    <p:sldId id="327" r:id="rId20"/>
    <p:sldId id="324" r:id="rId21"/>
    <p:sldId id="325" r:id="rId22"/>
    <p:sldId id="328" r:id="rId23"/>
    <p:sldId id="330" r:id="rId24"/>
    <p:sldId id="331" r:id="rId25"/>
    <p:sldId id="326" r:id="rId26"/>
    <p:sldId id="267" r:id="rId2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73208-3E55-63DF-B7A9-2ED0D782100A}" name="Elena Gedminė" initials="EG" userId="S::e.gedmine@cpva.lt::8eaea697-5611-493e-8816-e0e02785e987" providerId="AD"/>
  <p188:author id="{A1680E0A-A48B-91B8-3B78-E471B9AC437D}" name="Ineta Valantinavičiūtė" initials="IV" userId="S::i.valantinaviciute@cpva.lt::def3ff18-1bea-47ae-a254-a8c23225c721" providerId="AD"/>
  <p188:author id="{4E8CA860-B2B4-2939-C5A2-195A91C5DD50}" name="Edgaras Eskis" initials="EE" userId="S::e.eskis@cpva.lt::8dc1be4c-935b-4f0b-9b3b-5dcbc1d5741a" providerId="AD"/>
  <p188:author id="{4174E3DB-F165-73B0-53C5-380E9828C7D5}" name="Zita Bukina" initials="ZB" userId="S::z.bukina@cpva.lt::4f59d4c9-b713-4eb1-8c1e-83a8c5596137" providerId="AD"/>
  <p188:author id="{FA0092DC-9699-54F5-4BF1-95AF54087745}" name="Donatas Lazauskas" initials="DL" userId="S::d.lazauskas@cpva.lt::9e09a176-12b1-49f7-9202-e720e7ac2f85" providerId="AD"/>
  <p188:author id="{CAFB8DFF-94F5-7B61-3B46-CD86D4EBCF92}" name="Gražina Lapinskienė" initials="GL" userId="S::g.lapinskiene@cpva.lt::6cafea45-8099-497e-ac29-99ad1ab7c6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eonora Balsevič" initials="EB" lastIdx="21" clrIdx="0">
    <p:extLst>
      <p:ext uri="{19B8F6BF-5375-455C-9EA6-DF929625EA0E}">
        <p15:presenceInfo xmlns:p15="http://schemas.microsoft.com/office/powerpoint/2012/main" userId="S-1-5-21-435918606-2984255037-1919720017-14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0F8A4-F2EB-E8DA-188B-27188952DF5B}" v="3" dt="2026-07-17T10:48:56.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14" y="14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omments/modernComment_141_DA146EEB.xml><?xml version="1.0" encoding="utf-8"?>
<p188:cmLst xmlns:a="http://schemas.openxmlformats.org/drawingml/2006/main" xmlns:r="http://schemas.openxmlformats.org/officeDocument/2006/relationships" xmlns:p188="http://schemas.microsoft.com/office/powerpoint/2018/8/main">
  <p188:cm id="{582B2ABD-A8C9-4DA2-BD7C-757E0AF46B42}" authorId="{7D673208-3E55-63DF-B7A9-2ED0D782100A}" created="2026-06-10T12:49:53.439">
    <pc:sldMkLst xmlns:pc="http://schemas.microsoft.com/office/powerpoint/2013/main/command">
      <pc:docMk/>
      <pc:sldMk cId="3658772203" sldId="321"/>
    </pc:sldMkLst>
    <p188:replyLst>
      <p188:reply id="{8FCED0B2-8684-4109-89BB-82EAD47B10C0}" authorId="{A1680E0A-A48B-91B8-3B78-E471B9AC437D}" created="2026-06-12T08:40:00.308">
        <p188:txBody>
          <a:bodyPr/>
          <a:lstStyle/>
          <a:p>
            <a:r>
              <a:rPr lang="lt-LT"/>
              <a:t>tikrai taip :) jei PrV pažymi Taip, reiškia kažkas pasikeitė, kas neturėjo būti pakeista, todėl turi būtinai pakomentuoti kas pasikeitė ir kodėl. Jei pažymi Ne - tuomet viskas gerai ir nieko  komentuoti privalomai nereikia</a:t>
            </a:r>
          </a:p>
        </p188:txBody>
      </p188:reply>
    </p188:replyLst>
    <p188:txBody>
      <a:bodyPr/>
      <a:lstStyle/>
      <a:p>
        <a:r>
          <a:rPr lang="lt-LT"/>
          <a:t>Ar tikrai komentaras privalomas, kai išvada "Taip"?
Jeigu išvada "Ne", komentaras neprivalomas?</a:t>
        </a:r>
      </a:p>
    </p188:txBody>
  </p188:cm>
</p188:cmLst>
</file>

<file path=ppt/comments/modernComment_142_671D8812.xml><?xml version="1.0" encoding="utf-8"?>
<p188:cmLst xmlns:a="http://schemas.openxmlformats.org/drawingml/2006/main" xmlns:r="http://schemas.openxmlformats.org/officeDocument/2006/relationships" xmlns:p188="http://schemas.microsoft.com/office/powerpoint/2018/8/main">
  <p188:cm id="{87C8016F-C22E-4EFB-8740-9E48826497A0}" authorId="{7D673208-3E55-63DF-B7A9-2ED0D782100A}" created="2026-06-10T12:50:39.509">
    <pc:sldMkLst xmlns:pc="http://schemas.microsoft.com/office/powerpoint/2013/main/command">
      <pc:docMk/>
      <pc:sldMk cId="1729988626" sldId="322"/>
    </pc:sldMkLst>
    <p188:replyLst>
      <p188:reply id="{1E4A023D-DA0E-4B2C-BB56-275B6B155826}" authorId="{4E8CA860-B2B4-2939-C5A2-195A91C5DD50}" created="2026-06-18T06:18:49.696">
        <p188:txBody>
          <a:bodyPr/>
          <a:lstStyle/>
          <a:p>
            <a:r>
              <a:rPr lang="lt-LT"/>
              <a:t>Ne, rinkmenų skaidrė įterpiau ne be reikalo, su tikslu, kad prieš pateikiant naudotojas gal norės prisegti kokius nors dokumentus.</a:t>
            </a:r>
          </a:p>
        </p188:txBody>
      </p188:reply>
    </p188:replyLst>
    <p188:txBody>
      <a:bodyPr/>
      <a:lstStyle/>
      <a:p>
        <a:r>
          <a:rPr lang="lt-LT"/>
          <a:t>Ar ši skaidrė neturėtų būti po 12?</a:t>
        </a:r>
      </a:p>
    </p188:txBody>
  </p188:cm>
</p188:cmLst>
</file>

<file path=ppt/comments/modernComment_148_D92DB029.xml><?xml version="1.0" encoding="utf-8"?>
<p188:cmLst xmlns:a="http://schemas.openxmlformats.org/drawingml/2006/main" xmlns:r="http://schemas.openxmlformats.org/officeDocument/2006/relationships" xmlns:p188="http://schemas.microsoft.com/office/powerpoint/2018/8/main">
  <p188:cm id="{71D5A1A1-FEB8-4DC6-B142-47BD09DAC5EC}" authorId="{A1680E0A-A48B-91B8-3B78-E471B9AC437D}" created="2026-06-12T08:43:36.957">
    <ac:deMkLst xmlns:ac="http://schemas.microsoft.com/office/drawing/2013/main/command">
      <pc:docMk xmlns:pc="http://schemas.microsoft.com/office/powerpoint/2013/main/command"/>
      <pc:sldMk xmlns:pc="http://schemas.microsoft.com/office/powerpoint/2013/main/command" cId="3643650089" sldId="328"/>
      <ac:spMk id="10" creationId="{D484BE46-0858-0C0E-179C-6EC404284927}"/>
    </ac:deMkLst>
    <p188:replyLst>
      <p188:reply id="{B7F53219-BE6B-4636-816B-000405F2609F}" authorId="{4E8CA860-B2B4-2939-C5A2-195A91C5DD50}" created="2026-06-18T07:03:35.195">
        <p188:txBody>
          <a:bodyPr/>
          <a:lstStyle/>
          <a:p>
            <a:r>
              <a:rPr lang="lt-LT"/>
              <a:t>Supratau, taip, nėra privalomas, taip pat ir komentaras nėra privalomas. Atlikau korekcijas.</a:t>
            </a:r>
          </a:p>
        </p188:txBody>
      </p188:reply>
    </p188:replyLst>
    <p188:txBody>
      <a:bodyPr/>
      <a:lstStyle/>
      <a:p>
        <a:r>
          <a:rPr lang="lt-LT"/>
          <a:t>ar tikrai privalomas laukas Pastabos? nes jei ataskaita yra tvirtinama, pastabų dažniausiai nėra jokių, todėl ir laukas neturėtų būti privalomas. 2024-2020 m. periode šis laukas nėra privalomas.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a:p>
        </p:txBody>
      </p:sp>
      <p:grpSp>
        <p:nvGrpSpPr>
          <p:cNvPr id="15" name="Grupė 14">
            <a:extLst>
              <a:ext uri="{FF2B5EF4-FFF2-40B4-BE49-F238E27FC236}">
                <a16:creationId xmlns:a16="http://schemas.microsoft.com/office/drawing/2014/main" id="{D379F29C-F310-08D9-4318-7B7FB1822FCA}"/>
              </a:ext>
            </a:extLst>
          </p:cNvPr>
          <p:cNvGrpSpPr/>
          <p:nvPr userDrawn="1"/>
        </p:nvGrpSpPr>
        <p:grpSpPr>
          <a:xfrm>
            <a:off x="838201" y="5455702"/>
            <a:ext cx="4445000" cy="491912"/>
            <a:chOff x="838200" y="5407063"/>
            <a:chExt cx="6544093" cy="724211"/>
          </a:xfrm>
        </p:grpSpPr>
        <p:pic>
          <p:nvPicPr>
            <p:cNvPr id="16" name="Grafinis elementas 15">
              <a:extLst>
                <a:ext uri="{FF2B5EF4-FFF2-40B4-BE49-F238E27FC236}">
                  <a16:creationId xmlns:a16="http://schemas.microsoft.com/office/drawing/2014/main" id="{953CA33E-012B-7DB0-CB3A-73D7DE5368E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7" name="Grafinis elementas 16">
              <a:extLst>
                <a:ext uri="{FF2B5EF4-FFF2-40B4-BE49-F238E27FC236}">
                  <a16:creationId xmlns:a16="http://schemas.microsoft.com/office/drawing/2014/main" id="{E677CD25-F52C-D5CB-BBDC-2EC7C6351C8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3405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1">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9344025"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93440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Paveikslėlis 5" descr="Paveikslėlis, kuriame yra diagrama&#10;&#10;Automatiškai sugeneruotas aprašymas">
            <a:extLst>
              <a:ext uri="{FF2B5EF4-FFF2-40B4-BE49-F238E27FC236}">
                <a16:creationId xmlns:a16="http://schemas.microsoft.com/office/drawing/2014/main" id="{3E28A5A1-3357-D208-6116-55B0E8B3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02" y="3428999"/>
            <a:ext cx="1614748" cy="3229496"/>
          </a:xfrm>
          <a:prstGeom prst="rect">
            <a:avLst/>
          </a:prstGeom>
        </p:spPr>
      </p:pic>
      <p:pic>
        <p:nvPicPr>
          <p:cNvPr id="7" name="Paveikslėlis 6" descr="Paveikslėlis, kuriame yra diagrama&#10;&#10;Automatiškai sugeneruotas aprašymas">
            <a:extLst>
              <a:ext uri="{FF2B5EF4-FFF2-40B4-BE49-F238E27FC236}">
                <a16:creationId xmlns:a16="http://schemas.microsoft.com/office/drawing/2014/main" id="{C44BE4F3-552F-89EB-7611-44E7866F09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6302" y="199504"/>
            <a:ext cx="1614748" cy="3229496"/>
          </a:xfrm>
          <a:prstGeom prst="rect">
            <a:avLst/>
          </a:prstGeom>
        </p:spPr>
      </p:pic>
    </p:spTree>
    <p:extLst>
      <p:ext uri="{BB962C8B-B14F-4D97-AF65-F5344CB8AC3E}">
        <p14:creationId xmlns:p14="http://schemas.microsoft.com/office/powerpoint/2010/main" val="3584993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7" name="Grupė 6">
            <a:extLst>
              <a:ext uri="{FF2B5EF4-FFF2-40B4-BE49-F238E27FC236}">
                <a16:creationId xmlns:a16="http://schemas.microsoft.com/office/drawing/2014/main" id="{5DA332CE-EE7F-3F81-172E-85CB351C7C1E}"/>
              </a:ext>
            </a:extLst>
          </p:cNvPr>
          <p:cNvGrpSpPr/>
          <p:nvPr userDrawn="1"/>
        </p:nvGrpSpPr>
        <p:grpSpPr>
          <a:xfrm>
            <a:off x="838200" y="5405864"/>
            <a:ext cx="6528939" cy="722534"/>
            <a:chOff x="838200" y="5407063"/>
            <a:chExt cx="6544093" cy="724211"/>
          </a:xfrm>
        </p:grpSpPr>
        <p:pic>
          <p:nvPicPr>
            <p:cNvPr id="8" name="Grafinis elementas 7">
              <a:extLst>
                <a:ext uri="{FF2B5EF4-FFF2-40B4-BE49-F238E27FC236}">
                  <a16:creationId xmlns:a16="http://schemas.microsoft.com/office/drawing/2014/main" id="{D925D866-759F-FDED-2BB1-689D62FF1B6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1" name="Grafinis elementas 10">
              <a:extLst>
                <a:ext uri="{FF2B5EF4-FFF2-40B4-BE49-F238E27FC236}">
                  <a16:creationId xmlns:a16="http://schemas.microsoft.com/office/drawing/2014/main" id="{1F3D0524-89F9-9255-22FA-AE05D634BB8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1156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5FAB0F0B-A523-7EA3-0E1B-F6432F96AA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1" y="4854979"/>
            <a:ext cx="1295400" cy="1274618"/>
          </a:xfrm>
          <a:prstGeom prst="rect">
            <a:avLst/>
          </a:prstGeom>
        </p:spPr>
      </p:pic>
      <p:pic>
        <p:nvPicPr>
          <p:cNvPr id="11" name="Grafinis elementas 10">
            <a:extLst>
              <a:ext uri="{FF2B5EF4-FFF2-40B4-BE49-F238E27FC236}">
                <a16:creationId xmlns:a16="http://schemas.microsoft.com/office/drawing/2014/main" id="{C9EB9166-B3AC-9960-9CDB-6B0807C828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493601" y="4854979"/>
            <a:ext cx="1266057" cy="1376751"/>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13" name="Grupė 12">
            <a:extLst>
              <a:ext uri="{FF2B5EF4-FFF2-40B4-BE49-F238E27FC236}">
                <a16:creationId xmlns:a16="http://schemas.microsoft.com/office/drawing/2014/main" id="{CDF14E5C-1311-ED26-4321-03584C071CAC}"/>
              </a:ext>
            </a:extLst>
          </p:cNvPr>
          <p:cNvGrpSpPr/>
          <p:nvPr userDrawn="1"/>
        </p:nvGrpSpPr>
        <p:grpSpPr>
          <a:xfrm>
            <a:off x="838200" y="5405864"/>
            <a:ext cx="6721975" cy="702142"/>
            <a:chOff x="838200" y="4436344"/>
            <a:chExt cx="6721975" cy="702142"/>
          </a:xfrm>
        </p:grpSpPr>
        <p:pic>
          <p:nvPicPr>
            <p:cNvPr id="14" name="Grafinis elementas 13">
              <a:extLst>
                <a:ext uri="{FF2B5EF4-FFF2-40B4-BE49-F238E27FC236}">
                  <a16:creationId xmlns:a16="http://schemas.microsoft.com/office/drawing/2014/main" id="{CC53639B-0EE7-7989-99BD-65B231D80DE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4439036"/>
              <a:ext cx="3283919" cy="699450"/>
            </a:xfrm>
            <a:prstGeom prst="rect">
              <a:avLst/>
            </a:prstGeom>
          </p:spPr>
        </p:pic>
        <p:pic>
          <p:nvPicPr>
            <p:cNvPr id="15" name="Grafinis elementas 14">
              <a:extLst>
                <a:ext uri="{FF2B5EF4-FFF2-40B4-BE49-F238E27FC236}">
                  <a16:creationId xmlns:a16="http://schemas.microsoft.com/office/drawing/2014/main" id="{1FB7C402-F29F-3E4A-56DC-AD7A0F7AB0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1285" y="4436344"/>
              <a:ext cx="3078890" cy="702142"/>
            </a:xfrm>
            <a:prstGeom prst="rect">
              <a:avLst/>
            </a:prstGeom>
          </p:spPr>
        </p:pic>
      </p:grpSp>
    </p:spTree>
    <p:extLst>
      <p:ext uri="{BB962C8B-B14F-4D97-AF65-F5344CB8AC3E}">
        <p14:creationId xmlns:p14="http://schemas.microsoft.com/office/powerpoint/2010/main" val="2029087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9" name="Grupė 8">
            <a:extLst>
              <a:ext uri="{FF2B5EF4-FFF2-40B4-BE49-F238E27FC236}">
                <a16:creationId xmlns:a16="http://schemas.microsoft.com/office/drawing/2014/main" id="{712241AE-7F3C-D334-DDD4-C72560E062A8}"/>
              </a:ext>
            </a:extLst>
          </p:cNvPr>
          <p:cNvGrpSpPr/>
          <p:nvPr userDrawn="1"/>
        </p:nvGrpSpPr>
        <p:grpSpPr>
          <a:xfrm>
            <a:off x="838200" y="4892383"/>
            <a:ext cx="2950801" cy="1301942"/>
            <a:chOff x="838200" y="3652843"/>
            <a:chExt cx="2950801" cy="1301942"/>
          </a:xfrm>
        </p:grpSpPr>
        <p:pic>
          <p:nvPicPr>
            <p:cNvPr id="12" name="Grafinis elementas 11">
              <a:extLst>
                <a:ext uri="{FF2B5EF4-FFF2-40B4-BE49-F238E27FC236}">
                  <a16:creationId xmlns:a16="http://schemas.microsoft.com/office/drawing/2014/main" id="{59A2EB97-396B-0FB1-8EBF-C21D0A5A16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93601" y="3652843"/>
              <a:ext cx="1295400" cy="1301942"/>
            </a:xfrm>
            <a:prstGeom prst="rect">
              <a:avLst/>
            </a:prstGeom>
          </p:spPr>
        </p:pic>
        <p:pic>
          <p:nvPicPr>
            <p:cNvPr id="13" name="Grafinis elementas 12">
              <a:extLst>
                <a:ext uri="{FF2B5EF4-FFF2-40B4-BE49-F238E27FC236}">
                  <a16:creationId xmlns:a16="http://schemas.microsoft.com/office/drawing/2014/main" id="{1F6FF915-EC90-4E2D-306E-E5584B6B09C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8200" y="3652843"/>
              <a:ext cx="1295400" cy="1203806"/>
            </a:xfrm>
            <a:prstGeom prst="rect">
              <a:avLst/>
            </a:prstGeom>
          </p:spPr>
        </p:pic>
      </p:grpSp>
    </p:spTree>
    <p:extLst>
      <p:ext uri="{BB962C8B-B14F-4D97-AF65-F5344CB8AC3E}">
        <p14:creationId xmlns:p14="http://schemas.microsoft.com/office/powerpoint/2010/main" val="32836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15" name="Grupė 14">
            <a:extLst>
              <a:ext uri="{FF2B5EF4-FFF2-40B4-BE49-F238E27FC236}">
                <a16:creationId xmlns:a16="http://schemas.microsoft.com/office/drawing/2014/main" id="{9A8F28BB-2EFB-EC3D-AAFE-1D23B403C1A2}"/>
              </a:ext>
            </a:extLst>
          </p:cNvPr>
          <p:cNvGrpSpPr/>
          <p:nvPr userDrawn="1"/>
        </p:nvGrpSpPr>
        <p:grpSpPr>
          <a:xfrm>
            <a:off x="838201" y="5685813"/>
            <a:ext cx="4445000" cy="491912"/>
            <a:chOff x="838200" y="5407063"/>
            <a:chExt cx="6544093" cy="724211"/>
          </a:xfrm>
        </p:grpSpPr>
        <p:pic>
          <p:nvPicPr>
            <p:cNvPr id="13" name="Grafinis elementas 12">
              <a:extLst>
                <a:ext uri="{FF2B5EF4-FFF2-40B4-BE49-F238E27FC236}">
                  <a16:creationId xmlns:a16="http://schemas.microsoft.com/office/drawing/2014/main" id="{E58E4738-336E-964B-21BD-9B0C2A02215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4" name="Grafinis elementas 13">
              <a:extLst>
                <a:ext uri="{FF2B5EF4-FFF2-40B4-BE49-F238E27FC236}">
                  <a16:creationId xmlns:a16="http://schemas.microsoft.com/office/drawing/2014/main" id="{D0C5DF9D-A9C4-5A79-BB4D-1A8CEF12588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14057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avadinimo skaidrė logo 1">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9319260"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93192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5" name="Paveikslėlis 4" descr="Paveikslėlis, kuriame yra diagrama&#10;&#10;Automatiškai sugeneruotas aprašymas">
            <a:extLst>
              <a:ext uri="{FF2B5EF4-FFF2-40B4-BE49-F238E27FC236}">
                <a16:creationId xmlns:a16="http://schemas.microsoft.com/office/drawing/2014/main" id="{E8FA6406-8359-701C-8366-8AF7FC5849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02" y="3428999"/>
            <a:ext cx="1614748" cy="3229496"/>
          </a:xfrm>
          <a:prstGeom prst="rect">
            <a:avLst/>
          </a:prstGeom>
        </p:spPr>
      </p:pic>
      <p:pic>
        <p:nvPicPr>
          <p:cNvPr id="6" name="Paveikslėlis 5" descr="Paveikslėlis, kuriame yra diagrama&#10;&#10;Automatiškai sugeneruotas aprašymas">
            <a:extLst>
              <a:ext uri="{FF2B5EF4-FFF2-40B4-BE49-F238E27FC236}">
                <a16:creationId xmlns:a16="http://schemas.microsoft.com/office/drawing/2014/main" id="{A866ABF9-4D80-134A-11C9-85B678ECF9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6302" y="199504"/>
            <a:ext cx="1614748" cy="3229496"/>
          </a:xfrm>
          <a:prstGeom prst="rect">
            <a:avLst/>
          </a:prstGeom>
        </p:spPr>
      </p:pic>
      <p:grpSp>
        <p:nvGrpSpPr>
          <p:cNvPr id="8" name="Grupė 7">
            <a:extLst>
              <a:ext uri="{FF2B5EF4-FFF2-40B4-BE49-F238E27FC236}">
                <a16:creationId xmlns:a16="http://schemas.microsoft.com/office/drawing/2014/main" id="{03E82AEF-35CB-DB26-D3A0-5C0B4C2B969F}"/>
              </a:ext>
            </a:extLst>
          </p:cNvPr>
          <p:cNvGrpSpPr/>
          <p:nvPr userDrawn="1"/>
        </p:nvGrpSpPr>
        <p:grpSpPr>
          <a:xfrm>
            <a:off x="838201" y="5685813"/>
            <a:ext cx="4445000" cy="491912"/>
            <a:chOff x="838200" y="5407063"/>
            <a:chExt cx="6544093" cy="724211"/>
          </a:xfrm>
        </p:grpSpPr>
        <p:pic>
          <p:nvPicPr>
            <p:cNvPr id="11" name="Grafinis elementas 10">
              <a:extLst>
                <a:ext uri="{FF2B5EF4-FFF2-40B4-BE49-F238E27FC236}">
                  <a16:creationId xmlns:a16="http://schemas.microsoft.com/office/drawing/2014/main" id="{57009271-7CC4-B34D-1A28-1B94E7A19CB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8200" y="5407063"/>
              <a:ext cx="3291541" cy="724211"/>
            </a:xfrm>
            <a:prstGeom prst="rect">
              <a:avLst/>
            </a:prstGeom>
          </p:spPr>
        </p:pic>
        <p:pic>
          <p:nvPicPr>
            <p:cNvPr id="12" name="Grafinis elementas 11">
              <a:extLst>
                <a:ext uri="{FF2B5EF4-FFF2-40B4-BE49-F238E27FC236}">
                  <a16:creationId xmlns:a16="http://schemas.microsoft.com/office/drawing/2014/main" id="{40087329-7036-9097-7100-51D0B4ECD3EE}"/>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148455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a:p>
        </p:txBody>
      </p:sp>
    </p:spTree>
    <p:extLst>
      <p:ext uri="{BB962C8B-B14F-4D97-AF65-F5344CB8AC3E}">
        <p14:creationId xmlns:p14="http://schemas.microsoft.com/office/powerpoint/2010/main" val="263768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a:p>
        </p:txBody>
      </p:sp>
      <p:grpSp>
        <p:nvGrpSpPr>
          <p:cNvPr id="4" name="Grupė 3">
            <a:extLst>
              <a:ext uri="{FF2B5EF4-FFF2-40B4-BE49-F238E27FC236}">
                <a16:creationId xmlns:a16="http://schemas.microsoft.com/office/drawing/2014/main" id="{50B65353-A1EF-B552-163C-989FE2C484C8}"/>
              </a:ext>
            </a:extLst>
          </p:cNvPr>
          <p:cNvGrpSpPr/>
          <p:nvPr userDrawn="1"/>
        </p:nvGrpSpPr>
        <p:grpSpPr>
          <a:xfrm>
            <a:off x="838201" y="5884247"/>
            <a:ext cx="4445000" cy="491912"/>
            <a:chOff x="838200" y="5407063"/>
            <a:chExt cx="6544093" cy="724211"/>
          </a:xfrm>
        </p:grpSpPr>
        <p:pic>
          <p:nvPicPr>
            <p:cNvPr id="6" name="Grafinis elementas 5">
              <a:extLst>
                <a:ext uri="{FF2B5EF4-FFF2-40B4-BE49-F238E27FC236}">
                  <a16:creationId xmlns:a16="http://schemas.microsoft.com/office/drawing/2014/main" id="{A29EFE76-C500-3949-EF7C-3723C235721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7" name="Grafinis elementas 6">
              <a:extLst>
                <a:ext uri="{FF2B5EF4-FFF2-40B4-BE49-F238E27FC236}">
                  <a16:creationId xmlns:a16="http://schemas.microsoft.com/office/drawing/2014/main" id="{9DD00F3D-9306-3E81-8DB6-417E0A6EA65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28393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9" name="Grupė 8">
            <a:extLst>
              <a:ext uri="{FF2B5EF4-FFF2-40B4-BE49-F238E27FC236}">
                <a16:creationId xmlns:a16="http://schemas.microsoft.com/office/drawing/2014/main" id="{8DE59146-E3AC-A552-3C8C-595B43CA7A29}"/>
              </a:ext>
            </a:extLst>
          </p:cNvPr>
          <p:cNvGrpSpPr/>
          <p:nvPr userDrawn="1"/>
        </p:nvGrpSpPr>
        <p:grpSpPr>
          <a:xfrm>
            <a:off x="838201" y="5455702"/>
            <a:ext cx="4445000" cy="491912"/>
            <a:chOff x="838200" y="5407063"/>
            <a:chExt cx="6544093" cy="724211"/>
          </a:xfrm>
        </p:grpSpPr>
        <p:pic>
          <p:nvPicPr>
            <p:cNvPr id="10" name="Grafinis elementas 9">
              <a:extLst>
                <a:ext uri="{FF2B5EF4-FFF2-40B4-BE49-F238E27FC236}">
                  <a16:creationId xmlns:a16="http://schemas.microsoft.com/office/drawing/2014/main" id="{07DAC499-5F9A-9329-1750-F2F07243B7E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1" name="Grafinis elementas 10">
              <a:extLst>
                <a:ext uri="{FF2B5EF4-FFF2-40B4-BE49-F238E27FC236}">
                  <a16:creationId xmlns:a16="http://schemas.microsoft.com/office/drawing/2014/main" id="{F202F48B-B11C-20A4-3C51-ABA1E59F7E7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10031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a:p>
        </p:txBody>
      </p:sp>
    </p:spTree>
    <p:extLst>
      <p:ext uri="{BB962C8B-B14F-4D97-AF65-F5344CB8AC3E}">
        <p14:creationId xmlns:p14="http://schemas.microsoft.com/office/powerpoint/2010/main" val="358856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2026-07-17</a:t>
            </a:fld>
            <a:endParaRPr lang="lt-LT"/>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4" r:id="rId3"/>
    <p:sldLayoutId id="2147483679" r:id="rId4"/>
    <p:sldLayoutId id="2147483664" r:id="rId5"/>
    <p:sldLayoutId id="2147483675" r:id="rId6"/>
    <p:sldLayoutId id="2147483650" r:id="rId7"/>
    <p:sldLayoutId id="2147483676" r:id="rId8"/>
    <p:sldLayoutId id="2147483666" r:id="rId9"/>
    <p:sldLayoutId id="2147483677" r:id="rId10"/>
    <p:sldLayoutId id="2147483652" r:id="rId11"/>
    <p:sldLayoutId id="2147483653" r:id="rId12"/>
    <p:sldLayoutId id="2147483654" r:id="rId13"/>
    <p:sldLayoutId id="2147483667" r:id="rId14"/>
    <p:sldLayoutId id="2147483668" r:id="rId15"/>
    <p:sldLayoutId id="2147483655" r:id="rId16"/>
    <p:sldLayoutId id="2147483661" r:id="rId17"/>
    <p:sldLayoutId id="2147483656" r:id="rId18"/>
    <p:sldLayoutId id="2147483657" r:id="rId19"/>
    <p:sldLayoutId id="2147483658" r:id="rId20"/>
    <p:sldLayoutId id="2147483659" r:id="rId21"/>
    <p:sldLayoutId id="2147483663" r:id="rId22"/>
    <p:sldLayoutId id="2147483672" r:id="rId23"/>
    <p:sldLayoutId id="2147483694" r:id="rId24"/>
    <p:sldLayoutId id="2147483695" r:id="rId25"/>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41_DA146EEB.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42_671D88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48_D92DB02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1"/>
            <a:ext cx="9319260" cy="1909762"/>
          </a:xfrm>
        </p:spPr>
        <p:txBody>
          <a:bodyPr>
            <a:normAutofit fontScale="90000"/>
          </a:bodyPr>
          <a:lstStyle/>
          <a:p>
            <a:r>
              <a:rPr lang="lt-LT" noProof="0"/>
              <a:t>Ataskaita po finansavimo </a:t>
            </a:r>
            <a:r>
              <a:rPr lang="lt-LT"/>
              <a:t>pabaigos </a:t>
            </a:r>
            <a:r>
              <a:rPr lang="lt-LT" noProof="0"/>
              <a:t>INVESTIS sistemoje</a:t>
            </a:r>
          </a:p>
        </p:txBody>
      </p:sp>
      <p:sp>
        <p:nvSpPr>
          <p:cNvPr id="3" name="Subtitle 2"/>
          <p:cNvSpPr>
            <a:spLocks noGrp="1"/>
          </p:cNvSpPr>
          <p:nvPr>
            <p:ph type="subTitle" idx="1"/>
          </p:nvPr>
        </p:nvSpPr>
        <p:spPr/>
        <p:txBody>
          <a:bodyPr/>
          <a:lstStyle/>
          <a:p>
            <a:r>
              <a:rPr lang="lt-LT" noProof="0">
                <a:solidFill>
                  <a:schemeClr val="tx1"/>
                </a:solidFill>
              </a:rPr>
              <a:t>instrukcija vartotojams</a:t>
            </a:r>
          </a:p>
        </p:txBody>
      </p:sp>
    </p:spTree>
    <p:extLst>
      <p:ext uri="{BB962C8B-B14F-4D97-AF65-F5344CB8AC3E}">
        <p14:creationId xmlns:p14="http://schemas.microsoft.com/office/powerpoint/2010/main" val="137461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10A8-C6B3-1A6E-F1B1-A2FEAE23ECA1}"/>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6E38381-3202-5462-97D4-F108A5C3A4AD}"/>
              </a:ext>
            </a:extLst>
          </p:cNvPr>
          <p:cNvSpPr>
            <a:spLocks noGrp="1"/>
          </p:cNvSpPr>
          <p:nvPr>
            <p:ph idx="1"/>
          </p:nvPr>
        </p:nvSpPr>
        <p:spPr>
          <a:xfrm>
            <a:off x="6298473" y="1065238"/>
            <a:ext cx="5460272" cy="1505405"/>
          </a:xfrm>
        </p:spPr>
        <p:txBody>
          <a:bodyPr vert="horz" lIns="91440" tIns="45720" rIns="91440" bIns="45720" rtlCol="0" anchor="t">
            <a:normAutofit/>
          </a:bodyPr>
          <a:lstStyle/>
          <a:p>
            <a:pPr marL="0" indent="0">
              <a:buNone/>
            </a:pPr>
            <a:r>
              <a:rPr lang="lt-LT" sz="2200">
                <a:latin typeface="Trebuchet MS"/>
              </a:rPr>
              <a:t>Paspaudus rodiklio redagavimo ikoną, atidaromas stebėsenos rodiklio pildymo langas, kuriame galima įvesti pasiektą reikšmę bei pridėti komentarą.</a:t>
            </a:r>
          </a:p>
        </p:txBody>
      </p:sp>
      <p:sp>
        <p:nvSpPr>
          <p:cNvPr id="2" name="Title 1">
            <a:extLst>
              <a:ext uri="{FF2B5EF4-FFF2-40B4-BE49-F238E27FC236}">
                <a16:creationId xmlns:a16="http://schemas.microsoft.com/office/drawing/2014/main" id="{C1CE7897-FFA2-6275-E09A-2F8DFEAA4573}"/>
              </a:ext>
            </a:extLst>
          </p:cNvPr>
          <p:cNvSpPr txBox="1">
            <a:spLocks/>
          </p:cNvSpPr>
          <p:nvPr/>
        </p:nvSpPr>
        <p:spPr>
          <a:xfrm>
            <a:off x="838200" y="428625"/>
            <a:ext cx="10207752" cy="6366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Stebėsenos rodiklių pildymas</a:t>
            </a:r>
          </a:p>
        </p:txBody>
      </p:sp>
      <p:pic>
        <p:nvPicPr>
          <p:cNvPr id="9" name="Paveikslėlis 8">
            <a:extLst>
              <a:ext uri="{FF2B5EF4-FFF2-40B4-BE49-F238E27FC236}">
                <a16:creationId xmlns:a16="http://schemas.microsoft.com/office/drawing/2014/main" id="{F8EE0382-973B-1EEC-6F23-14EDF564CB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056263"/>
            <a:ext cx="5251268" cy="5549994"/>
          </a:xfrm>
          <a:prstGeom prst="rect">
            <a:avLst/>
          </a:prstGeom>
        </p:spPr>
      </p:pic>
      <p:sp>
        <p:nvSpPr>
          <p:cNvPr id="12" name="Kalbos debesėlis: stačiakampis su užapvalintais kampais 11">
            <a:extLst>
              <a:ext uri="{FF2B5EF4-FFF2-40B4-BE49-F238E27FC236}">
                <a16:creationId xmlns:a16="http://schemas.microsoft.com/office/drawing/2014/main" id="{BDE7D17E-FEEA-2DDF-3AB9-1995CC92E325}"/>
              </a:ext>
            </a:extLst>
          </p:cNvPr>
          <p:cNvSpPr/>
          <p:nvPr/>
        </p:nvSpPr>
        <p:spPr>
          <a:xfrm>
            <a:off x="6298474" y="2934788"/>
            <a:ext cx="5251268" cy="409924"/>
          </a:xfrm>
          <a:prstGeom prst="wedgeRoundRectCallout">
            <a:avLst>
              <a:gd name="adj1" fmla="val -63512"/>
              <a:gd name="adj2" fmla="val 52254"/>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Įvedama faktiškai pasiekta stebėsenos rodiklio reikšmė.</a:t>
            </a:r>
          </a:p>
        </p:txBody>
      </p:sp>
      <p:sp>
        <p:nvSpPr>
          <p:cNvPr id="13" name="Kalbos debesėlis: stačiakampis su užapvalintais kampais 12">
            <a:extLst>
              <a:ext uri="{FF2B5EF4-FFF2-40B4-BE49-F238E27FC236}">
                <a16:creationId xmlns:a16="http://schemas.microsoft.com/office/drawing/2014/main" id="{BEF698B7-91E7-4CD3-AA0C-01024435A926}"/>
              </a:ext>
            </a:extLst>
          </p:cNvPr>
          <p:cNvSpPr/>
          <p:nvPr/>
        </p:nvSpPr>
        <p:spPr>
          <a:xfrm>
            <a:off x="6298473" y="3416362"/>
            <a:ext cx="5251267" cy="542257"/>
          </a:xfrm>
          <a:prstGeom prst="wedgeRoundRectCallout">
            <a:avLst>
              <a:gd name="adj1" fmla="val -63885"/>
              <a:gd name="adj2" fmla="val -2195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Galima pateikti papildomą informaciją arba paaiškinimą dėl rodiklio reikšmės. Komentaro laukas privalomas.</a:t>
            </a:r>
          </a:p>
        </p:txBody>
      </p:sp>
      <p:sp>
        <p:nvSpPr>
          <p:cNvPr id="16" name="Kalbos debesėlis: stačiakampis su užapvalintais kampais 15">
            <a:extLst>
              <a:ext uri="{FF2B5EF4-FFF2-40B4-BE49-F238E27FC236}">
                <a16:creationId xmlns:a16="http://schemas.microsoft.com/office/drawing/2014/main" id="{C686B6DB-D225-31BA-394F-02C2AB7BB21D}"/>
              </a:ext>
            </a:extLst>
          </p:cNvPr>
          <p:cNvSpPr/>
          <p:nvPr/>
        </p:nvSpPr>
        <p:spPr>
          <a:xfrm>
            <a:off x="6298474" y="4078313"/>
            <a:ext cx="5251266" cy="542257"/>
          </a:xfrm>
          <a:prstGeom prst="wedgeRoundRectCallout">
            <a:avLst>
              <a:gd name="adj1" fmla="val -64051"/>
              <a:gd name="adj2" fmla="val 9765"/>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Atvaizduojami papildomi stebėsenos rodiklio sąvokų paaiškinimai.</a:t>
            </a:r>
          </a:p>
        </p:txBody>
      </p:sp>
      <p:sp>
        <p:nvSpPr>
          <p:cNvPr id="17" name="Kalbos debesėlis: stačiakampis su užapvalintais kampais 16">
            <a:extLst>
              <a:ext uri="{FF2B5EF4-FFF2-40B4-BE49-F238E27FC236}">
                <a16:creationId xmlns:a16="http://schemas.microsoft.com/office/drawing/2014/main" id="{E0F2CDF2-F940-4794-F28A-74CF2F933FE6}"/>
              </a:ext>
            </a:extLst>
          </p:cNvPr>
          <p:cNvSpPr/>
          <p:nvPr/>
        </p:nvSpPr>
        <p:spPr>
          <a:xfrm>
            <a:off x="6298474" y="4813313"/>
            <a:ext cx="5251266" cy="409227"/>
          </a:xfrm>
          <a:prstGeom prst="wedgeRoundRectCallout">
            <a:avLst>
              <a:gd name="adj1" fmla="val -62655"/>
              <a:gd name="adj2" fmla="val 2745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Galima pridėti stebėsenos rodiklį pagrindžiančias rinkmenas.</a:t>
            </a:r>
          </a:p>
        </p:txBody>
      </p:sp>
      <p:sp>
        <p:nvSpPr>
          <p:cNvPr id="18" name="Kalbos debesėlis: stačiakampis su užapvalintais kampais 17">
            <a:extLst>
              <a:ext uri="{FF2B5EF4-FFF2-40B4-BE49-F238E27FC236}">
                <a16:creationId xmlns:a16="http://schemas.microsoft.com/office/drawing/2014/main" id="{4453EF0F-EF74-9067-B7E3-F27F5D99EB48}"/>
              </a:ext>
            </a:extLst>
          </p:cNvPr>
          <p:cNvSpPr/>
          <p:nvPr/>
        </p:nvSpPr>
        <p:spPr>
          <a:xfrm>
            <a:off x="6298474" y="5704114"/>
            <a:ext cx="3733800" cy="409226"/>
          </a:xfrm>
          <a:prstGeom prst="wedgeRoundRectCallout">
            <a:avLst>
              <a:gd name="adj1" fmla="val -89063"/>
              <a:gd name="adj2" fmla="val 44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Pasirenkamas įkeliamos rinkmenos tipas</a:t>
            </a:r>
          </a:p>
        </p:txBody>
      </p:sp>
    </p:spTree>
    <p:extLst>
      <p:ext uri="{BB962C8B-B14F-4D97-AF65-F5344CB8AC3E}">
        <p14:creationId xmlns:p14="http://schemas.microsoft.com/office/powerpoint/2010/main" val="338525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43A73-BB24-4FD1-4A64-14221CAC5300}"/>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A6F4DDCF-235F-3B62-DD10-EEC436BC968C}"/>
              </a:ext>
            </a:extLst>
          </p:cNvPr>
          <p:cNvSpPr>
            <a:spLocks noGrp="1"/>
          </p:cNvSpPr>
          <p:nvPr>
            <p:ph idx="1"/>
          </p:nvPr>
        </p:nvSpPr>
        <p:spPr>
          <a:xfrm>
            <a:off x="838200" y="1043547"/>
            <a:ext cx="9934303" cy="1002967"/>
          </a:xfrm>
        </p:spPr>
        <p:txBody>
          <a:bodyPr vert="horz" lIns="91440" tIns="45720" rIns="91440" bIns="45720" rtlCol="0" anchor="t">
            <a:normAutofit/>
          </a:bodyPr>
          <a:lstStyle/>
          <a:p>
            <a:pPr marL="0" indent="0">
              <a:buNone/>
            </a:pPr>
            <a:r>
              <a:rPr lang="lt-LT" sz="2400" dirty="0">
                <a:latin typeface="Trebuchet MS"/>
              </a:rPr>
              <a:t>Šiame APFP žingsnyje pateikiami papildomi reikalavimai po projekto </a:t>
            </a:r>
            <a:r>
              <a:rPr lang="lt-LT" sz="2400">
                <a:latin typeface="Trebuchet MS"/>
              </a:rPr>
              <a:t>finansavimo pabaigos ir jų įvykdymo terminai pagal projekto sutartį.</a:t>
            </a:r>
            <a:endParaRPr lang="lt-LT" sz="2400" noProof="0">
              <a:latin typeface="Trebuchet MS"/>
            </a:endParaRPr>
          </a:p>
        </p:txBody>
      </p:sp>
      <p:sp>
        <p:nvSpPr>
          <p:cNvPr id="2" name="Title 1">
            <a:extLst>
              <a:ext uri="{FF2B5EF4-FFF2-40B4-BE49-F238E27FC236}">
                <a16:creationId xmlns:a16="http://schemas.microsoft.com/office/drawing/2014/main" id="{AC8D22BD-3651-AA84-5AD0-81E563AF641E}"/>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Papildomų reikalavimų pildymas</a:t>
            </a:r>
            <a:endParaRPr lang="lt-LT" sz="3600" noProof="0"/>
          </a:p>
        </p:txBody>
      </p:sp>
      <p:pic>
        <p:nvPicPr>
          <p:cNvPr id="21" name="Paveikslėlis 20">
            <a:extLst>
              <a:ext uri="{FF2B5EF4-FFF2-40B4-BE49-F238E27FC236}">
                <a16:creationId xmlns:a16="http://schemas.microsoft.com/office/drawing/2014/main" id="{8BF50039-8077-1F48-37DB-497D39C918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8483" y="2198914"/>
            <a:ext cx="7738129" cy="4082143"/>
          </a:xfrm>
          <a:prstGeom prst="rect">
            <a:avLst/>
          </a:prstGeom>
        </p:spPr>
      </p:pic>
      <p:sp>
        <p:nvSpPr>
          <p:cNvPr id="22" name="Kalbos debesėlis: stačiakampis su užapvalintais kampais 21">
            <a:extLst>
              <a:ext uri="{FF2B5EF4-FFF2-40B4-BE49-F238E27FC236}">
                <a16:creationId xmlns:a16="http://schemas.microsoft.com/office/drawing/2014/main" id="{09BF19E4-4600-20E5-50D5-DA32A934CF59}"/>
              </a:ext>
            </a:extLst>
          </p:cNvPr>
          <p:cNvSpPr/>
          <p:nvPr/>
        </p:nvSpPr>
        <p:spPr>
          <a:xfrm>
            <a:off x="339634" y="4476205"/>
            <a:ext cx="1806709" cy="1338247"/>
          </a:xfrm>
          <a:prstGeom prst="wedgeRoundRectCallout">
            <a:avLst>
              <a:gd name="adj1" fmla="val 64005"/>
              <a:gd name="adj2" fmla="val 17331"/>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Atvaizduojama, ar papildomas reikalavimas projektui yra taikomas.</a:t>
            </a:r>
          </a:p>
        </p:txBody>
      </p:sp>
      <p:sp>
        <p:nvSpPr>
          <p:cNvPr id="23" name="Kalbos debesėlis: stačiakampis su užapvalintais kampais 22">
            <a:extLst>
              <a:ext uri="{FF2B5EF4-FFF2-40B4-BE49-F238E27FC236}">
                <a16:creationId xmlns:a16="http://schemas.microsoft.com/office/drawing/2014/main" id="{F0F59BB8-DB51-351A-E6B4-039DAE49691A}"/>
              </a:ext>
            </a:extLst>
          </p:cNvPr>
          <p:cNvSpPr/>
          <p:nvPr/>
        </p:nvSpPr>
        <p:spPr>
          <a:xfrm>
            <a:off x="10045656" y="4553733"/>
            <a:ext cx="1731816" cy="1183190"/>
          </a:xfrm>
          <a:prstGeom prst="wedgeRoundRectCallout">
            <a:avLst>
              <a:gd name="adj1" fmla="val -71422"/>
              <a:gd name="adj2" fmla="val -5131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Privaloma pateikti komentarą apie reikalavimo įgyvendinimą.</a:t>
            </a:r>
          </a:p>
        </p:txBody>
      </p:sp>
    </p:spTree>
    <p:extLst>
      <p:ext uri="{BB962C8B-B14F-4D97-AF65-F5344CB8AC3E}">
        <p14:creationId xmlns:p14="http://schemas.microsoft.com/office/powerpoint/2010/main" val="8287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FED1E-D8F7-A165-511A-0017F46D69C7}"/>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BA0293C-88A9-BCAF-6179-61CFCD16AACE}"/>
              </a:ext>
            </a:extLst>
          </p:cNvPr>
          <p:cNvSpPr>
            <a:spLocks noGrp="1"/>
          </p:cNvSpPr>
          <p:nvPr>
            <p:ph idx="1"/>
          </p:nvPr>
        </p:nvSpPr>
        <p:spPr>
          <a:xfrm>
            <a:off x="7276225" y="1481377"/>
            <a:ext cx="4600089" cy="1610384"/>
          </a:xfrm>
        </p:spPr>
        <p:txBody>
          <a:bodyPr vert="horz" lIns="91440" tIns="45720" rIns="91440" bIns="45720" rtlCol="0" anchor="t">
            <a:normAutofit/>
          </a:bodyPr>
          <a:lstStyle/>
          <a:p>
            <a:pPr marL="0" indent="0">
              <a:buNone/>
            </a:pPr>
            <a:r>
              <a:rPr lang="lt-LT" sz="2200" dirty="0">
                <a:latin typeface="Trebuchet MS"/>
              </a:rPr>
              <a:t>Šiame APFP žingsnyje pildoma papildoma projekto </a:t>
            </a:r>
            <a:r>
              <a:rPr lang="lt-LT" sz="2200">
                <a:latin typeface="Trebuchet MS"/>
              </a:rPr>
              <a:t>informacija ir pasirenkamos vertinimo </a:t>
            </a:r>
            <a:r>
              <a:rPr lang="lt-LT" sz="2200" dirty="0">
                <a:latin typeface="Trebuchet MS"/>
              </a:rPr>
              <a:t>išvados pagal pateiktus klausimus.</a:t>
            </a:r>
            <a:endParaRPr lang="lt-LT" sz="2200" noProof="0" dirty="0">
              <a:latin typeface="Trebuchet MS"/>
            </a:endParaRPr>
          </a:p>
        </p:txBody>
      </p:sp>
      <p:sp>
        <p:nvSpPr>
          <p:cNvPr id="2" name="Title 1">
            <a:extLst>
              <a:ext uri="{FF2B5EF4-FFF2-40B4-BE49-F238E27FC236}">
                <a16:creationId xmlns:a16="http://schemas.microsoft.com/office/drawing/2014/main" id="{68610763-8544-B91E-98F0-B5581F30315F}"/>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Kitos informacijos pateikimas</a:t>
            </a:r>
            <a:endParaRPr lang="lt-LT" sz="3600" noProof="0"/>
          </a:p>
        </p:txBody>
      </p:sp>
      <p:pic>
        <p:nvPicPr>
          <p:cNvPr id="5" name="Paveikslėlis 4">
            <a:extLst>
              <a:ext uri="{FF2B5EF4-FFF2-40B4-BE49-F238E27FC236}">
                <a16:creationId xmlns:a16="http://schemas.microsoft.com/office/drawing/2014/main" id="{BD4045B0-4088-7F15-3D50-A015E00B38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481377"/>
            <a:ext cx="6438026" cy="4599972"/>
          </a:xfrm>
          <a:prstGeom prst="rect">
            <a:avLst/>
          </a:prstGeom>
        </p:spPr>
      </p:pic>
      <p:sp>
        <p:nvSpPr>
          <p:cNvPr id="6" name="Kalbos debesėlis: stačiakampis su užapvalintais kampais 5">
            <a:extLst>
              <a:ext uri="{FF2B5EF4-FFF2-40B4-BE49-F238E27FC236}">
                <a16:creationId xmlns:a16="http://schemas.microsoft.com/office/drawing/2014/main" id="{984C386D-CEB5-113A-4A60-5EC42598D195}"/>
              </a:ext>
            </a:extLst>
          </p:cNvPr>
          <p:cNvSpPr/>
          <p:nvPr/>
        </p:nvSpPr>
        <p:spPr>
          <a:xfrm>
            <a:off x="7276225" y="3301477"/>
            <a:ext cx="4355837" cy="457810"/>
          </a:xfrm>
          <a:prstGeom prst="wedgeRoundRectCallout">
            <a:avLst>
              <a:gd name="adj1" fmla="val -113483"/>
              <a:gd name="adj2" fmla="val 5696"/>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Pasirenkama vertinimo išvada pagal pateiktą klausimą.</a:t>
            </a:r>
          </a:p>
        </p:txBody>
      </p:sp>
      <p:sp>
        <p:nvSpPr>
          <p:cNvPr id="7" name="Kalbos debesėlis: stačiakampis su užapvalintais kampais 6">
            <a:extLst>
              <a:ext uri="{FF2B5EF4-FFF2-40B4-BE49-F238E27FC236}">
                <a16:creationId xmlns:a16="http://schemas.microsoft.com/office/drawing/2014/main" id="{F4A68724-B433-F0DD-A7B4-1B2BF97AE2C6}"/>
              </a:ext>
            </a:extLst>
          </p:cNvPr>
          <p:cNvSpPr/>
          <p:nvPr/>
        </p:nvSpPr>
        <p:spPr>
          <a:xfrm>
            <a:off x="7276225" y="4013569"/>
            <a:ext cx="4355837" cy="732728"/>
          </a:xfrm>
          <a:prstGeom prst="wedgeRoundRectCallout">
            <a:avLst>
              <a:gd name="adj1" fmla="val -67750"/>
              <a:gd name="adj2" fmla="val -1759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Galima pateikti papildomą paaiškinimą arba informaciją. Pasirinkus vertinimo išvadą „Taip“, komentarą užpildyti privaloma.</a:t>
            </a:r>
          </a:p>
        </p:txBody>
      </p:sp>
      <p:sp>
        <p:nvSpPr>
          <p:cNvPr id="10" name="Kalbos debesėlis: stačiakampis su užapvalintais kampais 9">
            <a:extLst>
              <a:ext uri="{FF2B5EF4-FFF2-40B4-BE49-F238E27FC236}">
                <a16:creationId xmlns:a16="http://schemas.microsoft.com/office/drawing/2014/main" id="{EA4C1063-CE98-F815-D288-E179D751FA16}"/>
              </a:ext>
            </a:extLst>
          </p:cNvPr>
          <p:cNvSpPr/>
          <p:nvPr/>
        </p:nvSpPr>
        <p:spPr>
          <a:xfrm>
            <a:off x="7276226" y="4981215"/>
            <a:ext cx="4355837" cy="983105"/>
          </a:xfrm>
          <a:prstGeom prst="wedgeRoundRectCallout">
            <a:avLst>
              <a:gd name="adj1" fmla="val -83444"/>
              <a:gd name="adj2" fmla="val 35494"/>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mygtuką atliekamas APFP duomenų patikrinimas ir tikrinama, ar nėra klaidų prieš pateikimą. Rekomenduojama atlikti duomenų tikrinimą prieš pateikiant APFP.</a:t>
            </a:r>
          </a:p>
        </p:txBody>
      </p:sp>
    </p:spTree>
    <p:extLst>
      <p:ext uri="{BB962C8B-B14F-4D97-AF65-F5344CB8AC3E}">
        <p14:creationId xmlns:p14="http://schemas.microsoft.com/office/powerpoint/2010/main" val="365877220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8F8F-C83C-0FA7-2149-AC5CD20AE1C5}"/>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17712EF-251D-9279-BE93-AC1EF2950DAA}"/>
              </a:ext>
            </a:extLst>
          </p:cNvPr>
          <p:cNvSpPr>
            <a:spLocks noGrp="1"/>
          </p:cNvSpPr>
          <p:nvPr>
            <p:ph idx="1"/>
          </p:nvPr>
        </p:nvSpPr>
        <p:spPr>
          <a:xfrm>
            <a:off x="838201" y="1065249"/>
            <a:ext cx="10900656" cy="1044085"/>
          </a:xfrm>
        </p:spPr>
        <p:txBody>
          <a:bodyPr>
            <a:normAutofit/>
          </a:bodyPr>
          <a:lstStyle/>
          <a:p>
            <a:pPr marL="0" indent="0">
              <a:buNone/>
            </a:pPr>
            <a:r>
              <a:rPr lang="lt-LT" sz="2200"/>
              <a:t>Prie APFP galima pridėti ar atsisiųsti projekto priežiūrą ir stebėsenos rodiklius pagrindžiančius dokumentus bei kitas susijusias rinkmenas.</a:t>
            </a:r>
            <a:endParaRPr lang="lt-LT" sz="2200" noProof="0"/>
          </a:p>
        </p:txBody>
      </p:sp>
      <p:sp>
        <p:nvSpPr>
          <p:cNvPr id="2" name="Title 1">
            <a:extLst>
              <a:ext uri="{FF2B5EF4-FFF2-40B4-BE49-F238E27FC236}">
                <a16:creationId xmlns:a16="http://schemas.microsoft.com/office/drawing/2014/main" id="{4ECBF3BE-AE33-E0EA-4736-09895C1391B9}"/>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Rinkmenų pridėjimas prie APFP</a:t>
            </a:r>
            <a:endParaRPr lang="lt-LT" sz="3600" noProof="0"/>
          </a:p>
        </p:txBody>
      </p:sp>
      <p:pic>
        <p:nvPicPr>
          <p:cNvPr id="12" name="Paveikslėlis 11">
            <a:extLst>
              <a:ext uri="{FF2B5EF4-FFF2-40B4-BE49-F238E27FC236}">
                <a16:creationId xmlns:a16="http://schemas.microsoft.com/office/drawing/2014/main" id="{540554EF-6A45-9B73-265C-3F9BD82B40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784108"/>
            <a:ext cx="10420596" cy="2119933"/>
          </a:xfrm>
          <a:prstGeom prst="rect">
            <a:avLst/>
          </a:prstGeom>
        </p:spPr>
      </p:pic>
      <p:sp>
        <p:nvSpPr>
          <p:cNvPr id="13" name="Kalbos debesėlis: stačiakampis su užapvalintais kampais 12">
            <a:extLst>
              <a:ext uri="{FF2B5EF4-FFF2-40B4-BE49-F238E27FC236}">
                <a16:creationId xmlns:a16="http://schemas.microsoft.com/office/drawing/2014/main" id="{CB178589-F0D8-DBFC-3355-39FC232D7306}"/>
              </a:ext>
            </a:extLst>
          </p:cNvPr>
          <p:cNvSpPr/>
          <p:nvPr/>
        </p:nvSpPr>
        <p:spPr>
          <a:xfrm>
            <a:off x="1896182" y="2203027"/>
            <a:ext cx="4391515" cy="457498"/>
          </a:xfrm>
          <a:prstGeom prst="wedgeRoundRectCallout">
            <a:avLst>
              <a:gd name="adj1" fmla="val -60367"/>
              <a:gd name="adj2" fmla="val 1817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mygtuk,ą atidaromas rinkmenų pridėjimo langas</a:t>
            </a:r>
          </a:p>
        </p:txBody>
      </p:sp>
      <p:pic>
        <p:nvPicPr>
          <p:cNvPr id="15" name="Paveikslėlis 14">
            <a:extLst>
              <a:ext uri="{FF2B5EF4-FFF2-40B4-BE49-F238E27FC236}">
                <a16:creationId xmlns:a16="http://schemas.microsoft.com/office/drawing/2014/main" id="{0645B67D-216F-1862-F038-E65EFB040E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4484206"/>
            <a:ext cx="6009125" cy="1738177"/>
          </a:xfrm>
          <a:prstGeom prst="rect">
            <a:avLst/>
          </a:prstGeom>
        </p:spPr>
      </p:pic>
      <p:sp>
        <p:nvSpPr>
          <p:cNvPr id="16" name="Kalbos debesėlis: stačiakampis su užapvalintais kampais 15">
            <a:extLst>
              <a:ext uri="{FF2B5EF4-FFF2-40B4-BE49-F238E27FC236}">
                <a16:creationId xmlns:a16="http://schemas.microsoft.com/office/drawing/2014/main" id="{63AD64EA-997E-52BA-0B23-CC64F0C16CC5}"/>
              </a:ext>
            </a:extLst>
          </p:cNvPr>
          <p:cNvSpPr/>
          <p:nvPr/>
        </p:nvSpPr>
        <p:spPr>
          <a:xfrm>
            <a:off x="838201" y="3927505"/>
            <a:ext cx="3758983" cy="537733"/>
          </a:xfrm>
          <a:prstGeom prst="wedgeRoundRectCallout">
            <a:avLst>
              <a:gd name="adj1" fmla="val -20670"/>
              <a:gd name="adj2" fmla="val 903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Pasirenkamas arba nutempiamas failas, kurį norima pridėti prie APFP</a:t>
            </a:r>
          </a:p>
        </p:txBody>
      </p:sp>
      <p:sp>
        <p:nvSpPr>
          <p:cNvPr id="17" name="Kalbos debesėlis: stačiakampis su užapvalintais kampais 16">
            <a:extLst>
              <a:ext uri="{FF2B5EF4-FFF2-40B4-BE49-F238E27FC236}">
                <a16:creationId xmlns:a16="http://schemas.microsoft.com/office/drawing/2014/main" id="{5613E96E-288C-49AB-721D-83DDFDAF8AF9}"/>
              </a:ext>
            </a:extLst>
          </p:cNvPr>
          <p:cNvSpPr/>
          <p:nvPr/>
        </p:nvSpPr>
        <p:spPr>
          <a:xfrm>
            <a:off x="4766093" y="5907371"/>
            <a:ext cx="1991323" cy="485945"/>
          </a:xfrm>
          <a:prstGeom prst="wedgeRoundRectCallout">
            <a:avLst>
              <a:gd name="adj1" fmla="val -27977"/>
              <a:gd name="adj2" fmla="val -842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Pasirenkamas įkeliamos rinkmenos tipas</a:t>
            </a:r>
          </a:p>
        </p:txBody>
      </p:sp>
      <p:sp>
        <p:nvSpPr>
          <p:cNvPr id="18" name="Kalbos debesėlis: stačiakampis su užapvalintais kampais 17">
            <a:extLst>
              <a:ext uri="{FF2B5EF4-FFF2-40B4-BE49-F238E27FC236}">
                <a16:creationId xmlns:a16="http://schemas.microsoft.com/office/drawing/2014/main" id="{D965DCF8-3BA7-D33A-A8C4-CF3E2F6A9F8F}"/>
              </a:ext>
            </a:extLst>
          </p:cNvPr>
          <p:cNvSpPr/>
          <p:nvPr/>
        </p:nvSpPr>
        <p:spPr>
          <a:xfrm>
            <a:off x="838200" y="5907371"/>
            <a:ext cx="2305594" cy="485945"/>
          </a:xfrm>
          <a:prstGeom prst="wedgeRoundRectCallout">
            <a:avLst>
              <a:gd name="adj1" fmla="val 56850"/>
              <a:gd name="adj2" fmla="val -2741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mygtuką, rinkmena pridedama</a:t>
            </a:r>
          </a:p>
        </p:txBody>
      </p:sp>
      <p:sp>
        <p:nvSpPr>
          <p:cNvPr id="19" name="Kalbos debesėlis: stačiakampis su užapvalintais kampais 18">
            <a:extLst>
              <a:ext uri="{FF2B5EF4-FFF2-40B4-BE49-F238E27FC236}">
                <a16:creationId xmlns:a16="http://schemas.microsoft.com/office/drawing/2014/main" id="{D6ABF027-DFFF-9FF4-5659-C35E98696665}"/>
              </a:ext>
            </a:extLst>
          </p:cNvPr>
          <p:cNvSpPr/>
          <p:nvPr/>
        </p:nvSpPr>
        <p:spPr>
          <a:xfrm>
            <a:off x="7578663" y="3925257"/>
            <a:ext cx="4160194" cy="537733"/>
          </a:xfrm>
          <a:prstGeom prst="wedgeRoundRectCallout">
            <a:avLst>
              <a:gd name="adj1" fmla="val 31868"/>
              <a:gd name="adj2" fmla="val -6239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Pažymėjus vieną arba kelias rinkmenas, galima jas vienu metu atsisiųsti į kompiuterį</a:t>
            </a:r>
          </a:p>
        </p:txBody>
      </p:sp>
      <p:sp>
        <p:nvSpPr>
          <p:cNvPr id="20" name="Kalbos debesėlis: stačiakampis su užapvalintais kampais 19">
            <a:extLst>
              <a:ext uri="{FF2B5EF4-FFF2-40B4-BE49-F238E27FC236}">
                <a16:creationId xmlns:a16="http://schemas.microsoft.com/office/drawing/2014/main" id="{25FB7AD0-C940-7A1D-F43B-DF714CDD24EB}"/>
              </a:ext>
            </a:extLst>
          </p:cNvPr>
          <p:cNvSpPr/>
          <p:nvPr/>
        </p:nvSpPr>
        <p:spPr>
          <a:xfrm>
            <a:off x="8580332" y="2294467"/>
            <a:ext cx="3158525" cy="366058"/>
          </a:xfrm>
          <a:prstGeom prst="wedgeRoundRectCallout">
            <a:avLst>
              <a:gd name="adj1" fmla="val 16960"/>
              <a:gd name="adj2" fmla="val 143172"/>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Galima koreguoti arba šalinti rinkmenas</a:t>
            </a:r>
          </a:p>
        </p:txBody>
      </p:sp>
      <p:sp>
        <p:nvSpPr>
          <p:cNvPr id="4" name="Kalbos debesėlis: stačiakampis su užapvalintais kampais 3">
            <a:extLst>
              <a:ext uri="{FF2B5EF4-FFF2-40B4-BE49-F238E27FC236}">
                <a16:creationId xmlns:a16="http://schemas.microsoft.com/office/drawing/2014/main" id="{657E63BE-6766-B2B1-DDB9-C4FDEBCAA40A}"/>
              </a:ext>
            </a:extLst>
          </p:cNvPr>
          <p:cNvSpPr/>
          <p:nvPr/>
        </p:nvSpPr>
        <p:spPr>
          <a:xfrm>
            <a:off x="4790476" y="3925257"/>
            <a:ext cx="2602991" cy="537733"/>
          </a:xfrm>
          <a:prstGeom prst="wedgeRoundRectCallout">
            <a:avLst>
              <a:gd name="adj1" fmla="val -96548"/>
              <a:gd name="adj2" fmla="val 2318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Galima nurodyti papildomą informaciją apie rinkmeną</a:t>
            </a:r>
          </a:p>
        </p:txBody>
      </p:sp>
      <p:sp>
        <p:nvSpPr>
          <p:cNvPr id="5" name="Kalbos debesėlis: stačiakampis su užapvalintais kampais 4">
            <a:extLst>
              <a:ext uri="{FF2B5EF4-FFF2-40B4-BE49-F238E27FC236}">
                <a16:creationId xmlns:a16="http://schemas.microsoft.com/office/drawing/2014/main" id="{24FB405F-CFDD-0F34-9510-0B266F0DEEE9}"/>
              </a:ext>
            </a:extLst>
          </p:cNvPr>
          <p:cNvSpPr/>
          <p:nvPr/>
        </p:nvSpPr>
        <p:spPr>
          <a:xfrm>
            <a:off x="4349169" y="3388169"/>
            <a:ext cx="2825170" cy="289950"/>
          </a:xfrm>
          <a:prstGeom prst="wedgeRoundRectCallout">
            <a:avLst>
              <a:gd name="adj1" fmla="val -77522"/>
              <a:gd name="adj2" fmla="val -1205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Galima peržiūrėti prisegtą rinkmeną</a:t>
            </a:r>
          </a:p>
        </p:txBody>
      </p:sp>
    </p:spTree>
    <p:extLst>
      <p:ext uri="{BB962C8B-B14F-4D97-AF65-F5344CB8AC3E}">
        <p14:creationId xmlns:p14="http://schemas.microsoft.com/office/powerpoint/2010/main" val="336217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B26CA-6ECC-4820-5A4F-32530F26562B}"/>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D203FCA-A435-DCB3-ADFB-AA01F7280BA1}"/>
              </a:ext>
            </a:extLst>
          </p:cNvPr>
          <p:cNvSpPr>
            <a:spLocks noGrp="1"/>
          </p:cNvSpPr>
          <p:nvPr>
            <p:ph idx="1"/>
          </p:nvPr>
        </p:nvSpPr>
        <p:spPr>
          <a:xfrm>
            <a:off x="838201" y="980261"/>
            <a:ext cx="10900656" cy="987876"/>
          </a:xfrm>
        </p:spPr>
        <p:txBody>
          <a:bodyPr vert="horz" lIns="91440" tIns="45720" rIns="91440" bIns="45720" rtlCol="0" anchor="t">
            <a:normAutofit/>
          </a:bodyPr>
          <a:lstStyle/>
          <a:p>
            <a:pPr marL="0" indent="0">
              <a:buNone/>
            </a:pPr>
            <a:r>
              <a:rPr lang="lt-LT" sz="2200">
                <a:latin typeface="Trebuchet MS"/>
              </a:rPr>
              <a:t>Užpildžius visus APFP duomenis, galima pateikti ataskaitą vertinimui. Prieš pateikimą sistema automatiškai patikrina, ar nėra klaidų.</a:t>
            </a:r>
            <a:endParaRPr lang="lt-LT" sz="2200" noProof="0">
              <a:latin typeface="Trebuchet MS"/>
            </a:endParaRPr>
          </a:p>
        </p:txBody>
      </p:sp>
      <p:sp>
        <p:nvSpPr>
          <p:cNvPr id="2" name="Title 1">
            <a:extLst>
              <a:ext uri="{FF2B5EF4-FFF2-40B4-BE49-F238E27FC236}">
                <a16:creationId xmlns:a16="http://schemas.microsoft.com/office/drawing/2014/main" id="{40C8D3BA-0EA7-8163-7CEB-54EAFE689D56}"/>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pateikimas vertinimui</a:t>
            </a:r>
            <a:endParaRPr lang="lt-LT" sz="3600" noProof="0"/>
          </a:p>
        </p:txBody>
      </p:sp>
      <p:pic>
        <p:nvPicPr>
          <p:cNvPr id="8" name="Paveikslėlis 7">
            <a:extLst>
              <a:ext uri="{FF2B5EF4-FFF2-40B4-BE49-F238E27FC236}">
                <a16:creationId xmlns:a16="http://schemas.microsoft.com/office/drawing/2014/main" id="{2ED177D2-0CF6-7C29-A8DC-B3FD853D4B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755648"/>
            <a:ext cx="5522933" cy="4673727"/>
          </a:xfrm>
          <a:prstGeom prst="rect">
            <a:avLst/>
          </a:prstGeom>
        </p:spPr>
      </p:pic>
      <p:sp>
        <p:nvSpPr>
          <p:cNvPr id="9" name="Kalbos debesėlis: stačiakampis su užapvalintais kampais 8">
            <a:extLst>
              <a:ext uri="{FF2B5EF4-FFF2-40B4-BE49-F238E27FC236}">
                <a16:creationId xmlns:a16="http://schemas.microsoft.com/office/drawing/2014/main" id="{D575FE2B-4D93-0BC6-28B7-C27BA1648875}"/>
              </a:ext>
            </a:extLst>
          </p:cNvPr>
          <p:cNvSpPr/>
          <p:nvPr/>
        </p:nvSpPr>
        <p:spPr>
          <a:xfrm>
            <a:off x="4635458" y="5033256"/>
            <a:ext cx="3451352" cy="724077"/>
          </a:xfrm>
          <a:prstGeom prst="wedgeRoundRectCallout">
            <a:avLst>
              <a:gd name="adj1" fmla="val -43049"/>
              <a:gd name="adj2" fmla="val 101775"/>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Paspaudus mygtuką, APFP pateikiama </a:t>
            </a:r>
            <a:r>
              <a:rPr lang="lt-LT" sz="1600"/>
              <a:t>derinimui arba patvirtinimui</a:t>
            </a:r>
          </a:p>
        </p:txBody>
      </p:sp>
      <p:sp>
        <p:nvSpPr>
          <p:cNvPr id="11" name="Kalbos debesėlis: stačiakampis su užapvalintais kampais 10">
            <a:extLst>
              <a:ext uri="{FF2B5EF4-FFF2-40B4-BE49-F238E27FC236}">
                <a16:creationId xmlns:a16="http://schemas.microsoft.com/office/drawing/2014/main" id="{8891FC07-218F-0147-AB2B-6D8FCE6EAF7B}"/>
              </a:ext>
            </a:extLst>
          </p:cNvPr>
          <p:cNvSpPr/>
          <p:nvPr/>
        </p:nvSpPr>
        <p:spPr>
          <a:xfrm>
            <a:off x="6599135" y="5877739"/>
            <a:ext cx="4044482" cy="457810"/>
          </a:xfrm>
          <a:prstGeom prst="wedgeRoundRectCallout">
            <a:avLst>
              <a:gd name="adj1" fmla="val -59501"/>
              <a:gd name="adj2" fmla="val 15895"/>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Paspaudus mygtuką, APFP įrašas anuliuojamas</a:t>
            </a:r>
          </a:p>
        </p:txBody>
      </p:sp>
      <p:sp>
        <p:nvSpPr>
          <p:cNvPr id="12" name="Turinio vietos rezervavimo ženklas 2">
            <a:extLst>
              <a:ext uri="{FF2B5EF4-FFF2-40B4-BE49-F238E27FC236}">
                <a16:creationId xmlns:a16="http://schemas.microsoft.com/office/drawing/2014/main" id="{673A2493-37A2-8CB5-0C0E-2B81AC3616A8}"/>
              </a:ext>
            </a:extLst>
          </p:cNvPr>
          <p:cNvSpPr txBox="1">
            <a:spLocks/>
          </p:cNvSpPr>
          <p:nvPr/>
        </p:nvSpPr>
        <p:spPr>
          <a:xfrm>
            <a:off x="6501634" y="2034806"/>
            <a:ext cx="6096000" cy="25779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b="1"/>
              <a:t>Pateikimo metu:</a:t>
            </a:r>
          </a:p>
          <a:p>
            <a:r>
              <a:rPr lang="lt-LT" sz="2200"/>
              <a:t>sistema patikrina APFP duomenis</a:t>
            </a:r>
          </a:p>
          <a:p>
            <a:r>
              <a:rPr lang="lt-LT" sz="2200"/>
              <a:t>pakeičiama APFP būsena į „Pateikta“</a:t>
            </a:r>
          </a:p>
          <a:p>
            <a:r>
              <a:rPr lang="lt-LT" sz="2200">
                <a:latin typeface="Trebuchet MS"/>
              </a:rPr>
              <a:t>pateikus APFP, redagavimas nebegalimas</a:t>
            </a:r>
          </a:p>
          <a:p>
            <a:r>
              <a:rPr lang="lt-LT" sz="2200"/>
              <a:t>APFP galima derinti arba patvirtinti</a:t>
            </a:r>
          </a:p>
        </p:txBody>
      </p:sp>
    </p:spTree>
    <p:extLst>
      <p:ext uri="{BB962C8B-B14F-4D97-AF65-F5344CB8AC3E}">
        <p14:creationId xmlns:p14="http://schemas.microsoft.com/office/powerpoint/2010/main" val="172998862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4AD7F-D294-27FD-C7B0-128D7B70C9D0}"/>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18714CA-679E-5F09-D4E1-E4473112EFD9}"/>
              </a:ext>
            </a:extLst>
          </p:cNvPr>
          <p:cNvSpPr>
            <a:spLocks noGrp="1"/>
          </p:cNvSpPr>
          <p:nvPr>
            <p:ph idx="1"/>
          </p:nvPr>
        </p:nvSpPr>
        <p:spPr>
          <a:xfrm>
            <a:off x="838201" y="980261"/>
            <a:ext cx="10963274" cy="987876"/>
          </a:xfrm>
        </p:spPr>
        <p:txBody>
          <a:bodyPr vert="horz" lIns="91440" tIns="45720" rIns="91440" bIns="45720" rtlCol="0" anchor="t">
            <a:normAutofit lnSpcReduction="10000"/>
          </a:bodyPr>
          <a:lstStyle/>
          <a:p>
            <a:pPr marL="0" indent="0">
              <a:buNone/>
            </a:pPr>
            <a:r>
              <a:rPr lang="lt-LT" sz="2200" dirty="0">
                <a:latin typeface="Trebuchet MS"/>
              </a:rPr>
              <a:t>APFP administravimo metu galima keisti ataskaitos būseną pagal vertinimo rezultatą. Jei reikia papildomos informacijos ar duomenų patikslinimo, APFP perkeliama į </a:t>
            </a:r>
            <a:r>
              <a:rPr lang="lt-LT" sz="2200">
                <a:latin typeface="Trebuchet MS"/>
              </a:rPr>
              <a:t>būseną „Derinama“. Jei APFP atitinka reikalavimus, ji gali būti patvirtinama.</a:t>
            </a:r>
            <a:endParaRPr lang="lt-LT" sz="2200" noProof="0">
              <a:latin typeface="Trebuchet MS"/>
            </a:endParaRPr>
          </a:p>
        </p:txBody>
      </p:sp>
      <p:sp>
        <p:nvSpPr>
          <p:cNvPr id="2" name="Title 1">
            <a:extLst>
              <a:ext uri="{FF2B5EF4-FFF2-40B4-BE49-F238E27FC236}">
                <a16:creationId xmlns:a16="http://schemas.microsoft.com/office/drawing/2014/main" id="{62E406F0-360A-88BE-AFB2-577CE0C8FB7D}"/>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administravimo veiksmai</a:t>
            </a:r>
            <a:endParaRPr lang="lt-LT" sz="3600" noProof="0"/>
          </a:p>
        </p:txBody>
      </p:sp>
      <p:pic>
        <p:nvPicPr>
          <p:cNvPr id="6" name="Paveikslėlis 5">
            <a:extLst>
              <a:ext uri="{FF2B5EF4-FFF2-40B4-BE49-F238E27FC236}">
                <a16:creationId xmlns:a16="http://schemas.microsoft.com/office/drawing/2014/main" id="{FFD2B6EA-0344-70B5-2003-3338599C0813}"/>
              </a:ext>
            </a:extLst>
          </p:cNvPr>
          <p:cNvPicPr>
            <a:picLocks noChangeAspect="1"/>
          </p:cNvPicPr>
          <p:nvPr/>
        </p:nvPicPr>
        <p:blipFill>
          <a:blip r:embed="rId2"/>
          <a:stretch>
            <a:fillRect/>
          </a:stretch>
        </p:blipFill>
        <p:spPr>
          <a:xfrm>
            <a:off x="2897117" y="2298111"/>
            <a:ext cx="6397765" cy="3302999"/>
          </a:xfrm>
          <a:prstGeom prst="rect">
            <a:avLst/>
          </a:prstGeom>
        </p:spPr>
      </p:pic>
      <p:sp>
        <p:nvSpPr>
          <p:cNvPr id="7" name="Kalbos debesėlis: stačiakampis su užapvalintais kampais 6">
            <a:extLst>
              <a:ext uri="{FF2B5EF4-FFF2-40B4-BE49-F238E27FC236}">
                <a16:creationId xmlns:a16="http://schemas.microsoft.com/office/drawing/2014/main" id="{34F47AEA-4C41-37D1-21D1-74903502BF1C}"/>
              </a:ext>
            </a:extLst>
          </p:cNvPr>
          <p:cNvSpPr/>
          <p:nvPr/>
        </p:nvSpPr>
        <p:spPr>
          <a:xfrm>
            <a:off x="2695575" y="5383801"/>
            <a:ext cx="3847594" cy="987876"/>
          </a:xfrm>
          <a:prstGeom prst="wedgeRoundRectCallout">
            <a:avLst>
              <a:gd name="adj1" fmla="val 67475"/>
              <a:gd name="adj2" fmla="val -38701"/>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APFP perkeliama į būseną „Derinama“. Naudotojas turi patikslinti duomenis arba pateikti papildomą informaciją.</a:t>
            </a:r>
          </a:p>
        </p:txBody>
      </p:sp>
      <p:sp>
        <p:nvSpPr>
          <p:cNvPr id="10" name="Kalbos debesėlis: stačiakampis su užapvalintais kampais 9">
            <a:extLst>
              <a:ext uri="{FF2B5EF4-FFF2-40B4-BE49-F238E27FC236}">
                <a16:creationId xmlns:a16="http://schemas.microsoft.com/office/drawing/2014/main" id="{3A7AEE29-492D-6C6F-ABDC-0E41C5FE9B29}"/>
              </a:ext>
            </a:extLst>
          </p:cNvPr>
          <p:cNvSpPr/>
          <p:nvPr/>
        </p:nvSpPr>
        <p:spPr>
          <a:xfrm>
            <a:off x="8143875" y="3984175"/>
            <a:ext cx="3543300" cy="987876"/>
          </a:xfrm>
          <a:prstGeom prst="wedgeRoundRectCallout">
            <a:avLst>
              <a:gd name="adj1" fmla="val -35552"/>
              <a:gd name="adj2" fmla="val 74435"/>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APFP perkeliama į būseną „Patvirtinta“. Vertinimas užbaigiamas, o atlikti veiksmai išsaugomi istorijoje.</a:t>
            </a:r>
          </a:p>
        </p:txBody>
      </p:sp>
    </p:spTree>
    <p:extLst>
      <p:ext uri="{BB962C8B-B14F-4D97-AF65-F5344CB8AC3E}">
        <p14:creationId xmlns:p14="http://schemas.microsoft.com/office/powerpoint/2010/main" val="399879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9AD6-3C32-521E-4063-FDB0256DD5C9}"/>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9CD5FFD7-EE48-5A80-48E0-BA046D0205EE}"/>
              </a:ext>
            </a:extLst>
          </p:cNvPr>
          <p:cNvSpPr>
            <a:spLocks noGrp="1"/>
          </p:cNvSpPr>
          <p:nvPr>
            <p:ph idx="1"/>
          </p:nvPr>
        </p:nvSpPr>
        <p:spPr>
          <a:xfrm>
            <a:off x="6438901" y="1114424"/>
            <a:ext cx="5560132" cy="2411944"/>
          </a:xfrm>
        </p:spPr>
        <p:txBody>
          <a:bodyPr vert="horz" lIns="91440" tIns="45720" rIns="91440" bIns="45720" rtlCol="0" anchor="t">
            <a:normAutofit/>
          </a:bodyPr>
          <a:lstStyle/>
          <a:p>
            <a:pPr marL="0" indent="0">
              <a:buNone/>
            </a:pPr>
            <a:r>
              <a:rPr lang="lt-LT" sz="2200">
                <a:latin typeface="Trebuchet MS"/>
              </a:rPr>
              <a:t>Derinimo metu APFP gali būti grąžinama papildomam tikslinimui. Šiame etape gali būti prašoma pateikti papildomą informaciją, komentarus ar patikslinti duomenis, išsiunčiant pranešimą.</a:t>
            </a:r>
            <a:endParaRPr lang="lt-LT" sz="2200" noProof="0">
              <a:latin typeface="Trebuchet MS"/>
            </a:endParaRPr>
          </a:p>
        </p:txBody>
      </p:sp>
      <p:sp>
        <p:nvSpPr>
          <p:cNvPr id="2" name="Title 1">
            <a:extLst>
              <a:ext uri="{FF2B5EF4-FFF2-40B4-BE49-F238E27FC236}">
                <a16:creationId xmlns:a16="http://schemas.microsoft.com/office/drawing/2014/main" id="{2B50B2DF-94EA-CC27-C96B-58BED6AF95BB}"/>
              </a:ext>
            </a:extLst>
          </p:cNvPr>
          <p:cNvSpPr txBox="1">
            <a:spLocks/>
          </p:cNvSpPr>
          <p:nvPr/>
        </p:nvSpPr>
        <p:spPr>
          <a:xfrm>
            <a:off x="838200" y="428625"/>
            <a:ext cx="11259312" cy="6000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derinimas ir papildomos informacijos tikslinimas</a:t>
            </a:r>
            <a:endParaRPr lang="lt-LT" sz="3600" noProof="0"/>
          </a:p>
        </p:txBody>
      </p:sp>
      <p:pic>
        <p:nvPicPr>
          <p:cNvPr id="5" name="Paveikslėlis 4">
            <a:extLst>
              <a:ext uri="{FF2B5EF4-FFF2-40B4-BE49-F238E27FC236}">
                <a16:creationId xmlns:a16="http://schemas.microsoft.com/office/drawing/2014/main" id="{5421B081-4B9C-B545-E76E-A86A693DF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14423"/>
            <a:ext cx="3463050" cy="1979819"/>
          </a:xfrm>
          <a:prstGeom prst="rect">
            <a:avLst/>
          </a:prstGeom>
        </p:spPr>
      </p:pic>
      <p:pic>
        <p:nvPicPr>
          <p:cNvPr id="15" name="Paveikslėlis 14">
            <a:extLst>
              <a:ext uri="{FF2B5EF4-FFF2-40B4-BE49-F238E27FC236}">
                <a16:creationId xmlns:a16="http://schemas.microsoft.com/office/drawing/2014/main" id="{348C879A-99DF-AA66-223D-0048535955BC}"/>
              </a:ext>
            </a:extLst>
          </p:cNvPr>
          <p:cNvPicPr>
            <a:picLocks noChangeAspect="1"/>
          </p:cNvPicPr>
          <p:nvPr/>
        </p:nvPicPr>
        <p:blipFill>
          <a:blip r:embed="rId3"/>
          <a:stretch>
            <a:fillRect/>
          </a:stretch>
        </p:blipFill>
        <p:spPr>
          <a:xfrm>
            <a:off x="838200" y="3273702"/>
            <a:ext cx="6030167" cy="3229426"/>
          </a:xfrm>
          <a:prstGeom prst="rect">
            <a:avLst/>
          </a:prstGeom>
        </p:spPr>
      </p:pic>
      <p:sp>
        <p:nvSpPr>
          <p:cNvPr id="16" name="Kalbos debesėlis: stačiakampis su užapvalintais kampais 15">
            <a:extLst>
              <a:ext uri="{FF2B5EF4-FFF2-40B4-BE49-F238E27FC236}">
                <a16:creationId xmlns:a16="http://schemas.microsoft.com/office/drawing/2014/main" id="{A4F8EFF3-E07F-1754-B1EA-9D1CC72986C3}"/>
              </a:ext>
            </a:extLst>
          </p:cNvPr>
          <p:cNvSpPr/>
          <p:nvPr/>
        </p:nvSpPr>
        <p:spPr>
          <a:xfrm>
            <a:off x="2787912" y="1584820"/>
            <a:ext cx="3440500" cy="685798"/>
          </a:xfrm>
          <a:prstGeom prst="wedgeRoundRectCallout">
            <a:avLst>
              <a:gd name="adj1" fmla="val -44910"/>
              <a:gd name="adj2" fmla="val 13130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Paspaudus mygtuką „Derinama“, APFP </a:t>
            </a:r>
            <a:r>
              <a:rPr lang="lt-LT" sz="1600"/>
              <a:t>grąžinama papildomam tikslinimui.</a:t>
            </a:r>
          </a:p>
        </p:txBody>
      </p:sp>
      <p:sp>
        <p:nvSpPr>
          <p:cNvPr id="17" name="Kalbos debesėlis: stačiakampis su užapvalintais kampais 16">
            <a:extLst>
              <a:ext uri="{FF2B5EF4-FFF2-40B4-BE49-F238E27FC236}">
                <a16:creationId xmlns:a16="http://schemas.microsoft.com/office/drawing/2014/main" id="{0E9C8D61-2AB6-A632-583F-DD7CBAC61071}"/>
              </a:ext>
            </a:extLst>
          </p:cNvPr>
          <p:cNvSpPr/>
          <p:nvPr/>
        </p:nvSpPr>
        <p:spPr>
          <a:xfrm>
            <a:off x="7281516" y="3857928"/>
            <a:ext cx="3225617" cy="987877"/>
          </a:xfrm>
          <a:prstGeom prst="wedgeRoundRectCallout">
            <a:avLst>
              <a:gd name="adj1" fmla="val -72212"/>
              <a:gd name="adj2" fmla="val 22718"/>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Komentaro lauke galima pateikti komentarą, kodėl būsena keičiama į „Derinama“.</a:t>
            </a:r>
          </a:p>
        </p:txBody>
      </p:sp>
      <p:sp>
        <p:nvSpPr>
          <p:cNvPr id="18" name="Kalbos debesėlis: stačiakampis su užapvalintais kampais 17">
            <a:extLst>
              <a:ext uri="{FF2B5EF4-FFF2-40B4-BE49-F238E27FC236}">
                <a16:creationId xmlns:a16="http://schemas.microsoft.com/office/drawing/2014/main" id="{A47BE23F-2EEF-3026-3299-0BA7DA48BEA2}"/>
              </a:ext>
            </a:extLst>
          </p:cNvPr>
          <p:cNvSpPr/>
          <p:nvPr/>
        </p:nvSpPr>
        <p:spPr>
          <a:xfrm>
            <a:off x="7281516" y="5478349"/>
            <a:ext cx="3225617" cy="798780"/>
          </a:xfrm>
          <a:prstGeom prst="wedgeRoundRectCallout">
            <a:avLst>
              <a:gd name="adj1" fmla="val -105986"/>
              <a:gd name="adj2" fmla="val 22292"/>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Paspaudus mygtuką „Tęsti“, būsena pakeičiama į „Derinama“.</a:t>
            </a:r>
          </a:p>
        </p:txBody>
      </p:sp>
    </p:spTree>
    <p:extLst>
      <p:ext uri="{BB962C8B-B14F-4D97-AF65-F5344CB8AC3E}">
        <p14:creationId xmlns:p14="http://schemas.microsoft.com/office/powerpoint/2010/main" val="184303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F0645-CE87-D369-E144-A27EC7D87D27}"/>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33466954-B662-B996-66A2-9CAEC91324FA}"/>
              </a:ext>
            </a:extLst>
          </p:cNvPr>
          <p:cNvSpPr>
            <a:spLocks noGrp="1"/>
          </p:cNvSpPr>
          <p:nvPr>
            <p:ph idx="1"/>
          </p:nvPr>
        </p:nvSpPr>
        <p:spPr>
          <a:xfrm>
            <a:off x="838201" y="980261"/>
            <a:ext cx="10900656" cy="1150292"/>
          </a:xfrm>
        </p:spPr>
        <p:txBody>
          <a:bodyPr vert="horz" lIns="91440" tIns="45720" rIns="91440" bIns="45720" rtlCol="0" anchor="t">
            <a:normAutofit/>
          </a:bodyPr>
          <a:lstStyle/>
          <a:p>
            <a:pPr marL="0" indent="0">
              <a:buNone/>
            </a:pPr>
            <a:r>
              <a:rPr lang="lt-LT" sz="2200">
                <a:latin typeface="Trebuchet MS"/>
              </a:rPr>
              <a:t>Skiltyje „Pranešimai“ pateikiama informacija, susijusi su APFP vertinimu ir </a:t>
            </a:r>
            <a:r>
              <a:rPr lang="lt-LT" sz="2200" dirty="0">
                <a:latin typeface="Trebuchet MS"/>
              </a:rPr>
              <a:t>duomenų tikslinimu. Čia galima peržiūrėti gautus ir išsiųstus pranešimus bei su APFP susijusius priminimus.</a:t>
            </a:r>
            <a:endParaRPr lang="lt-LT" sz="2200" noProof="0" dirty="0">
              <a:latin typeface="Trebuchet MS"/>
            </a:endParaRPr>
          </a:p>
        </p:txBody>
      </p:sp>
      <p:sp>
        <p:nvSpPr>
          <p:cNvPr id="2" name="Title 1">
            <a:extLst>
              <a:ext uri="{FF2B5EF4-FFF2-40B4-BE49-F238E27FC236}">
                <a16:creationId xmlns:a16="http://schemas.microsoft.com/office/drawing/2014/main" id="{E15EFD80-705A-26D1-1D97-C38640361ABB}"/>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Pranešimų ir priminimų peržiūra</a:t>
            </a:r>
            <a:endParaRPr lang="lt-LT" sz="3600" noProof="0"/>
          </a:p>
        </p:txBody>
      </p:sp>
      <p:pic>
        <p:nvPicPr>
          <p:cNvPr id="5" name="Paveikslėlis 4">
            <a:extLst>
              <a:ext uri="{FF2B5EF4-FFF2-40B4-BE49-F238E27FC236}">
                <a16:creationId xmlns:a16="http://schemas.microsoft.com/office/drawing/2014/main" id="{DEC71752-C0A6-9E77-2CAF-A4A9B0FA4A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7137" y="1943284"/>
            <a:ext cx="7157724" cy="4650657"/>
          </a:xfrm>
          <a:prstGeom prst="rect">
            <a:avLst/>
          </a:prstGeom>
        </p:spPr>
      </p:pic>
      <p:sp>
        <p:nvSpPr>
          <p:cNvPr id="6" name="Kalbos debesėlis: stačiakampis su užapvalintais kampais 5">
            <a:extLst>
              <a:ext uri="{FF2B5EF4-FFF2-40B4-BE49-F238E27FC236}">
                <a16:creationId xmlns:a16="http://schemas.microsoft.com/office/drawing/2014/main" id="{B6CC2AD0-0306-C22C-58FC-744DCBEFE84E}"/>
              </a:ext>
            </a:extLst>
          </p:cNvPr>
          <p:cNvSpPr/>
          <p:nvPr/>
        </p:nvSpPr>
        <p:spPr>
          <a:xfrm>
            <a:off x="498980" y="2130553"/>
            <a:ext cx="1874520" cy="877265"/>
          </a:xfrm>
          <a:prstGeom prst="wedgeRoundRectCallout">
            <a:avLst>
              <a:gd name="adj1" fmla="val 63349"/>
              <a:gd name="adj2" fmla="val -2194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dirty="0"/>
              <a:t>Atvaizduojami gauti ir išsiųsti pranešimai, </a:t>
            </a:r>
            <a:r>
              <a:rPr lang="lt-LT" sz="1400"/>
              <a:t>susiję su APFP</a:t>
            </a:r>
          </a:p>
        </p:txBody>
      </p:sp>
      <p:sp>
        <p:nvSpPr>
          <p:cNvPr id="7" name="Kalbos debesėlis: stačiakampis su užapvalintais kampais 6">
            <a:extLst>
              <a:ext uri="{FF2B5EF4-FFF2-40B4-BE49-F238E27FC236}">
                <a16:creationId xmlns:a16="http://schemas.microsoft.com/office/drawing/2014/main" id="{C512BE7A-D3A1-4FFE-FFAA-FA53A59BAF30}"/>
              </a:ext>
            </a:extLst>
          </p:cNvPr>
          <p:cNvSpPr/>
          <p:nvPr/>
        </p:nvSpPr>
        <p:spPr>
          <a:xfrm>
            <a:off x="498980" y="4805223"/>
            <a:ext cx="1874520" cy="1079628"/>
          </a:xfrm>
          <a:prstGeom prst="wedgeRoundRectCallout">
            <a:avLst>
              <a:gd name="adj1" fmla="val 63349"/>
              <a:gd name="adj2" fmla="val -2194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Atvaizduojami priminimai apie APFP terminus ar reikalingus veiksmus</a:t>
            </a:r>
          </a:p>
        </p:txBody>
      </p:sp>
      <p:sp>
        <p:nvSpPr>
          <p:cNvPr id="10" name="Kalbos debesėlis: stačiakampis su užapvalintais kampais 9">
            <a:extLst>
              <a:ext uri="{FF2B5EF4-FFF2-40B4-BE49-F238E27FC236}">
                <a16:creationId xmlns:a16="http://schemas.microsoft.com/office/drawing/2014/main" id="{EBADED34-4D7B-5317-C022-507671885FF8}"/>
              </a:ext>
            </a:extLst>
          </p:cNvPr>
          <p:cNvSpPr/>
          <p:nvPr/>
        </p:nvSpPr>
        <p:spPr>
          <a:xfrm>
            <a:off x="7115556" y="1728635"/>
            <a:ext cx="2238756" cy="823239"/>
          </a:xfrm>
          <a:prstGeom prst="wedgeRoundRectCallout">
            <a:avLst>
              <a:gd name="adj1" fmla="val -59763"/>
              <a:gd name="adj2" fmla="val 106035"/>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Atvaizduojama pranešimų antraštė, ją paspaudus, atidaromas pranešimas</a:t>
            </a:r>
          </a:p>
        </p:txBody>
      </p:sp>
      <p:sp>
        <p:nvSpPr>
          <p:cNvPr id="13" name="Kalbos debesėlis: stačiakampis su užapvalintais kampais 12">
            <a:extLst>
              <a:ext uri="{FF2B5EF4-FFF2-40B4-BE49-F238E27FC236}">
                <a16:creationId xmlns:a16="http://schemas.microsoft.com/office/drawing/2014/main" id="{93A26596-EBB5-8336-B7DE-5820956B4C8A}"/>
              </a:ext>
            </a:extLst>
          </p:cNvPr>
          <p:cNvSpPr/>
          <p:nvPr/>
        </p:nvSpPr>
        <p:spPr>
          <a:xfrm>
            <a:off x="5055870" y="1624962"/>
            <a:ext cx="1772411" cy="823239"/>
          </a:xfrm>
          <a:prstGeom prst="wedgeRoundRectCallout">
            <a:avLst>
              <a:gd name="adj1" fmla="val -29539"/>
              <a:gd name="adj2" fmla="val 738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pt-BR" sz="1400"/>
              <a:t>Atvaizduojama, ar pranešimas yra gautas, ar išsiųstas</a:t>
            </a:r>
            <a:endParaRPr lang="lt-LT" sz="1400"/>
          </a:p>
        </p:txBody>
      </p:sp>
      <p:sp>
        <p:nvSpPr>
          <p:cNvPr id="14" name="Kalbos debesėlis: stačiakampis su užapvalintais kampais 13">
            <a:extLst>
              <a:ext uri="{FF2B5EF4-FFF2-40B4-BE49-F238E27FC236}">
                <a16:creationId xmlns:a16="http://schemas.microsoft.com/office/drawing/2014/main" id="{C303CEE8-FD11-7345-410B-7596CA8C8136}"/>
              </a:ext>
            </a:extLst>
          </p:cNvPr>
          <p:cNvSpPr/>
          <p:nvPr/>
        </p:nvSpPr>
        <p:spPr>
          <a:xfrm>
            <a:off x="9845708" y="5345037"/>
            <a:ext cx="1747019" cy="823239"/>
          </a:xfrm>
          <a:prstGeom prst="wedgeRoundRectCallout">
            <a:avLst>
              <a:gd name="adj1" fmla="val -66897"/>
              <a:gd name="adj2" fmla="val 73247"/>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mygtuką, galima sukurti naują pranešimą dėl APFP</a:t>
            </a:r>
          </a:p>
        </p:txBody>
      </p:sp>
      <p:sp>
        <p:nvSpPr>
          <p:cNvPr id="16" name="Kalbos debesėlis: stačiakampis su užapvalintais kampais 15">
            <a:extLst>
              <a:ext uri="{FF2B5EF4-FFF2-40B4-BE49-F238E27FC236}">
                <a16:creationId xmlns:a16="http://schemas.microsoft.com/office/drawing/2014/main" id="{978615EC-D271-070C-E83D-FB759E966B7C}"/>
              </a:ext>
            </a:extLst>
          </p:cNvPr>
          <p:cNvSpPr/>
          <p:nvPr/>
        </p:nvSpPr>
        <p:spPr>
          <a:xfrm>
            <a:off x="498980" y="3363150"/>
            <a:ext cx="1874520" cy="1079628"/>
          </a:xfrm>
          <a:prstGeom prst="wedgeRoundRectCallout">
            <a:avLst>
              <a:gd name="adj1" fmla="val 64704"/>
              <a:gd name="adj2" fmla="val 34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Atvaizduojami su APFP susiję sistemos įvykiai ir proceso informacija</a:t>
            </a:r>
          </a:p>
        </p:txBody>
      </p:sp>
      <p:sp>
        <p:nvSpPr>
          <p:cNvPr id="17" name="Kalbos debesėlis: stačiakampis su užapvalintais kampais 16">
            <a:extLst>
              <a:ext uri="{FF2B5EF4-FFF2-40B4-BE49-F238E27FC236}">
                <a16:creationId xmlns:a16="http://schemas.microsoft.com/office/drawing/2014/main" id="{5D381D40-DE77-131B-ACD6-11F6C4484C0F}"/>
              </a:ext>
            </a:extLst>
          </p:cNvPr>
          <p:cNvSpPr/>
          <p:nvPr/>
        </p:nvSpPr>
        <p:spPr>
          <a:xfrm>
            <a:off x="9845708" y="3106447"/>
            <a:ext cx="1747019" cy="951523"/>
          </a:xfrm>
          <a:prstGeom prst="wedgeRoundRectCallout">
            <a:avLst>
              <a:gd name="adj1" fmla="val -110010"/>
              <a:gd name="adj2" fmla="val -352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Atvaizduojamas pranešimą išsiuntęs naudotojas ir institucija</a:t>
            </a:r>
          </a:p>
        </p:txBody>
      </p:sp>
    </p:spTree>
    <p:extLst>
      <p:ext uri="{BB962C8B-B14F-4D97-AF65-F5344CB8AC3E}">
        <p14:creationId xmlns:p14="http://schemas.microsoft.com/office/powerpoint/2010/main" val="243932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14B85-7CC8-E62B-E473-E3376002915E}"/>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A1B5D37-78A2-2B58-586B-6CBDF9B82933}"/>
              </a:ext>
            </a:extLst>
          </p:cNvPr>
          <p:cNvSpPr>
            <a:spLocks noGrp="1"/>
          </p:cNvSpPr>
          <p:nvPr>
            <p:ph idx="1"/>
          </p:nvPr>
        </p:nvSpPr>
        <p:spPr>
          <a:xfrm>
            <a:off x="838200" y="980261"/>
            <a:ext cx="11353799" cy="1150292"/>
          </a:xfrm>
        </p:spPr>
        <p:txBody>
          <a:bodyPr vert="horz" lIns="91440" tIns="45720" rIns="91440" bIns="45720" rtlCol="0" anchor="t">
            <a:normAutofit/>
          </a:bodyPr>
          <a:lstStyle/>
          <a:p>
            <a:pPr marL="0" indent="0">
              <a:buNone/>
            </a:pPr>
            <a:r>
              <a:rPr lang="lt-LT" sz="2200">
                <a:latin typeface="Trebuchet MS"/>
              </a:rPr>
              <a:t>Paspaudus mygtuką „Pridėti“, atidaromas naujo pranešimo kūrimo langas. Šiame lange galima paprašyti arba pateikti informaciją apie APFP bei pridėti papildomas rinkmenas.</a:t>
            </a:r>
            <a:endParaRPr lang="lt-LT" sz="2200" noProof="0">
              <a:latin typeface="Trebuchet MS"/>
            </a:endParaRPr>
          </a:p>
        </p:txBody>
      </p:sp>
      <p:sp>
        <p:nvSpPr>
          <p:cNvPr id="2" name="Title 1">
            <a:extLst>
              <a:ext uri="{FF2B5EF4-FFF2-40B4-BE49-F238E27FC236}">
                <a16:creationId xmlns:a16="http://schemas.microsoft.com/office/drawing/2014/main" id="{5DCDD74A-54ED-9F7B-57AB-633B4833E3C6}"/>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Naujo pranešimo pridėjimas</a:t>
            </a:r>
            <a:endParaRPr lang="lt-LT" sz="3600" noProof="0"/>
          </a:p>
        </p:txBody>
      </p:sp>
      <p:pic>
        <p:nvPicPr>
          <p:cNvPr id="15" name="Paveikslėlis 14">
            <a:extLst>
              <a:ext uri="{FF2B5EF4-FFF2-40B4-BE49-F238E27FC236}">
                <a16:creationId xmlns:a16="http://schemas.microsoft.com/office/drawing/2014/main" id="{38A6E7BD-B5CD-5596-6D7E-AACCC19754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199" y="1724802"/>
            <a:ext cx="7958328" cy="4883265"/>
          </a:xfrm>
          <a:prstGeom prst="rect">
            <a:avLst/>
          </a:prstGeom>
        </p:spPr>
      </p:pic>
      <p:sp>
        <p:nvSpPr>
          <p:cNvPr id="18" name="Kalbos debesėlis: stačiakampis su užapvalintais kampais 17">
            <a:extLst>
              <a:ext uri="{FF2B5EF4-FFF2-40B4-BE49-F238E27FC236}">
                <a16:creationId xmlns:a16="http://schemas.microsoft.com/office/drawing/2014/main" id="{1B21FC5A-ECF8-2736-520C-2DC60C24261D}"/>
              </a:ext>
            </a:extLst>
          </p:cNvPr>
          <p:cNvSpPr/>
          <p:nvPr/>
        </p:nvSpPr>
        <p:spPr>
          <a:xfrm>
            <a:off x="9132559" y="1787653"/>
            <a:ext cx="2270266" cy="894535"/>
          </a:xfrm>
          <a:prstGeom prst="wedgeRoundRectCallout">
            <a:avLst>
              <a:gd name="adj1" fmla="val -92691"/>
              <a:gd name="adj2" fmla="val 54804"/>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Nurodomas pranešimo pavadinimas. Laukas privalomas.</a:t>
            </a:r>
          </a:p>
        </p:txBody>
      </p:sp>
      <p:sp>
        <p:nvSpPr>
          <p:cNvPr id="19" name="Kalbos debesėlis: stačiakampis su užapvalintais kampais 18">
            <a:extLst>
              <a:ext uri="{FF2B5EF4-FFF2-40B4-BE49-F238E27FC236}">
                <a16:creationId xmlns:a16="http://schemas.microsoft.com/office/drawing/2014/main" id="{7F145E43-B7D6-8072-87E3-E386624BBF70}"/>
              </a:ext>
            </a:extLst>
          </p:cNvPr>
          <p:cNvSpPr/>
          <p:nvPr/>
        </p:nvSpPr>
        <p:spPr>
          <a:xfrm>
            <a:off x="9132559" y="2868142"/>
            <a:ext cx="2270266" cy="1121716"/>
          </a:xfrm>
          <a:prstGeom prst="wedgeRoundRectCallout">
            <a:avLst>
              <a:gd name="adj1" fmla="val -91483"/>
              <a:gd name="adj2" fmla="val 961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Pateikiama papildoma informacija arba paaiškinimas dėl APFP. Laukas privalomas.</a:t>
            </a:r>
          </a:p>
        </p:txBody>
      </p:sp>
      <p:sp>
        <p:nvSpPr>
          <p:cNvPr id="20" name="Kalbos debesėlis: stačiakampis su užapvalintais kampais 19">
            <a:extLst>
              <a:ext uri="{FF2B5EF4-FFF2-40B4-BE49-F238E27FC236}">
                <a16:creationId xmlns:a16="http://schemas.microsoft.com/office/drawing/2014/main" id="{C3FAD137-B2D1-2A5C-CBFC-B1BD57539F4B}"/>
              </a:ext>
            </a:extLst>
          </p:cNvPr>
          <p:cNvSpPr/>
          <p:nvPr/>
        </p:nvSpPr>
        <p:spPr>
          <a:xfrm>
            <a:off x="2564891" y="3657601"/>
            <a:ext cx="2034541" cy="920454"/>
          </a:xfrm>
          <a:prstGeom prst="wedgeRoundRectCallout">
            <a:avLst>
              <a:gd name="adj1" fmla="val -33070"/>
              <a:gd name="adj2" fmla="val 793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Galima pridėti su pranešimu susijusias rinkmenas</a:t>
            </a:r>
          </a:p>
        </p:txBody>
      </p:sp>
      <p:sp>
        <p:nvSpPr>
          <p:cNvPr id="21" name="Kalbos debesėlis: stačiakampis su užapvalintais kampais 20">
            <a:extLst>
              <a:ext uri="{FF2B5EF4-FFF2-40B4-BE49-F238E27FC236}">
                <a16:creationId xmlns:a16="http://schemas.microsoft.com/office/drawing/2014/main" id="{12ECC6AC-29BF-DC0C-44A6-ED603A426004}"/>
              </a:ext>
            </a:extLst>
          </p:cNvPr>
          <p:cNvSpPr/>
          <p:nvPr/>
        </p:nvSpPr>
        <p:spPr>
          <a:xfrm>
            <a:off x="4817363" y="3657601"/>
            <a:ext cx="1684021" cy="920454"/>
          </a:xfrm>
          <a:prstGeom prst="wedgeRoundRectCallout">
            <a:avLst>
              <a:gd name="adj1" fmla="val -12996"/>
              <a:gd name="adj2" fmla="val 1280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Pasirenkamas įkeliamos rinkmenos tipas</a:t>
            </a:r>
          </a:p>
        </p:txBody>
      </p:sp>
      <p:sp>
        <p:nvSpPr>
          <p:cNvPr id="22" name="Kalbos debesėlis: stačiakampis su užapvalintais kampais 21">
            <a:extLst>
              <a:ext uri="{FF2B5EF4-FFF2-40B4-BE49-F238E27FC236}">
                <a16:creationId xmlns:a16="http://schemas.microsoft.com/office/drawing/2014/main" id="{A73874E0-0F21-F977-CC2B-A096C3FB09A6}"/>
              </a:ext>
            </a:extLst>
          </p:cNvPr>
          <p:cNvSpPr/>
          <p:nvPr/>
        </p:nvSpPr>
        <p:spPr>
          <a:xfrm>
            <a:off x="9132559" y="5647267"/>
            <a:ext cx="2343162" cy="724247"/>
          </a:xfrm>
          <a:prstGeom prst="wedgeRoundRectCallout">
            <a:avLst>
              <a:gd name="adj1" fmla="val -108984"/>
              <a:gd name="adj2" fmla="val 344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Paspaudus mygtuką pranešimas išsiunčiamas</a:t>
            </a:r>
          </a:p>
        </p:txBody>
      </p:sp>
    </p:spTree>
    <p:extLst>
      <p:ext uri="{BB962C8B-B14F-4D97-AF65-F5344CB8AC3E}">
        <p14:creationId xmlns:p14="http://schemas.microsoft.com/office/powerpoint/2010/main" val="267768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E1B0E-04F5-CCCE-5F05-5B9689D996D9}"/>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586EFB97-13A8-950A-4C09-72BBE267DC08}"/>
              </a:ext>
            </a:extLst>
          </p:cNvPr>
          <p:cNvSpPr>
            <a:spLocks noGrp="1"/>
          </p:cNvSpPr>
          <p:nvPr>
            <p:ph idx="1"/>
          </p:nvPr>
        </p:nvSpPr>
        <p:spPr>
          <a:xfrm>
            <a:off x="838201" y="1114423"/>
            <a:ext cx="11092392" cy="813790"/>
          </a:xfrm>
        </p:spPr>
        <p:txBody>
          <a:bodyPr vert="horz" lIns="91440" tIns="45720" rIns="91440" bIns="45720" rtlCol="0" anchor="t">
            <a:normAutofit/>
          </a:bodyPr>
          <a:lstStyle/>
          <a:p>
            <a:pPr marL="0" indent="0">
              <a:buNone/>
            </a:pPr>
            <a:r>
              <a:rPr lang="lt-LT" sz="2200">
                <a:latin typeface="Trebuchet MS"/>
              </a:rPr>
              <a:t>Patvirtinus APFP, jos būsena pakeičiama į „Patvirtinta“. Patvirtinta APFP laikoma galutine ir jos administravimo veiksmai ribojami.</a:t>
            </a:r>
            <a:endParaRPr lang="lt-LT" sz="2200" noProof="0">
              <a:latin typeface="Trebuchet MS"/>
            </a:endParaRPr>
          </a:p>
        </p:txBody>
      </p:sp>
      <p:sp>
        <p:nvSpPr>
          <p:cNvPr id="2" name="Title 1">
            <a:extLst>
              <a:ext uri="{FF2B5EF4-FFF2-40B4-BE49-F238E27FC236}">
                <a16:creationId xmlns:a16="http://schemas.microsoft.com/office/drawing/2014/main" id="{BBF1B5BD-ACDA-6C6F-78AF-AC07A3DBF27D}"/>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patvirtinimas</a:t>
            </a:r>
            <a:endParaRPr lang="lt-LT" sz="3600" noProof="0"/>
          </a:p>
        </p:txBody>
      </p:sp>
      <p:pic>
        <p:nvPicPr>
          <p:cNvPr id="8" name="Paveikslėlis 7">
            <a:extLst>
              <a:ext uri="{FF2B5EF4-FFF2-40B4-BE49-F238E27FC236}">
                <a16:creationId xmlns:a16="http://schemas.microsoft.com/office/drawing/2014/main" id="{ED366435-0DED-A759-D8E8-6B73BCB501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88638" y="1797216"/>
            <a:ext cx="5564862" cy="4855397"/>
          </a:xfrm>
          <a:prstGeom prst="rect">
            <a:avLst/>
          </a:prstGeom>
        </p:spPr>
      </p:pic>
      <p:sp>
        <p:nvSpPr>
          <p:cNvPr id="9" name="Kalbos debesėlis: stačiakampis su užapvalintais kampais 8">
            <a:extLst>
              <a:ext uri="{FF2B5EF4-FFF2-40B4-BE49-F238E27FC236}">
                <a16:creationId xmlns:a16="http://schemas.microsoft.com/office/drawing/2014/main" id="{BF5E4025-B457-14D6-23C8-C719C0839264}"/>
              </a:ext>
            </a:extLst>
          </p:cNvPr>
          <p:cNvSpPr/>
          <p:nvPr/>
        </p:nvSpPr>
        <p:spPr>
          <a:xfrm>
            <a:off x="9233671" y="2143402"/>
            <a:ext cx="2424928" cy="1121716"/>
          </a:xfrm>
          <a:prstGeom prst="wedgeRoundRectCallout">
            <a:avLst>
              <a:gd name="adj1" fmla="val -105707"/>
              <a:gd name="adj2" fmla="val -19808"/>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Pateikiama papildoma informacija arba paaiškinimas dėl APFP.</a:t>
            </a:r>
          </a:p>
        </p:txBody>
      </p:sp>
      <p:sp>
        <p:nvSpPr>
          <p:cNvPr id="10" name="Kalbos debesėlis: stačiakampis su užapvalintais kampais 9">
            <a:extLst>
              <a:ext uri="{FF2B5EF4-FFF2-40B4-BE49-F238E27FC236}">
                <a16:creationId xmlns:a16="http://schemas.microsoft.com/office/drawing/2014/main" id="{D484BE46-0858-0C0E-179C-6EC404284927}"/>
              </a:ext>
            </a:extLst>
          </p:cNvPr>
          <p:cNvSpPr/>
          <p:nvPr/>
        </p:nvSpPr>
        <p:spPr>
          <a:xfrm>
            <a:off x="683538" y="3092258"/>
            <a:ext cx="2501914" cy="894535"/>
          </a:xfrm>
          <a:prstGeom prst="wedgeRoundRectCallout">
            <a:avLst>
              <a:gd name="adj1" fmla="val 73307"/>
              <a:gd name="adj2" fmla="val -11838"/>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Papildoma informacija, kuri bus išsiųsta kartu su pranešimu</a:t>
            </a:r>
            <a:endParaRPr lang="lt-LT" sz="1600" dirty="0"/>
          </a:p>
        </p:txBody>
      </p:sp>
      <p:sp>
        <p:nvSpPr>
          <p:cNvPr id="4" name="Kalbos debesėlis: stačiakampis su užapvalintais kampais 3">
            <a:extLst>
              <a:ext uri="{FF2B5EF4-FFF2-40B4-BE49-F238E27FC236}">
                <a16:creationId xmlns:a16="http://schemas.microsoft.com/office/drawing/2014/main" id="{2A0B8EB5-7C38-3494-A105-F5CB87A586F4}"/>
              </a:ext>
            </a:extLst>
          </p:cNvPr>
          <p:cNvSpPr/>
          <p:nvPr/>
        </p:nvSpPr>
        <p:spPr>
          <a:xfrm>
            <a:off x="683538" y="2136950"/>
            <a:ext cx="2501914" cy="685798"/>
          </a:xfrm>
          <a:prstGeom prst="wedgeRoundRectCallout">
            <a:avLst>
              <a:gd name="adj1" fmla="val 69140"/>
              <a:gd name="adj2" fmla="val 560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Automatiškai formuojamas pranešimas naudotojui</a:t>
            </a:r>
          </a:p>
        </p:txBody>
      </p:sp>
      <p:sp>
        <p:nvSpPr>
          <p:cNvPr id="6" name="Kalbos debesėlis: stačiakampis su užapvalintais kampais 5">
            <a:extLst>
              <a:ext uri="{FF2B5EF4-FFF2-40B4-BE49-F238E27FC236}">
                <a16:creationId xmlns:a16="http://schemas.microsoft.com/office/drawing/2014/main" id="{EF13A088-C864-25C9-63CC-F4B7B2222F8B}"/>
              </a:ext>
            </a:extLst>
          </p:cNvPr>
          <p:cNvSpPr/>
          <p:nvPr/>
        </p:nvSpPr>
        <p:spPr>
          <a:xfrm>
            <a:off x="9233671" y="4505602"/>
            <a:ext cx="2424928" cy="1237976"/>
          </a:xfrm>
          <a:prstGeom prst="wedgeRoundRectCallout">
            <a:avLst>
              <a:gd name="adj1" fmla="val -62995"/>
              <a:gd name="adj2" fmla="val 24510"/>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Atvaizduojama APFP keitimo istorija. </a:t>
            </a:r>
            <a:r>
              <a:rPr lang="pt-BR" sz="1600" dirty="0" err="1"/>
              <a:t>Atvaizduojamos</a:t>
            </a:r>
            <a:r>
              <a:rPr lang="pt-BR" sz="1600" dirty="0"/>
              <a:t> </a:t>
            </a:r>
            <a:r>
              <a:rPr lang="pt-BR" sz="1600" dirty="0" err="1"/>
              <a:t>buvusios</a:t>
            </a:r>
            <a:r>
              <a:rPr lang="pt-BR" sz="1600" dirty="0"/>
              <a:t> ir </a:t>
            </a:r>
            <a:r>
              <a:rPr lang="pt-BR" sz="1600" dirty="0" err="1"/>
              <a:t>naujos</a:t>
            </a:r>
            <a:r>
              <a:rPr lang="pt-BR" sz="1600" dirty="0"/>
              <a:t> </a:t>
            </a:r>
            <a:r>
              <a:rPr lang="pt-BR" sz="1600" dirty="0" err="1"/>
              <a:t>reikšmės</a:t>
            </a:r>
            <a:r>
              <a:rPr lang="pt-BR" sz="1600" dirty="0"/>
              <a:t>.</a:t>
            </a:r>
            <a:endParaRPr lang="lt-LT" sz="1600" dirty="0"/>
          </a:p>
        </p:txBody>
      </p:sp>
      <p:sp>
        <p:nvSpPr>
          <p:cNvPr id="13" name="Kalbos debesėlis: stačiakampis su užapvalintais kampais 12">
            <a:extLst>
              <a:ext uri="{FF2B5EF4-FFF2-40B4-BE49-F238E27FC236}">
                <a16:creationId xmlns:a16="http://schemas.microsoft.com/office/drawing/2014/main" id="{D46B0662-7513-A758-E640-9BA96204CAA4}"/>
              </a:ext>
            </a:extLst>
          </p:cNvPr>
          <p:cNvSpPr/>
          <p:nvPr/>
        </p:nvSpPr>
        <p:spPr>
          <a:xfrm>
            <a:off x="9233670" y="3480307"/>
            <a:ext cx="2424929" cy="810105"/>
          </a:xfrm>
          <a:prstGeom prst="wedgeRoundRectCallout">
            <a:avLst>
              <a:gd name="adj1" fmla="val -81180"/>
              <a:gd name="adj2" fmla="val 4727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Galima pridėti </a:t>
            </a:r>
            <a:r>
              <a:rPr lang="lt-LT" sz="1600"/>
              <a:t>papildomas rinkmenas</a:t>
            </a:r>
          </a:p>
        </p:txBody>
      </p:sp>
      <p:sp>
        <p:nvSpPr>
          <p:cNvPr id="14" name="Kalbos debesėlis: stačiakampis su užapvalintais kampais 13">
            <a:extLst>
              <a:ext uri="{FF2B5EF4-FFF2-40B4-BE49-F238E27FC236}">
                <a16:creationId xmlns:a16="http://schemas.microsoft.com/office/drawing/2014/main" id="{C3042278-24EA-DBE7-41EF-700FD9C51052}"/>
              </a:ext>
            </a:extLst>
          </p:cNvPr>
          <p:cNvSpPr/>
          <p:nvPr/>
        </p:nvSpPr>
        <p:spPr>
          <a:xfrm>
            <a:off x="683538" y="4256303"/>
            <a:ext cx="2501914" cy="1951967"/>
          </a:xfrm>
          <a:prstGeom prst="wedgeRoundRectCallout">
            <a:avLst>
              <a:gd name="adj1" fmla="val 151053"/>
              <a:gd name="adj2" fmla="val 6442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Paspaudus mygtuką „Tęsti“, pakeičiama APFP būsena, išsaugomi atlikti pakeitimai, sukuriamas istorijos įrašas ir išsiunčiamas pranešimas naudotojui.</a:t>
            </a:r>
          </a:p>
        </p:txBody>
      </p:sp>
    </p:spTree>
    <p:extLst>
      <p:ext uri="{BB962C8B-B14F-4D97-AF65-F5344CB8AC3E}">
        <p14:creationId xmlns:p14="http://schemas.microsoft.com/office/powerpoint/2010/main" val="364365008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2710CD5-9331-DDEB-EA5B-8E99960BAF67}"/>
              </a:ext>
            </a:extLst>
          </p:cNvPr>
          <p:cNvSpPr>
            <a:spLocks noGrp="1"/>
          </p:cNvSpPr>
          <p:nvPr>
            <p:ph idx="1"/>
          </p:nvPr>
        </p:nvSpPr>
        <p:spPr>
          <a:xfrm>
            <a:off x="838200" y="1222132"/>
            <a:ext cx="10723685" cy="1688122"/>
          </a:xfrm>
        </p:spPr>
        <p:txBody>
          <a:bodyPr anchor="ctr">
            <a:normAutofit/>
          </a:bodyPr>
          <a:lstStyle/>
          <a:p>
            <a:pPr marL="0" indent="0">
              <a:buNone/>
            </a:pPr>
            <a:r>
              <a:rPr lang="lt-LT" sz="2400" noProof="0">
                <a:latin typeface="Trebuchet MS"/>
              </a:rPr>
              <a:t>APFP naudojama projekto priežiūros informacijai pateikti ir administruoti po projekto finansavimo pabaigos. INVESTIS sistemoje atliekamas APFP vertinimas, derinimas, tvirtinimas bei </a:t>
            </a:r>
            <a:r>
              <a:rPr lang="lt-LT" sz="2400">
                <a:latin typeface="Trebuchet MS"/>
              </a:rPr>
              <a:t>visas</a:t>
            </a:r>
            <a:r>
              <a:rPr lang="lt-LT" sz="2400" noProof="0">
                <a:latin typeface="Trebuchet MS"/>
              </a:rPr>
              <a:t> su projekto priežiūra susijusios informacijos administravimas.</a:t>
            </a:r>
            <a:endParaRPr lang="lt-LT" sz="2400" noProof="0">
              <a:effectLst/>
              <a:latin typeface="Trebuchet MS"/>
            </a:endParaRPr>
          </a:p>
        </p:txBody>
      </p:sp>
      <p:sp>
        <p:nvSpPr>
          <p:cNvPr id="2" name="Turinio vietos rezervavimo ženklas 2">
            <a:extLst>
              <a:ext uri="{FF2B5EF4-FFF2-40B4-BE49-F238E27FC236}">
                <a16:creationId xmlns:a16="http://schemas.microsoft.com/office/drawing/2014/main" id="{A702711D-B25C-96CD-5C25-B73695B726D7}"/>
              </a:ext>
            </a:extLst>
          </p:cNvPr>
          <p:cNvSpPr txBox="1">
            <a:spLocks/>
          </p:cNvSpPr>
          <p:nvPr/>
        </p:nvSpPr>
        <p:spPr>
          <a:xfrm>
            <a:off x="838200" y="3429000"/>
            <a:ext cx="11114315" cy="2340428"/>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a:t>Administruojamos INVESTIS ir iš DMS perduotos APFP</a:t>
            </a:r>
          </a:p>
          <a:p>
            <a:r>
              <a:rPr lang="lt-LT" sz="2400"/>
              <a:t>Peržiūrimi projekto stebėsenos rodikliai ir jų reikšmės</a:t>
            </a:r>
          </a:p>
          <a:p>
            <a:r>
              <a:rPr lang="lt-LT" sz="2400"/>
              <a:t>Administruojamos su APFP susijusios rinkmenos ir dokumentai</a:t>
            </a:r>
          </a:p>
          <a:p>
            <a:r>
              <a:rPr lang="lt-LT" sz="2400"/>
              <a:t>Vykdomas APFP vertinimas, derinimas ir tvirtinimas</a:t>
            </a:r>
          </a:p>
          <a:p>
            <a:r>
              <a:rPr lang="lt-LT" sz="2400"/>
              <a:t>Peržiūrimi pranešimai, komentarai ir būsenų pasikeitimai</a:t>
            </a:r>
          </a:p>
        </p:txBody>
      </p:sp>
      <p:sp>
        <p:nvSpPr>
          <p:cNvPr id="6" name="Title 1">
            <a:extLst>
              <a:ext uri="{FF2B5EF4-FFF2-40B4-BE49-F238E27FC236}">
                <a16:creationId xmlns:a16="http://schemas.microsoft.com/office/drawing/2014/main" id="{AFE5B02A-914F-58B7-8667-82805D767E2B}"/>
              </a:ext>
            </a:extLst>
          </p:cNvPr>
          <p:cNvSpPr txBox="1">
            <a:spLocks/>
          </p:cNvSpPr>
          <p:nvPr/>
        </p:nvSpPr>
        <p:spPr>
          <a:xfrm>
            <a:off x="838200" y="428625"/>
            <a:ext cx="11114314" cy="685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noProof="0"/>
              <a:t>Ataskaitos po finansavimo pabaigos (APFP) paskirtis</a:t>
            </a:r>
          </a:p>
        </p:txBody>
      </p:sp>
    </p:spTree>
    <p:extLst>
      <p:ext uri="{BB962C8B-B14F-4D97-AF65-F5344CB8AC3E}">
        <p14:creationId xmlns:p14="http://schemas.microsoft.com/office/powerpoint/2010/main" val="222569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1EB3-4617-AFF6-1E22-689AEB2E93C8}"/>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5E88C9B1-17A8-C746-E9E0-6BE950F7022B}"/>
              </a:ext>
            </a:extLst>
          </p:cNvPr>
          <p:cNvSpPr>
            <a:spLocks noGrp="1"/>
          </p:cNvSpPr>
          <p:nvPr>
            <p:ph idx="1"/>
          </p:nvPr>
        </p:nvSpPr>
        <p:spPr>
          <a:xfrm>
            <a:off x="838201" y="1114423"/>
            <a:ext cx="11092392" cy="1289818"/>
          </a:xfrm>
        </p:spPr>
        <p:txBody>
          <a:bodyPr vert="horz" lIns="91440" tIns="45720" rIns="91440" bIns="45720" rtlCol="0" anchor="t">
            <a:normAutofit fontScale="92500" lnSpcReduction="10000"/>
          </a:bodyPr>
          <a:lstStyle/>
          <a:p>
            <a:pPr marL="0" indent="0">
              <a:buNone/>
            </a:pPr>
            <a:r>
              <a:rPr lang="lt-LT" sz="2400">
                <a:latin typeface="Trebuchet MS"/>
              </a:rPr>
              <a:t>APFP keitimas naudojamas tada, kai po APFP patvirtinimo reikia pakoreguoti pateiktus duomenis, papildyti informaciją ar pateikti papildomus dokumentus. Sukūrus APFP keitimą, galima redaguoti APFP duomenis, tikslinti informaciją bei pakartotinai vykdyti derinimo ir tvirtinimo procesą.</a:t>
            </a:r>
          </a:p>
        </p:txBody>
      </p:sp>
      <p:sp>
        <p:nvSpPr>
          <p:cNvPr id="2" name="Title 1">
            <a:extLst>
              <a:ext uri="{FF2B5EF4-FFF2-40B4-BE49-F238E27FC236}">
                <a16:creationId xmlns:a16="http://schemas.microsoft.com/office/drawing/2014/main" id="{42D89C33-09AA-3B00-7C53-EA00CF3ED6E4}"/>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keitimo registravimas</a:t>
            </a:r>
            <a:endParaRPr lang="lt-LT" sz="3600" noProof="0"/>
          </a:p>
        </p:txBody>
      </p:sp>
      <p:pic>
        <p:nvPicPr>
          <p:cNvPr id="7" name="Paveikslėlis 6">
            <a:extLst>
              <a:ext uri="{FF2B5EF4-FFF2-40B4-BE49-F238E27FC236}">
                <a16:creationId xmlns:a16="http://schemas.microsoft.com/office/drawing/2014/main" id="{802CE59E-B653-5BEC-C242-A698DB8115B2}"/>
              </a:ext>
            </a:extLst>
          </p:cNvPr>
          <p:cNvPicPr>
            <a:picLocks noChangeAspect="1"/>
          </p:cNvPicPr>
          <p:nvPr/>
        </p:nvPicPr>
        <p:blipFill>
          <a:blip r:embed="rId2"/>
          <a:stretch>
            <a:fillRect/>
          </a:stretch>
        </p:blipFill>
        <p:spPr>
          <a:xfrm>
            <a:off x="838200" y="2259091"/>
            <a:ext cx="4275451" cy="4389337"/>
          </a:xfrm>
          <a:prstGeom prst="rect">
            <a:avLst/>
          </a:prstGeom>
        </p:spPr>
      </p:pic>
      <p:sp>
        <p:nvSpPr>
          <p:cNvPr id="11" name="Kalbos debesėlis: stačiakampis su užapvalintais kampais 10">
            <a:extLst>
              <a:ext uri="{FF2B5EF4-FFF2-40B4-BE49-F238E27FC236}">
                <a16:creationId xmlns:a16="http://schemas.microsoft.com/office/drawing/2014/main" id="{6166F1BD-9296-5566-CA6F-7061D6FDA710}"/>
              </a:ext>
            </a:extLst>
          </p:cNvPr>
          <p:cNvSpPr/>
          <p:nvPr/>
        </p:nvSpPr>
        <p:spPr>
          <a:xfrm>
            <a:off x="2286001" y="5636172"/>
            <a:ext cx="3586654" cy="402178"/>
          </a:xfrm>
          <a:prstGeom prst="wedgeRoundRectCallout">
            <a:avLst>
              <a:gd name="adj1" fmla="val 19869"/>
              <a:gd name="adj2" fmla="val 979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Pradedamas APFP keitimo registravimas</a:t>
            </a:r>
          </a:p>
        </p:txBody>
      </p:sp>
      <p:pic>
        <p:nvPicPr>
          <p:cNvPr id="15" name="Paveikslėlis 14">
            <a:extLst>
              <a:ext uri="{FF2B5EF4-FFF2-40B4-BE49-F238E27FC236}">
                <a16:creationId xmlns:a16="http://schemas.microsoft.com/office/drawing/2014/main" id="{F005C04B-1E3D-7F57-45BB-D857DB96AAE2}"/>
              </a:ext>
            </a:extLst>
          </p:cNvPr>
          <p:cNvPicPr>
            <a:picLocks noChangeAspect="1"/>
          </p:cNvPicPr>
          <p:nvPr/>
        </p:nvPicPr>
        <p:blipFill>
          <a:blip r:embed="rId3"/>
          <a:stretch>
            <a:fillRect/>
          </a:stretch>
        </p:blipFill>
        <p:spPr>
          <a:xfrm>
            <a:off x="6321450" y="2558636"/>
            <a:ext cx="4622059" cy="2379403"/>
          </a:xfrm>
          <a:prstGeom prst="rect">
            <a:avLst/>
          </a:prstGeom>
        </p:spPr>
      </p:pic>
      <p:sp>
        <p:nvSpPr>
          <p:cNvPr id="16" name="Kalbos debesėlis: stačiakampis su užapvalintais kampais 15">
            <a:extLst>
              <a:ext uri="{FF2B5EF4-FFF2-40B4-BE49-F238E27FC236}">
                <a16:creationId xmlns:a16="http://schemas.microsoft.com/office/drawing/2014/main" id="{AA19F906-ACEB-86A2-4FBB-5B3984619CB3}"/>
              </a:ext>
            </a:extLst>
          </p:cNvPr>
          <p:cNvSpPr/>
          <p:nvPr/>
        </p:nvSpPr>
        <p:spPr>
          <a:xfrm>
            <a:off x="7023170" y="5358384"/>
            <a:ext cx="3684453" cy="679966"/>
          </a:xfrm>
          <a:prstGeom prst="wedgeRoundRectCallout">
            <a:avLst>
              <a:gd name="adj1" fmla="val 13217"/>
              <a:gd name="adj2" fmla="val -13328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Sukuriamas naujas APFP keitimas ir APFP suteikiama būsena „Užregistruota“</a:t>
            </a:r>
          </a:p>
        </p:txBody>
      </p:sp>
      <p:sp>
        <p:nvSpPr>
          <p:cNvPr id="4" name="Kalbos debesėlis: stačiakampis su užapvalintais kampais 3">
            <a:extLst>
              <a:ext uri="{FF2B5EF4-FFF2-40B4-BE49-F238E27FC236}">
                <a16:creationId xmlns:a16="http://schemas.microsoft.com/office/drawing/2014/main" id="{9BB62739-83E6-45E5-D6AE-053C5A3B9D61}"/>
              </a:ext>
            </a:extLst>
          </p:cNvPr>
          <p:cNvSpPr/>
          <p:nvPr/>
        </p:nvSpPr>
        <p:spPr>
          <a:xfrm>
            <a:off x="5559552" y="3957594"/>
            <a:ext cx="2092655" cy="777519"/>
          </a:xfrm>
          <a:prstGeom prst="wedgeRoundRectCallout">
            <a:avLst>
              <a:gd name="adj1" fmla="val 58632"/>
              <a:gd name="adj2" fmla="val -370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Galima nurodyti APFP keitimo komentarą</a:t>
            </a:r>
          </a:p>
        </p:txBody>
      </p:sp>
    </p:spTree>
    <p:extLst>
      <p:ext uri="{BB962C8B-B14F-4D97-AF65-F5344CB8AC3E}">
        <p14:creationId xmlns:p14="http://schemas.microsoft.com/office/powerpoint/2010/main" val="199886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5719-4D4D-AB43-50AA-50ADEAF71584}"/>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097DCE1-2495-54B9-D887-E17548F51C18}"/>
              </a:ext>
            </a:extLst>
          </p:cNvPr>
          <p:cNvSpPr>
            <a:spLocks noGrp="1"/>
          </p:cNvSpPr>
          <p:nvPr>
            <p:ph idx="1"/>
          </p:nvPr>
        </p:nvSpPr>
        <p:spPr>
          <a:xfrm>
            <a:off x="838201" y="1114423"/>
            <a:ext cx="11092392" cy="1289818"/>
          </a:xfrm>
        </p:spPr>
        <p:txBody>
          <a:bodyPr vert="horz" lIns="91440" tIns="45720" rIns="91440" bIns="45720" rtlCol="0" anchor="t">
            <a:normAutofit/>
          </a:bodyPr>
          <a:lstStyle/>
          <a:p>
            <a:pPr marL="0" indent="0">
              <a:buNone/>
            </a:pPr>
            <a:r>
              <a:rPr lang="lt-LT" sz="2200">
                <a:latin typeface="Trebuchet MS"/>
              </a:rPr>
              <a:t>APFP keitimas naudojamas tada, kai po APFP patvirtinimo reikia pakoreguoti ar papildyti jau pateiktus duomenis. Sukūrus APFP keitimą, galima atlikti APFP duomenų koregavimą bei vykdyti pakartotinį derinimo procesą.</a:t>
            </a:r>
          </a:p>
        </p:txBody>
      </p:sp>
      <p:sp>
        <p:nvSpPr>
          <p:cNvPr id="2" name="Title 1">
            <a:extLst>
              <a:ext uri="{FF2B5EF4-FFF2-40B4-BE49-F238E27FC236}">
                <a16:creationId xmlns:a16="http://schemas.microsoft.com/office/drawing/2014/main" id="{088FE726-2A19-12AC-4BA1-81455CC613CB}"/>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keitimo administravimas</a:t>
            </a:r>
            <a:endParaRPr lang="lt-LT" sz="3600" noProof="0"/>
          </a:p>
        </p:txBody>
      </p:sp>
      <p:pic>
        <p:nvPicPr>
          <p:cNvPr id="8" name="Paveikslėlis 7">
            <a:extLst>
              <a:ext uri="{FF2B5EF4-FFF2-40B4-BE49-F238E27FC236}">
                <a16:creationId xmlns:a16="http://schemas.microsoft.com/office/drawing/2014/main" id="{537B817A-01E1-D11A-4453-FF44B1204E77}"/>
              </a:ext>
            </a:extLst>
          </p:cNvPr>
          <p:cNvPicPr>
            <a:picLocks noChangeAspect="1"/>
          </p:cNvPicPr>
          <p:nvPr/>
        </p:nvPicPr>
        <p:blipFill>
          <a:blip r:embed="rId2"/>
          <a:stretch>
            <a:fillRect/>
          </a:stretch>
        </p:blipFill>
        <p:spPr>
          <a:xfrm>
            <a:off x="838199" y="2088931"/>
            <a:ext cx="4758559" cy="4552338"/>
          </a:xfrm>
          <a:prstGeom prst="rect">
            <a:avLst/>
          </a:prstGeom>
        </p:spPr>
      </p:pic>
      <p:sp>
        <p:nvSpPr>
          <p:cNvPr id="9" name="Kalbos debesėlis: stačiakampis su užapvalintais kampais 8">
            <a:extLst>
              <a:ext uri="{FF2B5EF4-FFF2-40B4-BE49-F238E27FC236}">
                <a16:creationId xmlns:a16="http://schemas.microsoft.com/office/drawing/2014/main" id="{1453A393-50AC-BD52-B314-5CEB12D4AADC}"/>
              </a:ext>
            </a:extLst>
          </p:cNvPr>
          <p:cNvSpPr/>
          <p:nvPr/>
        </p:nvSpPr>
        <p:spPr>
          <a:xfrm>
            <a:off x="457202" y="5809593"/>
            <a:ext cx="3003330" cy="336162"/>
          </a:xfrm>
          <a:prstGeom prst="wedgeRoundRectCallout">
            <a:avLst>
              <a:gd name="adj1" fmla="val 37717"/>
              <a:gd name="adj2" fmla="val 959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Galima redaguoti APFP duomenis</a:t>
            </a:r>
          </a:p>
        </p:txBody>
      </p:sp>
      <p:sp>
        <p:nvSpPr>
          <p:cNvPr id="10" name="Kalbos debesėlis: stačiakampis su užapvalintais kampais 9">
            <a:extLst>
              <a:ext uri="{FF2B5EF4-FFF2-40B4-BE49-F238E27FC236}">
                <a16:creationId xmlns:a16="http://schemas.microsoft.com/office/drawing/2014/main" id="{1453A393-50AC-BD52-B314-5CEB12D4AADC}"/>
              </a:ext>
            </a:extLst>
          </p:cNvPr>
          <p:cNvSpPr/>
          <p:nvPr/>
        </p:nvSpPr>
        <p:spPr>
          <a:xfrm>
            <a:off x="3741682" y="5641512"/>
            <a:ext cx="3710151" cy="336162"/>
          </a:xfrm>
          <a:prstGeom prst="wedgeRoundRectCallout">
            <a:avLst>
              <a:gd name="adj1" fmla="val -34211"/>
              <a:gd name="adj2" fmla="val 15458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Galima pakartotinai teikti APFP vertinimui</a:t>
            </a:r>
          </a:p>
        </p:txBody>
      </p:sp>
      <p:sp>
        <p:nvSpPr>
          <p:cNvPr id="12" name="Turinio vietos rezervavimo ženklas 2">
            <a:extLst>
              <a:ext uri="{FF2B5EF4-FFF2-40B4-BE49-F238E27FC236}">
                <a16:creationId xmlns:a16="http://schemas.microsoft.com/office/drawing/2014/main" id="{5275A2A3-4B8F-B999-DC1B-CBB877B320F0}"/>
              </a:ext>
            </a:extLst>
          </p:cNvPr>
          <p:cNvSpPr txBox="1">
            <a:spLocks/>
          </p:cNvSpPr>
          <p:nvPr/>
        </p:nvSpPr>
        <p:spPr>
          <a:xfrm>
            <a:off x="5736020" y="2680137"/>
            <a:ext cx="6055311" cy="31294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a:t>APFP keitimas naudojamas po APFP patvirtinimo</a:t>
            </a:r>
          </a:p>
          <a:p>
            <a:r>
              <a:rPr lang="lt-LT" sz="2400"/>
              <a:t>Galima koreguoti anksčiau pateiktus duomenis</a:t>
            </a:r>
          </a:p>
          <a:p>
            <a:r>
              <a:rPr lang="lt-LT" sz="2400"/>
              <a:t>Galima papildyti trūkstamą informaciją</a:t>
            </a:r>
          </a:p>
          <a:p>
            <a:r>
              <a:rPr lang="lt-LT" sz="2400"/>
              <a:t>Galima pridėti papildomas rinkmenas</a:t>
            </a:r>
          </a:p>
          <a:p>
            <a:r>
              <a:rPr lang="lt-LT" sz="2400"/>
              <a:t>APFP keitimas gali būti teikiamas vertinimui</a:t>
            </a:r>
          </a:p>
          <a:p>
            <a:r>
              <a:rPr lang="lt-LT" sz="2400"/>
              <a:t>APFP keitimas gali būti patvirtinamas arba anuliuojamas</a:t>
            </a:r>
          </a:p>
          <a:p>
            <a:r>
              <a:rPr lang="lt-LT" sz="2400"/>
              <a:t>Visi atlikti pakeitimai registruojami istorijoje</a:t>
            </a:r>
            <a:endParaRPr lang="lt-LT" sz="2200"/>
          </a:p>
        </p:txBody>
      </p:sp>
      <p:sp>
        <p:nvSpPr>
          <p:cNvPr id="13" name="Kalbos debesėlis: stačiakampis su užapvalintais kampais 12">
            <a:extLst>
              <a:ext uri="{FF2B5EF4-FFF2-40B4-BE49-F238E27FC236}">
                <a16:creationId xmlns:a16="http://schemas.microsoft.com/office/drawing/2014/main" id="{D6002501-FD89-E2AE-6FD0-9CDA1CCA2A4C}"/>
              </a:ext>
            </a:extLst>
          </p:cNvPr>
          <p:cNvSpPr/>
          <p:nvPr/>
        </p:nvSpPr>
        <p:spPr>
          <a:xfrm>
            <a:off x="5855366" y="6115793"/>
            <a:ext cx="2082572" cy="336162"/>
          </a:xfrm>
          <a:prstGeom prst="wedgeRoundRectCallout">
            <a:avLst>
              <a:gd name="adj1" fmla="val -67039"/>
              <a:gd name="adj2" fmla="val 467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APFP galima anuliuoti</a:t>
            </a:r>
          </a:p>
        </p:txBody>
      </p:sp>
    </p:spTree>
    <p:extLst>
      <p:ext uri="{BB962C8B-B14F-4D97-AF65-F5344CB8AC3E}">
        <p14:creationId xmlns:p14="http://schemas.microsoft.com/office/powerpoint/2010/main" val="10323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4D51-606E-6411-0C8A-144F517AA74A}"/>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A3C2481-CB5A-35D6-3B81-6CA576A624F8}"/>
              </a:ext>
            </a:extLst>
          </p:cNvPr>
          <p:cNvSpPr>
            <a:spLocks noGrp="1"/>
          </p:cNvSpPr>
          <p:nvPr>
            <p:ph idx="1"/>
          </p:nvPr>
        </p:nvSpPr>
        <p:spPr>
          <a:xfrm>
            <a:off x="838201" y="980261"/>
            <a:ext cx="10900656" cy="807392"/>
          </a:xfrm>
        </p:spPr>
        <p:txBody>
          <a:bodyPr>
            <a:normAutofit/>
          </a:bodyPr>
          <a:lstStyle/>
          <a:p>
            <a:pPr marL="0" indent="0">
              <a:buNone/>
            </a:pPr>
            <a:r>
              <a:rPr lang="lt-LT" sz="2200"/>
              <a:t>Skiltyje „Istorija“ pateikiama APFP būsenų ir duomenų keitimo istorija. Čia galima peržiūrėti atliktus pakeitimus, jų datas bei naudotojus, atlikusius veiksmus.</a:t>
            </a:r>
            <a:endParaRPr lang="lt-LT" sz="2200" noProof="0"/>
          </a:p>
        </p:txBody>
      </p:sp>
      <p:sp>
        <p:nvSpPr>
          <p:cNvPr id="2" name="Title 1">
            <a:extLst>
              <a:ext uri="{FF2B5EF4-FFF2-40B4-BE49-F238E27FC236}">
                <a16:creationId xmlns:a16="http://schemas.microsoft.com/office/drawing/2014/main" id="{42D39138-10BE-D511-EF70-C163A4B20111}"/>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istorijos peržiūra</a:t>
            </a:r>
            <a:endParaRPr lang="lt-LT" sz="3600" noProof="0"/>
          </a:p>
        </p:txBody>
      </p:sp>
      <p:pic>
        <p:nvPicPr>
          <p:cNvPr id="9" name="Paveikslėlis 8">
            <a:extLst>
              <a:ext uri="{FF2B5EF4-FFF2-40B4-BE49-F238E27FC236}">
                <a16:creationId xmlns:a16="http://schemas.microsoft.com/office/drawing/2014/main" id="{6633E092-C94B-B28B-C6B3-466ACB4648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04191" y="1787653"/>
            <a:ext cx="7983617" cy="4373552"/>
          </a:xfrm>
          <a:prstGeom prst="rect">
            <a:avLst/>
          </a:prstGeom>
        </p:spPr>
      </p:pic>
      <p:sp>
        <p:nvSpPr>
          <p:cNvPr id="10" name="Kalbos debesėlis: stačiakampis su užapvalintais kampais 9">
            <a:extLst>
              <a:ext uri="{FF2B5EF4-FFF2-40B4-BE49-F238E27FC236}">
                <a16:creationId xmlns:a16="http://schemas.microsoft.com/office/drawing/2014/main" id="{03E9131C-CFCB-8374-DD03-FD75E1160BE7}"/>
              </a:ext>
            </a:extLst>
          </p:cNvPr>
          <p:cNvSpPr/>
          <p:nvPr/>
        </p:nvSpPr>
        <p:spPr>
          <a:xfrm>
            <a:off x="10096602" y="4483066"/>
            <a:ext cx="1930530" cy="1070850"/>
          </a:xfrm>
          <a:prstGeom prst="wedgeRoundRectCallout">
            <a:avLst>
              <a:gd name="adj1" fmla="val -96552"/>
              <a:gd name="adj2" fmla="val -2443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Atvaizduojamas naudotojas ir institucija, atlikę APFP būsenos pakeitimą</a:t>
            </a:r>
          </a:p>
        </p:txBody>
      </p:sp>
      <p:sp>
        <p:nvSpPr>
          <p:cNvPr id="11" name="Kalbos debesėlis: stačiakampis su užapvalintais kampais 10">
            <a:extLst>
              <a:ext uri="{FF2B5EF4-FFF2-40B4-BE49-F238E27FC236}">
                <a16:creationId xmlns:a16="http://schemas.microsoft.com/office/drawing/2014/main" id="{4F4BA61E-4C5C-31C7-3924-A5423C824E23}"/>
              </a:ext>
            </a:extLst>
          </p:cNvPr>
          <p:cNvSpPr/>
          <p:nvPr/>
        </p:nvSpPr>
        <p:spPr>
          <a:xfrm>
            <a:off x="263388" y="1843741"/>
            <a:ext cx="1722708" cy="1044342"/>
          </a:xfrm>
          <a:prstGeom prst="wedgeRoundRectCallout">
            <a:avLst>
              <a:gd name="adj1" fmla="val 60933"/>
              <a:gd name="adj2" fmla="val -91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Atvaizduojami APFP būsenų pasikeitimai ir susijusi informacija</a:t>
            </a:r>
          </a:p>
        </p:txBody>
      </p:sp>
      <p:sp>
        <p:nvSpPr>
          <p:cNvPr id="12" name="Kalbos debesėlis: stačiakampis su užapvalintais kampais 11">
            <a:extLst>
              <a:ext uri="{FF2B5EF4-FFF2-40B4-BE49-F238E27FC236}">
                <a16:creationId xmlns:a16="http://schemas.microsoft.com/office/drawing/2014/main" id="{1375ECC3-74BD-80B4-AFA4-59ED465C7622}"/>
              </a:ext>
            </a:extLst>
          </p:cNvPr>
          <p:cNvSpPr/>
          <p:nvPr/>
        </p:nvSpPr>
        <p:spPr>
          <a:xfrm>
            <a:off x="263388" y="3815277"/>
            <a:ext cx="1722708" cy="914985"/>
          </a:xfrm>
          <a:prstGeom prst="wedgeRoundRectCallout">
            <a:avLst>
              <a:gd name="adj1" fmla="val 60933"/>
              <a:gd name="adj2" fmla="val -91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Atvaizduojama APFP duomenų pakeitimų istorija</a:t>
            </a:r>
          </a:p>
        </p:txBody>
      </p:sp>
      <p:sp>
        <p:nvSpPr>
          <p:cNvPr id="13" name="Kalbos debesėlis: stačiakampis su užapvalintais kampais 12">
            <a:extLst>
              <a:ext uri="{FF2B5EF4-FFF2-40B4-BE49-F238E27FC236}">
                <a16:creationId xmlns:a16="http://schemas.microsoft.com/office/drawing/2014/main" id="{50CD991A-F571-2876-F5E6-294FE546B76A}"/>
              </a:ext>
            </a:extLst>
          </p:cNvPr>
          <p:cNvSpPr/>
          <p:nvPr/>
        </p:nvSpPr>
        <p:spPr>
          <a:xfrm>
            <a:off x="3941274" y="3835676"/>
            <a:ext cx="2503487" cy="536331"/>
          </a:xfrm>
          <a:prstGeom prst="wedgeRoundRectCallout">
            <a:avLst>
              <a:gd name="adj1" fmla="val -49836"/>
              <a:gd name="adj2" fmla="val -155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Atvaizduojama ankstesnė APFP būsena prieš pakeitimą</a:t>
            </a:r>
          </a:p>
        </p:txBody>
      </p:sp>
      <p:sp>
        <p:nvSpPr>
          <p:cNvPr id="16" name="Kalbos debesėlis: stačiakampis su užapvalintais kampais 15">
            <a:extLst>
              <a:ext uri="{FF2B5EF4-FFF2-40B4-BE49-F238E27FC236}">
                <a16:creationId xmlns:a16="http://schemas.microsoft.com/office/drawing/2014/main" id="{F0A94D26-79A5-DED6-B16E-5C81D3891406}"/>
              </a:ext>
            </a:extLst>
          </p:cNvPr>
          <p:cNvSpPr/>
          <p:nvPr/>
        </p:nvSpPr>
        <p:spPr>
          <a:xfrm>
            <a:off x="5257606" y="1787653"/>
            <a:ext cx="2192826" cy="536331"/>
          </a:xfrm>
          <a:prstGeom prst="wedgeRoundRectCallout">
            <a:avLst>
              <a:gd name="adj1" fmla="val -57205"/>
              <a:gd name="adj2" fmla="val 1546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Atvaizduojama nauja APFP būsena po pakeitimo</a:t>
            </a:r>
          </a:p>
        </p:txBody>
      </p:sp>
      <p:sp>
        <p:nvSpPr>
          <p:cNvPr id="17" name="Kalbos debesėlis: stačiakampis su užapvalintais kampais 16">
            <a:extLst>
              <a:ext uri="{FF2B5EF4-FFF2-40B4-BE49-F238E27FC236}">
                <a16:creationId xmlns:a16="http://schemas.microsoft.com/office/drawing/2014/main" id="{3FB9DFA0-E605-4B82-6856-312C3A1533BB}"/>
              </a:ext>
            </a:extLst>
          </p:cNvPr>
          <p:cNvSpPr/>
          <p:nvPr/>
        </p:nvSpPr>
        <p:spPr>
          <a:xfrm>
            <a:off x="6614337" y="3815277"/>
            <a:ext cx="2192826" cy="536331"/>
          </a:xfrm>
          <a:prstGeom prst="wedgeRoundRectCallout">
            <a:avLst>
              <a:gd name="adj1" fmla="val -15104"/>
              <a:gd name="adj2" fmla="val 677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Atvaizduojamos pakeistos lauko reikšmės</a:t>
            </a:r>
          </a:p>
        </p:txBody>
      </p:sp>
      <p:sp>
        <p:nvSpPr>
          <p:cNvPr id="23" name="Kalbos debesėlis: stačiakampis su užapvalintais kampais 22">
            <a:extLst>
              <a:ext uri="{FF2B5EF4-FFF2-40B4-BE49-F238E27FC236}">
                <a16:creationId xmlns:a16="http://schemas.microsoft.com/office/drawing/2014/main" id="{AFC47351-E5B9-A643-F198-D61C295A0CDE}"/>
              </a:ext>
            </a:extLst>
          </p:cNvPr>
          <p:cNvSpPr/>
          <p:nvPr/>
        </p:nvSpPr>
        <p:spPr>
          <a:xfrm>
            <a:off x="7624093" y="1778311"/>
            <a:ext cx="3111315" cy="536331"/>
          </a:xfrm>
          <a:prstGeom prst="wedgeRoundRectCallout">
            <a:avLst>
              <a:gd name="adj1" fmla="val -57205"/>
              <a:gd name="adj2" fmla="val 1546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Atvaizduojamas komentaras, nurodytas atliekant APFP būsenos pakeitimą</a:t>
            </a:r>
          </a:p>
        </p:txBody>
      </p:sp>
      <p:sp>
        <p:nvSpPr>
          <p:cNvPr id="25" name="Kalbos debesėlis: stačiakampis su užapvalintais kampais 24">
            <a:extLst>
              <a:ext uri="{FF2B5EF4-FFF2-40B4-BE49-F238E27FC236}">
                <a16:creationId xmlns:a16="http://schemas.microsoft.com/office/drawing/2014/main" id="{7FC50D33-FC13-1D80-53B3-71A145ACEE2E}"/>
              </a:ext>
            </a:extLst>
          </p:cNvPr>
          <p:cNvSpPr/>
          <p:nvPr/>
        </p:nvSpPr>
        <p:spPr>
          <a:xfrm>
            <a:off x="10096602" y="2502279"/>
            <a:ext cx="1930530" cy="1691191"/>
          </a:xfrm>
          <a:prstGeom prst="wedgeRoundRectCallout">
            <a:avLst>
              <a:gd name="adj1" fmla="val -61028"/>
              <a:gd name="adj2" fmla="val 608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Pasirinkus būsenos istorijos įrašą, apačioje „Duomenų keitimo istorijoje“ atvaizduojami su tuo pakeitimu susiję duomenų pakeitimai.</a:t>
            </a:r>
          </a:p>
        </p:txBody>
      </p:sp>
      <p:sp>
        <p:nvSpPr>
          <p:cNvPr id="27" name="Kalbos debesėlis: stačiakampis su užapvalintais kampais 26">
            <a:extLst>
              <a:ext uri="{FF2B5EF4-FFF2-40B4-BE49-F238E27FC236}">
                <a16:creationId xmlns:a16="http://schemas.microsoft.com/office/drawing/2014/main" id="{5C8A40FC-D850-B776-74A3-2A4A54DA42E9}"/>
              </a:ext>
            </a:extLst>
          </p:cNvPr>
          <p:cNvSpPr/>
          <p:nvPr/>
        </p:nvSpPr>
        <p:spPr>
          <a:xfrm>
            <a:off x="10087809" y="2502279"/>
            <a:ext cx="1930530" cy="1691191"/>
          </a:xfrm>
          <a:prstGeom prst="wedgeRoundRectCallout">
            <a:avLst>
              <a:gd name="adj1" fmla="val -69681"/>
              <a:gd name="adj2" fmla="val 57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Pasirinkus būsenos istorijos įrašą, apačioje „Duomenų keitimo istorijoje“ atvaizduojami su tuo pakeitimu susiję duomenų pakeitimai</a:t>
            </a:r>
          </a:p>
        </p:txBody>
      </p:sp>
    </p:spTree>
    <p:extLst>
      <p:ext uri="{BB962C8B-B14F-4D97-AF65-F5344CB8AC3E}">
        <p14:creationId xmlns:p14="http://schemas.microsoft.com/office/powerpoint/2010/main" val="405940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ė 1">
            <a:extLst>
              <a:ext uri="{FF2B5EF4-FFF2-40B4-BE49-F238E27FC236}">
                <a16:creationId xmlns:a16="http://schemas.microsoft.com/office/drawing/2014/main" id="{563F928A-C90F-C124-2FB9-646A2BAA1B37}"/>
              </a:ext>
            </a:extLst>
          </p:cNvPr>
          <p:cNvGrpSpPr/>
          <p:nvPr/>
        </p:nvGrpSpPr>
        <p:grpSpPr>
          <a:xfrm>
            <a:off x="838200" y="5405864"/>
            <a:ext cx="6528939" cy="722534"/>
            <a:chOff x="838200" y="5407063"/>
            <a:chExt cx="6544093" cy="724211"/>
          </a:xfrm>
        </p:grpSpPr>
        <p:pic>
          <p:nvPicPr>
            <p:cNvPr id="3" name="Grafinis elementas 2">
              <a:extLst>
                <a:ext uri="{FF2B5EF4-FFF2-40B4-BE49-F238E27FC236}">
                  <a16:creationId xmlns:a16="http://schemas.microsoft.com/office/drawing/2014/main" id="{4500404B-AC3F-2498-38A8-470D317996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4" name="Grafinis elementas 3">
              <a:extLst>
                <a:ext uri="{FF2B5EF4-FFF2-40B4-BE49-F238E27FC236}">
                  <a16:creationId xmlns:a16="http://schemas.microsoft.com/office/drawing/2014/main" id="{D2FEFBAA-49D8-CEBA-6112-3292609470B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
        <p:nvSpPr>
          <p:cNvPr id="5" name="Title 1">
            <a:extLst>
              <a:ext uri="{FF2B5EF4-FFF2-40B4-BE49-F238E27FC236}">
                <a16:creationId xmlns:a16="http://schemas.microsoft.com/office/drawing/2014/main" id="{E963E42D-D3F2-FA25-297C-48D809EBBE05}"/>
              </a:ext>
            </a:extLst>
          </p:cNvPr>
          <p:cNvSpPr txBox="1">
            <a:spLocks/>
          </p:cNvSpPr>
          <p:nvPr/>
        </p:nvSpPr>
        <p:spPr>
          <a:xfrm>
            <a:off x="838200" y="2231837"/>
            <a:ext cx="8465599" cy="1132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4800" noProof="0"/>
              <a:t>Ačiū už dėmesį!</a:t>
            </a:r>
          </a:p>
        </p:txBody>
      </p:sp>
    </p:spTree>
    <p:extLst>
      <p:ext uri="{BB962C8B-B14F-4D97-AF65-F5344CB8AC3E}">
        <p14:creationId xmlns:p14="http://schemas.microsoft.com/office/powerpoint/2010/main" val="341555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6C46F-6819-AEA0-4EE0-AEEE14944AEA}"/>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0999904-4C99-E60E-B4C1-9D7BF74E47D3}"/>
              </a:ext>
            </a:extLst>
          </p:cNvPr>
          <p:cNvSpPr>
            <a:spLocks noGrp="1"/>
          </p:cNvSpPr>
          <p:nvPr>
            <p:ph idx="1"/>
          </p:nvPr>
        </p:nvSpPr>
        <p:spPr>
          <a:xfrm>
            <a:off x="838200" y="881743"/>
            <a:ext cx="11259312" cy="943071"/>
          </a:xfrm>
        </p:spPr>
        <p:txBody>
          <a:bodyPr anchor="ctr">
            <a:normAutofit/>
          </a:bodyPr>
          <a:lstStyle/>
          <a:p>
            <a:pPr marL="0" indent="0">
              <a:buNone/>
            </a:pPr>
            <a:r>
              <a:rPr lang="lt-LT" sz="2200"/>
              <a:t>APFP pasiekiama per kelią: </a:t>
            </a:r>
            <a:r>
              <a:rPr lang="lt-LT" sz="2200" b="1"/>
              <a:t>Projektai</a:t>
            </a:r>
            <a:r>
              <a:rPr lang="lt-LT" sz="2200"/>
              <a:t> → pasirenkamas ir atidaromas projektas → </a:t>
            </a:r>
            <a:r>
              <a:rPr lang="lt-LT" sz="2200" b="1"/>
              <a:t>APFP</a:t>
            </a:r>
            <a:r>
              <a:rPr lang="lt-LT" sz="2200"/>
              <a:t>.</a:t>
            </a:r>
            <a:endParaRPr lang="en-US" sz="2200">
              <a:effectLst/>
              <a:latin typeface="Arial" panose="020B0604020202020204" pitchFamily="34" charset="0"/>
            </a:endParaRPr>
          </a:p>
        </p:txBody>
      </p:sp>
      <p:sp>
        <p:nvSpPr>
          <p:cNvPr id="6" name="Title 1">
            <a:extLst>
              <a:ext uri="{FF2B5EF4-FFF2-40B4-BE49-F238E27FC236}">
                <a16:creationId xmlns:a16="http://schemas.microsoft.com/office/drawing/2014/main" id="{C174BB92-FFFE-1BC9-6EE0-0212A123A9C8}"/>
              </a:ext>
            </a:extLst>
          </p:cNvPr>
          <p:cNvSpPr txBox="1">
            <a:spLocks/>
          </p:cNvSpPr>
          <p:nvPr/>
        </p:nvSpPr>
        <p:spPr>
          <a:xfrm>
            <a:off x="838200" y="428625"/>
            <a:ext cx="9960864" cy="685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Kada APFP modulis tampa prieinamas</a:t>
            </a:r>
          </a:p>
        </p:txBody>
      </p:sp>
      <p:sp>
        <p:nvSpPr>
          <p:cNvPr id="4" name="Turinio vietos rezervavimo ženklas 2">
            <a:extLst>
              <a:ext uri="{FF2B5EF4-FFF2-40B4-BE49-F238E27FC236}">
                <a16:creationId xmlns:a16="http://schemas.microsoft.com/office/drawing/2014/main" id="{97EE4225-3233-D0E4-492D-0F68DDF122E1}"/>
              </a:ext>
            </a:extLst>
          </p:cNvPr>
          <p:cNvSpPr txBox="1">
            <a:spLocks/>
          </p:cNvSpPr>
          <p:nvPr/>
        </p:nvSpPr>
        <p:spPr>
          <a:xfrm>
            <a:off x="838200" y="4310862"/>
            <a:ext cx="11021568" cy="21185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a:t>APFP registravimas leidžiamas tik tada, kai:</a:t>
            </a:r>
          </a:p>
          <a:p>
            <a:r>
              <a:rPr lang="lt-LT" sz="2200">
                <a:latin typeface="Trebuchet MS"/>
              </a:rPr>
              <a:t>projekto būsena yra „Baigta įgyvendinti“</a:t>
            </a:r>
          </a:p>
          <a:p>
            <a:r>
              <a:rPr lang="lt-LT" sz="2200">
                <a:latin typeface="Trebuchet MS"/>
              </a:rPr>
              <a:t>naudotojui suteiktos APFP administravimo teisės</a:t>
            </a:r>
            <a:endParaRPr lang="lt-LT"/>
          </a:p>
          <a:p>
            <a:r>
              <a:rPr lang="lt-LT" sz="2200">
                <a:latin typeface="Trebuchet MS"/>
              </a:rPr>
              <a:t>sutartyje yra pažymėta, kad po projekto finansavimo pabaigos bus teikiamos ataskaitos</a:t>
            </a:r>
          </a:p>
        </p:txBody>
      </p:sp>
      <p:pic>
        <p:nvPicPr>
          <p:cNvPr id="5" name="Paveikslėlis 4">
            <a:extLst>
              <a:ext uri="{FF2B5EF4-FFF2-40B4-BE49-F238E27FC236}">
                <a16:creationId xmlns:a16="http://schemas.microsoft.com/office/drawing/2014/main" id="{72708971-8AE4-7A0D-ADE9-7C2FD232DAA2}"/>
              </a:ext>
            </a:extLst>
          </p:cNvPr>
          <p:cNvPicPr>
            <a:picLocks noChangeAspect="1"/>
          </p:cNvPicPr>
          <p:nvPr/>
        </p:nvPicPr>
        <p:blipFill>
          <a:blip r:embed="rId2"/>
          <a:stretch>
            <a:fillRect/>
          </a:stretch>
        </p:blipFill>
        <p:spPr>
          <a:xfrm>
            <a:off x="838200" y="1704230"/>
            <a:ext cx="8338457" cy="2435432"/>
          </a:xfrm>
          <a:prstGeom prst="rect">
            <a:avLst/>
          </a:prstGeom>
        </p:spPr>
      </p:pic>
      <p:sp>
        <p:nvSpPr>
          <p:cNvPr id="7" name="Kalbos debesėlis: stačiakampis su užapvalintais kampais 6">
            <a:extLst>
              <a:ext uri="{FF2B5EF4-FFF2-40B4-BE49-F238E27FC236}">
                <a16:creationId xmlns:a16="http://schemas.microsoft.com/office/drawing/2014/main" id="{40CED01F-CD9E-A1FE-6722-5B41A7E00E37}"/>
              </a:ext>
            </a:extLst>
          </p:cNvPr>
          <p:cNvSpPr/>
          <p:nvPr/>
        </p:nvSpPr>
        <p:spPr>
          <a:xfrm>
            <a:off x="5127827" y="2414621"/>
            <a:ext cx="2680057" cy="379091"/>
          </a:xfrm>
          <a:prstGeom prst="wedgeRoundRectCallout">
            <a:avLst>
              <a:gd name="adj1" fmla="val -37718"/>
              <a:gd name="adj2" fmla="val 984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Atidaromas skirtukas „APFP“</a:t>
            </a:r>
          </a:p>
        </p:txBody>
      </p:sp>
    </p:spTree>
    <p:extLst>
      <p:ext uri="{BB962C8B-B14F-4D97-AF65-F5344CB8AC3E}">
        <p14:creationId xmlns:p14="http://schemas.microsoft.com/office/powerpoint/2010/main" val="210074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2710CD5-9331-DDEB-EA5B-8E99960BAF67}"/>
              </a:ext>
            </a:extLst>
          </p:cNvPr>
          <p:cNvSpPr>
            <a:spLocks noGrp="1"/>
          </p:cNvSpPr>
          <p:nvPr>
            <p:ph idx="1"/>
          </p:nvPr>
        </p:nvSpPr>
        <p:spPr>
          <a:xfrm>
            <a:off x="838200" y="1114423"/>
            <a:ext cx="10658475" cy="1268292"/>
          </a:xfrm>
        </p:spPr>
        <p:txBody>
          <a:bodyPr>
            <a:normAutofit fontScale="92500" lnSpcReduction="10000"/>
          </a:bodyPr>
          <a:lstStyle/>
          <a:p>
            <a:pPr marL="0" indent="0">
              <a:buNone/>
            </a:pPr>
            <a:r>
              <a:rPr lang="lt-LT" sz="2400" noProof="0"/>
              <a:t>APFP sąrašo lange galima matyti visas projekto ataskaitas po projekto finansavimo pabaigos. Viršutinėje lango dalyje pateikiami filtrai, kurie leidžia atsirinkti įrašus pagal datą, būseną ar numerį. Taip pat galima eksportuoti visą sąrašą Excel formatu ir pradėti naują APFP ataskaitą.</a:t>
            </a:r>
          </a:p>
        </p:txBody>
      </p:sp>
      <p:sp>
        <p:nvSpPr>
          <p:cNvPr id="2" name="Title 1">
            <a:extLst>
              <a:ext uri="{FF2B5EF4-FFF2-40B4-BE49-F238E27FC236}">
                <a16:creationId xmlns:a16="http://schemas.microsoft.com/office/drawing/2014/main" id="{F520CB80-E1D4-34F8-8C3A-51F77F3523D1}"/>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sąrašo peržiūra</a:t>
            </a:r>
            <a:endParaRPr lang="lt-LT" sz="3600" noProof="0"/>
          </a:p>
        </p:txBody>
      </p:sp>
      <p:pic>
        <p:nvPicPr>
          <p:cNvPr id="5" name="Paveikslėlis 4">
            <a:extLst>
              <a:ext uri="{FF2B5EF4-FFF2-40B4-BE49-F238E27FC236}">
                <a16:creationId xmlns:a16="http://schemas.microsoft.com/office/drawing/2014/main" id="{4AC694EF-8E36-5C9D-4173-58A6A17DCBEF}"/>
              </a:ext>
            </a:extLst>
          </p:cNvPr>
          <p:cNvPicPr>
            <a:picLocks noChangeAspect="1"/>
          </p:cNvPicPr>
          <p:nvPr/>
        </p:nvPicPr>
        <p:blipFill>
          <a:blip r:embed="rId2"/>
          <a:stretch>
            <a:fillRect/>
          </a:stretch>
        </p:blipFill>
        <p:spPr>
          <a:xfrm>
            <a:off x="838199" y="2346368"/>
            <a:ext cx="7901355" cy="4136088"/>
          </a:xfrm>
          <a:prstGeom prst="rect">
            <a:avLst/>
          </a:prstGeom>
        </p:spPr>
      </p:pic>
      <p:sp>
        <p:nvSpPr>
          <p:cNvPr id="11" name="Kalbos debesėlis: stačiakampis su užapvalintais kampais 10">
            <a:extLst>
              <a:ext uri="{FF2B5EF4-FFF2-40B4-BE49-F238E27FC236}">
                <a16:creationId xmlns:a16="http://schemas.microsoft.com/office/drawing/2014/main" id="{9549E564-8B74-0788-4CD8-539056D2369B}"/>
              </a:ext>
            </a:extLst>
          </p:cNvPr>
          <p:cNvSpPr/>
          <p:nvPr/>
        </p:nvSpPr>
        <p:spPr>
          <a:xfrm>
            <a:off x="8807252" y="3462459"/>
            <a:ext cx="2546547" cy="1268291"/>
          </a:xfrm>
          <a:prstGeom prst="wedgeRoundRectCallout">
            <a:avLst>
              <a:gd name="adj1" fmla="val -68913"/>
              <a:gd name="adj2" fmla="val -118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APFP ataskaitų filtravimas. Filtruoti galima pagal APFP gavimo datą, būseną ir numerį.</a:t>
            </a:r>
            <a:endParaRPr lang="lt-LT" sz="1600" noProof="0"/>
          </a:p>
        </p:txBody>
      </p:sp>
      <p:sp>
        <p:nvSpPr>
          <p:cNvPr id="12" name="Kalbos debesėlis: stačiakampis su užapvalintais kampais 11">
            <a:extLst>
              <a:ext uri="{FF2B5EF4-FFF2-40B4-BE49-F238E27FC236}">
                <a16:creationId xmlns:a16="http://schemas.microsoft.com/office/drawing/2014/main" id="{F2FB8A9A-0D9B-BC86-FC94-E8ECD671F7DF}"/>
              </a:ext>
            </a:extLst>
          </p:cNvPr>
          <p:cNvSpPr/>
          <p:nvPr/>
        </p:nvSpPr>
        <p:spPr>
          <a:xfrm>
            <a:off x="1841400" y="6088178"/>
            <a:ext cx="2168595" cy="394278"/>
          </a:xfrm>
          <a:prstGeom prst="wedgeRoundRectCallout">
            <a:avLst>
              <a:gd name="adj1" fmla="val -58375"/>
              <a:gd name="adj2" fmla="val -64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Sąrašo eksportavimas</a:t>
            </a:r>
            <a:endParaRPr lang="lt-LT" sz="1600" noProof="0"/>
          </a:p>
        </p:txBody>
      </p:sp>
      <p:sp>
        <p:nvSpPr>
          <p:cNvPr id="13" name="Kalbos debesėlis: stačiakampis su užapvalintais kampais 12">
            <a:extLst>
              <a:ext uri="{FF2B5EF4-FFF2-40B4-BE49-F238E27FC236}">
                <a16:creationId xmlns:a16="http://schemas.microsoft.com/office/drawing/2014/main" id="{8CCAAFBB-25BC-7DE7-38B2-E72E11272332}"/>
              </a:ext>
            </a:extLst>
          </p:cNvPr>
          <p:cNvSpPr/>
          <p:nvPr/>
        </p:nvSpPr>
        <p:spPr>
          <a:xfrm>
            <a:off x="8807253" y="6035040"/>
            <a:ext cx="2546547" cy="414741"/>
          </a:xfrm>
          <a:prstGeom prst="wedgeRoundRectCallout">
            <a:avLst>
              <a:gd name="adj1" fmla="val -57712"/>
              <a:gd name="adj2" fmla="val 1903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Naujos APFP registravimas</a:t>
            </a:r>
            <a:endParaRPr lang="lt-LT" sz="1600" noProof="0"/>
          </a:p>
        </p:txBody>
      </p:sp>
      <p:sp>
        <p:nvSpPr>
          <p:cNvPr id="14" name="Kalbos debesėlis: stačiakampis su užapvalintais kampais 13">
            <a:extLst>
              <a:ext uri="{FF2B5EF4-FFF2-40B4-BE49-F238E27FC236}">
                <a16:creationId xmlns:a16="http://schemas.microsoft.com/office/drawing/2014/main" id="{1B927A0C-4155-2D0A-F160-510F74A2A08A}"/>
              </a:ext>
            </a:extLst>
          </p:cNvPr>
          <p:cNvSpPr/>
          <p:nvPr/>
        </p:nvSpPr>
        <p:spPr>
          <a:xfrm>
            <a:off x="5487044" y="6088179"/>
            <a:ext cx="2168596" cy="394278"/>
          </a:xfrm>
          <a:prstGeom prst="wedgeRoundRectCallout">
            <a:avLst>
              <a:gd name="adj1" fmla="val 29940"/>
              <a:gd name="adj2" fmla="val -16159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Rodoma APFP būsena</a:t>
            </a:r>
            <a:endParaRPr lang="lt-LT" sz="1600" noProof="0"/>
          </a:p>
        </p:txBody>
      </p:sp>
    </p:spTree>
    <p:extLst>
      <p:ext uri="{BB962C8B-B14F-4D97-AF65-F5344CB8AC3E}">
        <p14:creationId xmlns:p14="http://schemas.microsoft.com/office/powerpoint/2010/main" val="131297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7F6A-F0F6-C538-01F7-1D5F3E124623}"/>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CF08A999-3A84-6408-00CF-375F5E1AB38B}"/>
              </a:ext>
            </a:extLst>
          </p:cNvPr>
          <p:cNvSpPr>
            <a:spLocks noGrp="1"/>
          </p:cNvSpPr>
          <p:nvPr>
            <p:ph idx="1"/>
          </p:nvPr>
        </p:nvSpPr>
        <p:spPr>
          <a:xfrm>
            <a:off x="838200" y="1114423"/>
            <a:ext cx="10873154" cy="872640"/>
          </a:xfrm>
        </p:spPr>
        <p:txBody>
          <a:bodyPr>
            <a:normAutofit/>
          </a:bodyPr>
          <a:lstStyle/>
          <a:p>
            <a:pPr marL="0" indent="0">
              <a:buNone/>
            </a:pPr>
            <a:r>
              <a:rPr lang="lt-LT" sz="2200" noProof="0"/>
              <a:t>Kiekviena APFP sistemoje turi savo būseną, kuri parodo, kuriame etape šiuo metu yra ataskaita. APFP gali būti registruojama INVESTIS sistemoje arba perduodama iš DMS.</a:t>
            </a:r>
          </a:p>
        </p:txBody>
      </p:sp>
      <p:sp>
        <p:nvSpPr>
          <p:cNvPr id="2" name="Title 1">
            <a:extLst>
              <a:ext uri="{FF2B5EF4-FFF2-40B4-BE49-F238E27FC236}">
                <a16:creationId xmlns:a16="http://schemas.microsoft.com/office/drawing/2014/main" id="{EB454FED-A3CF-3DA1-1E55-D3E8CA8FFD14}"/>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būsenų eiga</a:t>
            </a:r>
            <a:endParaRPr lang="lt-LT" sz="3600" noProof="0"/>
          </a:p>
        </p:txBody>
      </p:sp>
      <p:sp>
        <p:nvSpPr>
          <p:cNvPr id="6" name="Turinio vietos rezervavimo ženklas 2">
            <a:extLst>
              <a:ext uri="{FF2B5EF4-FFF2-40B4-BE49-F238E27FC236}">
                <a16:creationId xmlns:a16="http://schemas.microsoft.com/office/drawing/2014/main" id="{817F24C7-63F3-5B85-F08C-7005679B3557}"/>
              </a:ext>
            </a:extLst>
          </p:cNvPr>
          <p:cNvSpPr txBox="1">
            <a:spLocks/>
          </p:cNvSpPr>
          <p:nvPr/>
        </p:nvSpPr>
        <p:spPr>
          <a:xfrm>
            <a:off x="838199" y="4798405"/>
            <a:ext cx="10873153" cy="17606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dirty="0">
                <a:latin typeface="Trebuchet MS"/>
              </a:rPr>
              <a:t>APFP dažniausiai registruojamos DMS ir perduodamos į INVESTIS tolimesniam administravimui, tačiau APFP gali būti registruojamos ir tiesiogiai INVESTIS </a:t>
            </a:r>
            <a:r>
              <a:rPr lang="lt-LT" sz="2200">
                <a:latin typeface="Trebuchet MS"/>
              </a:rPr>
              <a:t>sistemoje. DMS naujai kuriama APFP turi būseną „Rengiama“, kuri </a:t>
            </a:r>
            <a:r>
              <a:rPr lang="lt-LT" sz="2200" dirty="0">
                <a:latin typeface="Trebuchet MS"/>
              </a:rPr>
              <a:t>INVESTIS nematoma. Pateikus APFP, INVESTIS sistemoje ji administruojama pagal nustatytą būsenų eigą – gali būti derinama, tvirtinama arba anuliuojama.</a:t>
            </a:r>
          </a:p>
        </p:txBody>
      </p:sp>
      <p:pic>
        <p:nvPicPr>
          <p:cNvPr id="7" name="Paveikslėlis 6">
            <a:extLst>
              <a:ext uri="{FF2B5EF4-FFF2-40B4-BE49-F238E27FC236}">
                <a16:creationId xmlns:a16="http://schemas.microsoft.com/office/drawing/2014/main" id="{2EE34A60-9041-50A1-77F5-928BD8EC154B}"/>
              </a:ext>
            </a:extLst>
          </p:cNvPr>
          <p:cNvPicPr>
            <a:picLocks noChangeAspect="1"/>
          </p:cNvPicPr>
          <p:nvPr/>
        </p:nvPicPr>
        <p:blipFill>
          <a:blip r:embed="rId2"/>
          <a:stretch>
            <a:fillRect/>
          </a:stretch>
        </p:blipFill>
        <p:spPr>
          <a:xfrm>
            <a:off x="1780305" y="2059596"/>
            <a:ext cx="8631389" cy="2525105"/>
          </a:xfrm>
          <a:prstGeom prst="rect">
            <a:avLst/>
          </a:prstGeom>
        </p:spPr>
      </p:pic>
    </p:spTree>
    <p:extLst>
      <p:ext uri="{BB962C8B-B14F-4D97-AF65-F5344CB8AC3E}">
        <p14:creationId xmlns:p14="http://schemas.microsoft.com/office/powerpoint/2010/main" val="314944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1190D-4BFF-41DC-5FFB-C136E33D4DCC}"/>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852664E-BED1-3A18-603B-8DC616E2F9A8}"/>
              </a:ext>
            </a:extLst>
          </p:cNvPr>
          <p:cNvSpPr>
            <a:spLocks noGrp="1"/>
          </p:cNvSpPr>
          <p:nvPr>
            <p:ph idx="1"/>
          </p:nvPr>
        </p:nvSpPr>
        <p:spPr>
          <a:xfrm>
            <a:off x="838200" y="1114423"/>
            <a:ext cx="10925908" cy="1233123"/>
          </a:xfrm>
        </p:spPr>
        <p:txBody>
          <a:bodyPr vert="horz" lIns="91440" tIns="45720" rIns="91440" bIns="45720" rtlCol="0" anchor="t">
            <a:normAutofit/>
          </a:bodyPr>
          <a:lstStyle/>
          <a:p>
            <a:pPr marL="0" indent="0">
              <a:buNone/>
            </a:pPr>
            <a:r>
              <a:rPr lang="lt-LT" sz="2200">
                <a:latin typeface="Trebuchet MS"/>
              </a:rPr>
              <a:t>Nauja APFP registruojama APFP sąrašo lange, paspaudus mygtuką „Pridėti“. Registruojant APFP, sistema ataskaitinio laikotarpio datas suformuoja pagal projekto sutartyje nustatytą ataskaitų teikimo tvarką ir periodiškumą.</a:t>
            </a:r>
            <a:endParaRPr lang="lt-LT" sz="2200" noProof="0">
              <a:latin typeface="Trebuchet MS"/>
            </a:endParaRPr>
          </a:p>
        </p:txBody>
      </p:sp>
      <p:sp>
        <p:nvSpPr>
          <p:cNvPr id="2" name="Title 1">
            <a:extLst>
              <a:ext uri="{FF2B5EF4-FFF2-40B4-BE49-F238E27FC236}">
                <a16:creationId xmlns:a16="http://schemas.microsoft.com/office/drawing/2014/main" id="{C2B82837-5D43-5804-8F12-7F02A9B3DB2F}"/>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Naujos APFP registravimas</a:t>
            </a:r>
            <a:endParaRPr lang="lt-LT" sz="3600" noProof="0"/>
          </a:p>
        </p:txBody>
      </p:sp>
      <p:sp>
        <p:nvSpPr>
          <p:cNvPr id="14" name="Turinio vietos rezervavimo ženklas 2">
            <a:extLst>
              <a:ext uri="{FF2B5EF4-FFF2-40B4-BE49-F238E27FC236}">
                <a16:creationId xmlns:a16="http://schemas.microsoft.com/office/drawing/2014/main" id="{7D096FCB-D1C3-BF7D-AF2D-93335F16FE42}"/>
              </a:ext>
            </a:extLst>
          </p:cNvPr>
          <p:cNvSpPr txBox="1">
            <a:spLocks/>
          </p:cNvSpPr>
          <p:nvPr/>
        </p:nvSpPr>
        <p:spPr>
          <a:xfrm>
            <a:off x="6884898" y="2522866"/>
            <a:ext cx="4987823" cy="2025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b="1"/>
              <a:t>Išsaugojus APFP:</a:t>
            </a:r>
          </a:p>
          <a:p>
            <a:r>
              <a:rPr lang="lt-LT" sz="2200"/>
              <a:t>sugeneruojamas APFP numeris</a:t>
            </a:r>
          </a:p>
          <a:p>
            <a:r>
              <a:rPr lang="lt-LT" sz="2200"/>
              <a:t>sukuriama būsena „Užregistruota“</a:t>
            </a:r>
          </a:p>
          <a:p>
            <a:r>
              <a:rPr lang="lt-LT" sz="2200"/>
              <a:t>atidaromas APFP pildymo langas</a:t>
            </a:r>
          </a:p>
        </p:txBody>
      </p:sp>
      <p:pic>
        <p:nvPicPr>
          <p:cNvPr id="7" name="Paveikslėlis 6">
            <a:extLst>
              <a:ext uri="{FF2B5EF4-FFF2-40B4-BE49-F238E27FC236}">
                <a16:creationId xmlns:a16="http://schemas.microsoft.com/office/drawing/2014/main" id="{64327181-A268-AF2E-DAAF-0DDE8463D4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2598816"/>
            <a:ext cx="5909370" cy="2889784"/>
          </a:xfrm>
          <a:prstGeom prst="rect">
            <a:avLst/>
          </a:prstGeom>
        </p:spPr>
      </p:pic>
      <p:sp>
        <p:nvSpPr>
          <p:cNvPr id="8" name="Kalbos debesėlis: stačiakampis su užapvalintais kampais 7">
            <a:extLst>
              <a:ext uri="{FF2B5EF4-FFF2-40B4-BE49-F238E27FC236}">
                <a16:creationId xmlns:a16="http://schemas.microsoft.com/office/drawing/2014/main" id="{87DC34C8-59F0-F760-BA81-DC3DC6047580}"/>
              </a:ext>
            </a:extLst>
          </p:cNvPr>
          <p:cNvSpPr/>
          <p:nvPr/>
        </p:nvSpPr>
        <p:spPr>
          <a:xfrm>
            <a:off x="700872" y="5001620"/>
            <a:ext cx="2546547" cy="845325"/>
          </a:xfrm>
          <a:prstGeom prst="wedgeRoundRectCallout">
            <a:avLst>
              <a:gd name="adj1" fmla="val 67025"/>
              <a:gd name="adj2" fmla="val -4154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noProof="0"/>
              <a:t>Paspaudus mygtuką „Saugoti“ užregistruojamas naujas APFP</a:t>
            </a:r>
          </a:p>
        </p:txBody>
      </p:sp>
      <p:sp>
        <p:nvSpPr>
          <p:cNvPr id="9" name="Kalbos debesėlis: stačiakampis su užapvalintais kampais 8">
            <a:extLst>
              <a:ext uri="{FF2B5EF4-FFF2-40B4-BE49-F238E27FC236}">
                <a16:creationId xmlns:a16="http://schemas.microsoft.com/office/drawing/2014/main" id="{8B7D448E-0CB5-5484-EA1B-79299835C289}"/>
              </a:ext>
            </a:extLst>
          </p:cNvPr>
          <p:cNvSpPr/>
          <p:nvPr/>
        </p:nvSpPr>
        <p:spPr>
          <a:xfrm>
            <a:off x="2739898" y="2522866"/>
            <a:ext cx="2394812" cy="623938"/>
          </a:xfrm>
          <a:prstGeom prst="wedgeRoundRectCallout">
            <a:avLst>
              <a:gd name="adj1" fmla="val 20457"/>
              <a:gd name="adj2" fmla="val 991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Įvedama APFP gavimo data (laukas privalomas)</a:t>
            </a:r>
            <a:endParaRPr lang="lt-LT" sz="1600" noProof="0"/>
          </a:p>
        </p:txBody>
      </p:sp>
      <p:sp>
        <p:nvSpPr>
          <p:cNvPr id="10" name="Kalbos debesėlis: stačiakampis su užapvalintais kampais 9">
            <a:extLst>
              <a:ext uri="{FF2B5EF4-FFF2-40B4-BE49-F238E27FC236}">
                <a16:creationId xmlns:a16="http://schemas.microsoft.com/office/drawing/2014/main" id="{092CB0F2-9C82-4385-6B7D-E1D6781CE5F1}"/>
              </a:ext>
            </a:extLst>
          </p:cNvPr>
          <p:cNvSpPr/>
          <p:nvPr/>
        </p:nvSpPr>
        <p:spPr>
          <a:xfrm>
            <a:off x="6096000" y="4719225"/>
            <a:ext cx="2619961" cy="845325"/>
          </a:xfrm>
          <a:prstGeom prst="wedgeRoundRectCallout">
            <a:avLst>
              <a:gd name="adj1" fmla="val -60933"/>
              <a:gd name="adj2" fmla="val -1284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Pagal sutartį automatiškai sugeneruojama laikotarpio pradžia ir pabaiga</a:t>
            </a:r>
            <a:endParaRPr lang="lt-LT" sz="1600" noProof="0"/>
          </a:p>
        </p:txBody>
      </p:sp>
      <p:sp>
        <p:nvSpPr>
          <p:cNvPr id="12" name="Kalbos debesėlis: stačiakampis su užapvalintais kampais 11">
            <a:extLst>
              <a:ext uri="{FF2B5EF4-FFF2-40B4-BE49-F238E27FC236}">
                <a16:creationId xmlns:a16="http://schemas.microsoft.com/office/drawing/2014/main" id="{4228F523-7DB7-B62F-5C26-F1899FF2DE31}"/>
              </a:ext>
            </a:extLst>
          </p:cNvPr>
          <p:cNvSpPr/>
          <p:nvPr/>
        </p:nvSpPr>
        <p:spPr>
          <a:xfrm>
            <a:off x="6096000" y="4719225"/>
            <a:ext cx="2619961" cy="845325"/>
          </a:xfrm>
          <a:prstGeom prst="wedgeRoundRectCallout">
            <a:avLst>
              <a:gd name="adj1" fmla="val -60597"/>
              <a:gd name="adj2" fmla="val -826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a:t>Pagal sutartį automatiškai sugeneruojama laikotarpio pradžia ir pabaiga</a:t>
            </a:r>
            <a:endParaRPr lang="lt-LT" sz="1600" noProof="0"/>
          </a:p>
        </p:txBody>
      </p:sp>
    </p:spTree>
    <p:extLst>
      <p:ext uri="{BB962C8B-B14F-4D97-AF65-F5344CB8AC3E}">
        <p14:creationId xmlns:p14="http://schemas.microsoft.com/office/powerpoint/2010/main" val="21135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6633C-2E55-A901-45E0-92C916187794}"/>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F7E35C7-6626-E122-5997-1A6A63D360BA}"/>
              </a:ext>
            </a:extLst>
          </p:cNvPr>
          <p:cNvSpPr>
            <a:spLocks noGrp="1"/>
          </p:cNvSpPr>
          <p:nvPr>
            <p:ph idx="1"/>
          </p:nvPr>
        </p:nvSpPr>
        <p:spPr>
          <a:xfrm>
            <a:off x="838200" y="1089716"/>
            <a:ext cx="10980083" cy="1278579"/>
          </a:xfrm>
        </p:spPr>
        <p:txBody>
          <a:bodyPr vert="horz" lIns="91440" tIns="45720" rIns="91440" bIns="45720" rtlCol="0" anchor="t">
            <a:normAutofit/>
          </a:bodyPr>
          <a:lstStyle/>
          <a:p>
            <a:pPr marL="0" indent="0">
              <a:buNone/>
            </a:pPr>
            <a:r>
              <a:rPr lang="lt-LT" sz="2200">
                <a:latin typeface="Trebuchet MS"/>
              </a:rPr>
              <a:t>APFP pildoma naudojant vedlį. Visa informacija suskirstyta į atskirus </a:t>
            </a:r>
            <a:r>
              <a:rPr lang="lt-LT" sz="2200" dirty="0">
                <a:latin typeface="Trebuchet MS"/>
              </a:rPr>
              <a:t>žingsnius, todėl galima nuosekliai pildyti ataskaitą ir lengvai peržiūrėti kiekvieną informacijos dalį.</a:t>
            </a:r>
            <a:endParaRPr lang="lt-LT" sz="2200" noProof="0" dirty="0">
              <a:latin typeface="Trebuchet MS"/>
            </a:endParaRPr>
          </a:p>
        </p:txBody>
      </p:sp>
      <p:sp>
        <p:nvSpPr>
          <p:cNvPr id="2" name="Title 1">
            <a:extLst>
              <a:ext uri="{FF2B5EF4-FFF2-40B4-BE49-F238E27FC236}">
                <a16:creationId xmlns:a16="http://schemas.microsoft.com/office/drawing/2014/main" id="{69DA7059-E76E-BBA7-361D-EC3FB918902F}"/>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Pagrindiniai APFP žingsniai</a:t>
            </a:r>
            <a:endParaRPr lang="lt-LT" sz="3600" noProof="0"/>
          </a:p>
        </p:txBody>
      </p:sp>
      <p:sp>
        <p:nvSpPr>
          <p:cNvPr id="14" name="Turinio vietos rezervavimo ženklas 2">
            <a:extLst>
              <a:ext uri="{FF2B5EF4-FFF2-40B4-BE49-F238E27FC236}">
                <a16:creationId xmlns:a16="http://schemas.microsoft.com/office/drawing/2014/main" id="{ECB90993-8C8C-80C9-80EB-ABDF2FD65FA9}"/>
              </a:ext>
            </a:extLst>
          </p:cNvPr>
          <p:cNvSpPr txBox="1">
            <a:spLocks/>
          </p:cNvSpPr>
          <p:nvPr/>
        </p:nvSpPr>
        <p:spPr>
          <a:xfrm>
            <a:off x="8159261" y="2281850"/>
            <a:ext cx="3783707" cy="2687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b="1"/>
              <a:t>Pagrindiniai žingsniai:</a:t>
            </a:r>
          </a:p>
          <a:p>
            <a:r>
              <a:rPr lang="lt-LT" sz="2200"/>
              <a:t>Bendra informacija</a:t>
            </a:r>
          </a:p>
          <a:p>
            <a:r>
              <a:rPr lang="lt-LT" sz="2200"/>
              <a:t>Stebėsenos rodikliai</a:t>
            </a:r>
          </a:p>
          <a:p>
            <a:r>
              <a:rPr lang="lt-LT" sz="2200"/>
              <a:t>Reikalavimai po projekto finansavimo pabaigos</a:t>
            </a:r>
          </a:p>
          <a:p>
            <a:r>
              <a:rPr lang="lt-LT" sz="2200"/>
              <a:t>Kita informacija</a:t>
            </a:r>
          </a:p>
        </p:txBody>
      </p:sp>
      <p:pic>
        <p:nvPicPr>
          <p:cNvPr id="6" name="Paveikslėlis 5">
            <a:extLst>
              <a:ext uri="{FF2B5EF4-FFF2-40B4-BE49-F238E27FC236}">
                <a16:creationId xmlns:a16="http://schemas.microsoft.com/office/drawing/2014/main" id="{6B27C8C2-6D57-045B-6657-84EC17580A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199" y="1866012"/>
            <a:ext cx="7013197" cy="4675465"/>
          </a:xfrm>
          <a:prstGeom prst="rect">
            <a:avLst/>
          </a:prstGeom>
        </p:spPr>
      </p:pic>
      <p:sp>
        <p:nvSpPr>
          <p:cNvPr id="7" name="Kalbos debesėlis: stačiakampis su užapvalintais kampais 6">
            <a:extLst>
              <a:ext uri="{FF2B5EF4-FFF2-40B4-BE49-F238E27FC236}">
                <a16:creationId xmlns:a16="http://schemas.microsoft.com/office/drawing/2014/main" id="{BE8D90CC-8090-0771-D9DB-CA1D6CF057FE}"/>
              </a:ext>
            </a:extLst>
          </p:cNvPr>
          <p:cNvSpPr/>
          <p:nvPr/>
        </p:nvSpPr>
        <p:spPr>
          <a:xfrm>
            <a:off x="2975733" y="5506942"/>
            <a:ext cx="2363374" cy="845325"/>
          </a:xfrm>
          <a:prstGeom prst="wedgeRoundRectCallout">
            <a:avLst>
              <a:gd name="adj1" fmla="val 60338"/>
              <a:gd name="adj2" fmla="val 38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noProof="0"/>
              <a:t>Paspaudus mygtuką redaguoti, pradedamas APFP pildymas</a:t>
            </a:r>
          </a:p>
        </p:txBody>
      </p:sp>
      <p:sp>
        <p:nvSpPr>
          <p:cNvPr id="8" name="Kalbos debesėlis: stačiakampis su užapvalintais kampais 7">
            <a:extLst>
              <a:ext uri="{FF2B5EF4-FFF2-40B4-BE49-F238E27FC236}">
                <a16:creationId xmlns:a16="http://schemas.microsoft.com/office/drawing/2014/main" id="{BC1A80F5-C522-B532-FDBA-E237529FE088}"/>
              </a:ext>
            </a:extLst>
          </p:cNvPr>
          <p:cNvSpPr/>
          <p:nvPr/>
        </p:nvSpPr>
        <p:spPr>
          <a:xfrm>
            <a:off x="5882053" y="5084279"/>
            <a:ext cx="2277208" cy="845325"/>
          </a:xfrm>
          <a:prstGeom prst="wedgeRoundRectCallout">
            <a:avLst>
              <a:gd name="adj1" fmla="val -19647"/>
              <a:gd name="adj2" fmla="val 816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noProof="0"/>
              <a:t>Paspaudus mygtuką „Pateikti“, APFP perduodama vertinimui</a:t>
            </a:r>
          </a:p>
        </p:txBody>
      </p:sp>
      <p:sp>
        <p:nvSpPr>
          <p:cNvPr id="9" name="Kalbos debesėlis: stačiakampis su užapvalintais kampais 8">
            <a:extLst>
              <a:ext uri="{FF2B5EF4-FFF2-40B4-BE49-F238E27FC236}">
                <a16:creationId xmlns:a16="http://schemas.microsoft.com/office/drawing/2014/main" id="{25257DF7-4A24-8527-26C2-3D841D460C0A}"/>
              </a:ext>
            </a:extLst>
          </p:cNvPr>
          <p:cNvSpPr/>
          <p:nvPr/>
        </p:nvSpPr>
        <p:spPr>
          <a:xfrm>
            <a:off x="8394342" y="5402065"/>
            <a:ext cx="2455366" cy="845325"/>
          </a:xfrm>
          <a:prstGeom prst="wedgeRoundRectCallout">
            <a:avLst>
              <a:gd name="adj1" fmla="val -81809"/>
              <a:gd name="adj2" fmla="val 566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noProof="0"/>
              <a:t>Paspaudus mygtuką „Anuliuoti“, APFP būsena pakeičiama į „Anuliuota“</a:t>
            </a:r>
          </a:p>
        </p:txBody>
      </p:sp>
    </p:spTree>
    <p:extLst>
      <p:ext uri="{BB962C8B-B14F-4D97-AF65-F5344CB8AC3E}">
        <p14:creationId xmlns:p14="http://schemas.microsoft.com/office/powerpoint/2010/main" val="187759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2F2B-497C-7662-BB9D-ED8091C3C2B2}"/>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38D95CD-5C28-B233-0093-21B69D3C1D57}"/>
              </a:ext>
            </a:extLst>
          </p:cNvPr>
          <p:cNvSpPr>
            <a:spLocks noGrp="1"/>
          </p:cNvSpPr>
          <p:nvPr>
            <p:ph idx="1"/>
          </p:nvPr>
        </p:nvSpPr>
        <p:spPr>
          <a:xfrm>
            <a:off x="838200" y="1033272"/>
            <a:ext cx="10658475" cy="1212625"/>
          </a:xfrm>
        </p:spPr>
        <p:txBody>
          <a:bodyPr vert="horz" lIns="91440" tIns="45720" rIns="91440" bIns="45720" rtlCol="0" anchor="t">
            <a:normAutofit/>
          </a:bodyPr>
          <a:lstStyle/>
          <a:p>
            <a:pPr marL="0" indent="0">
              <a:buNone/>
            </a:pPr>
            <a:r>
              <a:rPr lang="lt-LT" sz="2200">
                <a:latin typeface="Trebuchet MS"/>
              </a:rPr>
              <a:t>Bendros informacijos žingsnyje pateikiama pagrindinė informacija apie ataskaitą ir</a:t>
            </a:r>
            <a:r>
              <a:rPr lang="lt-LT" sz="2200" dirty="0">
                <a:latin typeface="Trebuchet MS"/>
              </a:rPr>
              <a:t> atsakingą kontaktinį asmenį. Dalis laukų užpildomi automatiškai pagal projekto informaciją, tačiau kontaktiniai duomenys turi būti įvesti rankiniu būdu.</a:t>
            </a:r>
            <a:endParaRPr lang="lt-LT" sz="2200" noProof="0" dirty="0">
              <a:latin typeface="Trebuchet MS"/>
            </a:endParaRPr>
          </a:p>
        </p:txBody>
      </p:sp>
      <p:sp>
        <p:nvSpPr>
          <p:cNvPr id="2" name="Title 1">
            <a:extLst>
              <a:ext uri="{FF2B5EF4-FFF2-40B4-BE49-F238E27FC236}">
                <a16:creationId xmlns:a16="http://schemas.microsoft.com/office/drawing/2014/main" id="{853F10FB-8601-B2A4-399B-7E4F86EFAECC}"/>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APFP bendros informacijos pildymas</a:t>
            </a:r>
            <a:endParaRPr lang="lt-LT" sz="3600" noProof="0"/>
          </a:p>
        </p:txBody>
      </p:sp>
      <p:pic>
        <p:nvPicPr>
          <p:cNvPr id="5" name="Paveikslėlis 4">
            <a:extLst>
              <a:ext uri="{FF2B5EF4-FFF2-40B4-BE49-F238E27FC236}">
                <a16:creationId xmlns:a16="http://schemas.microsoft.com/office/drawing/2014/main" id="{377684E2-DB8A-6891-1B4A-5131E3E400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2042345"/>
            <a:ext cx="5116286" cy="4600196"/>
          </a:xfrm>
          <a:prstGeom prst="rect">
            <a:avLst/>
          </a:prstGeom>
        </p:spPr>
      </p:pic>
      <p:sp>
        <p:nvSpPr>
          <p:cNvPr id="6" name="Kalbos debesėlis: stačiakampis su užapvalintais kampais 5">
            <a:extLst>
              <a:ext uri="{FF2B5EF4-FFF2-40B4-BE49-F238E27FC236}">
                <a16:creationId xmlns:a16="http://schemas.microsoft.com/office/drawing/2014/main" id="{11D1BF99-DB30-EDBC-D3FE-55412E1E5622}"/>
              </a:ext>
            </a:extLst>
          </p:cNvPr>
          <p:cNvSpPr/>
          <p:nvPr/>
        </p:nvSpPr>
        <p:spPr>
          <a:xfrm>
            <a:off x="3826104" y="2414015"/>
            <a:ext cx="5962330" cy="477232"/>
          </a:xfrm>
          <a:prstGeom prst="wedgeRoundRectCallout">
            <a:avLst>
              <a:gd name="adj1" fmla="val -52525"/>
              <a:gd name="adj2" fmla="val 27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a:t>Laikotarpio datos užpildomos automatiškai pagal projekto duomenis</a:t>
            </a:r>
          </a:p>
        </p:txBody>
      </p:sp>
      <p:sp>
        <p:nvSpPr>
          <p:cNvPr id="7" name="Kalbos debesėlis: stačiakampis su užapvalintais kampais 6">
            <a:extLst>
              <a:ext uri="{FF2B5EF4-FFF2-40B4-BE49-F238E27FC236}">
                <a16:creationId xmlns:a16="http://schemas.microsoft.com/office/drawing/2014/main" id="{DF681A7C-56C7-B9E1-0DB0-1B70E0665B04}"/>
              </a:ext>
            </a:extLst>
          </p:cNvPr>
          <p:cNvSpPr/>
          <p:nvPr/>
        </p:nvSpPr>
        <p:spPr>
          <a:xfrm>
            <a:off x="5530235" y="3169106"/>
            <a:ext cx="5402506" cy="966536"/>
          </a:xfrm>
          <a:prstGeom prst="wedgeRoundRectCallout">
            <a:avLst>
              <a:gd name="adj1" fmla="val -63767"/>
              <a:gd name="adj2" fmla="val 17576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Privaloma nurodyti atsakingo projekto vykdytojo atstovo vardą, pavardę, telefono numerį ir el. paštą. Sistema papildomai tikrina el. pašto formato teisingumą.</a:t>
            </a:r>
          </a:p>
        </p:txBody>
      </p:sp>
      <p:sp>
        <p:nvSpPr>
          <p:cNvPr id="10" name="Kalbos debesėlis: stačiakampis su užapvalintais kampais 9">
            <a:extLst>
              <a:ext uri="{FF2B5EF4-FFF2-40B4-BE49-F238E27FC236}">
                <a16:creationId xmlns:a16="http://schemas.microsoft.com/office/drawing/2014/main" id="{91D08BEF-1389-B381-A118-E2B4B66E0CB0}"/>
              </a:ext>
            </a:extLst>
          </p:cNvPr>
          <p:cNvSpPr/>
          <p:nvPr/>
        </p:nvSpPr>
        <p:spPr>
          <a:xfrm>
            <a:off x="6096000" y="4763589"/>
            <a:ext cx="6008914" cy="1665786"/>
          </a:xfrm>
          <a:prstGeom prst="wedgeRoundRectCallout">
            <a:avLst>
              <a:gd name="adj1" fmla="val -52493"/>
              <a:gd name="adj2" fmla="val 52445"/>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Paspaudus mygtuką „Tęsti“, išsaugomi įvesti duomenys ir pereinama į kitą APFP žingsnį.</a:t>
            </a:r>
            <a:br>
              <a:rPr lang="lt-LT" sz="1600" dirty="0"/>
            </a:br>
            <a:r>
              <a:rPr lang="lt-LT" sz="1600"/>
              <a:t>Mygtukas „Saugoti“ leidžia išsaugoti APFP duomenis, nekeičiant būsenos.</a:t>
            </a:r>
            <a:br>
              <a:rPr lang="lt-LT" sz="1600" dirty="0"/>
            </a:br>
            <a:r>
              <a:rPr lang="lt-LT" sz="1600"/>
              <a:t>Paspaudus „Atšaukti“, APFP redagavimas nutraukiamas ir neišsaugoti pakeitimai prarandami.</a:t>
            </a:r>
          </a:p>
        </p:txBody>
      </p:sp>
    </p:spTree>
    <p:extLst>
      <p:ext uri="{BB962C8B-B14F-4D97-AF65-F5344CB8AC3E}">
        <p14:creationId xmlns:p14="http://schemas.microsoft.com/office/powerpoint/2010/main" val="253104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1F124-FFBD-07D8-EC43-A2831F271E59}"/>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0BF691AC-DB7F-D775-2853-143D549C1859}"/>
              </a:ext>
            </a:extLst>
          </p:cNvPr>
          <p:cNvSpPr>
            <a:spLocks noGrp="1"/>
          </p:cNvSpPr>
          <p:nvPr>
            <p:ph idx="1"/>
          </p:nvPr>
        </p:nvSpPr>
        <p:spPr>
          <a:xfrm>
            <a:off x="838200" y="1033273"/>
            <a:ext cx="10658475" cy="1001074"/>
          </a:xfrm>
        </p:spPr>
        <p:txBody>
          <a:bodyPr>
            <a:normAutofit/>
          </a:bodyPr>
          <a:lstStyle/>
          <a:p>
            <a:pPr marL="0" indent="0">
              <a:buNone/>
            </a:pPr>
            <a:r>
              <a:rPr lang="lt-LT" sz="2200"/>
              <a:t>Šiame APFP žingsnyje pateikiama informacija apie projekto stebėsenos rodiklius. Čia galima peržiūrėti projekto rodiklius bei užpildyti jų reikšmes.</a:t>
            </a:r>
            <a:endParaRPr lang="lt-LT" sz="2200" noProof="0"/>
          </a:p>
        </p:txBody>
      </p:sp>
      <p:sp>
        <p:nvSpPr>
          <p:cNvPr id="2" name="Title 1">
            <a:extLst>
              <a:ext uri="{FF2B5EF4-FFF2-40B4-BE49-F238E27FC236}">
                <a16:creationId xmlns:a16="http://schemas.microsoft.com/office/drawing/2014/main" id="{75C34B1D-BE03-36DA-4F8B-AA8D1678EFBE}"/>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a:t>Stebėsenos rodiklių peržiūra</a:t>
            </a:r>
            <a:endParaRPr lang="lt-LT" sz="3600" noProof="0"/>
          </a:p>
        </p:txBody>
      </p:sp>
      <p:pic>
        <p:nvPicPr>
          <p:cNvPr id="5" name="Paveikslėlis 4">
            <a:extLst>
              <a:ext uri="{FF2B5EF4-FFF2-40B4-BE49-F238E27FC236}">
                <a16:creationId xmlns:a16="http://schemas.microsoft.com/office/drawing/2014/main" id="{C1586D4E-AAC5-803C-E182-832E3B1ED1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73352" y="1900120"/>
            <a:ext cx="8710921" cy="4509753"/>
          </a:xfrm>
          <a:prstGeom prst="rect">
            <a:avLst/>
          </a:prstGeom>
        </p:spPr>
      </p:pic>
      <p:sp>
        <p:nvSpPr>
          <p:cNvPr id="6" name="Kalbos debesėlis: stačiakampis su užapvalintais kampais 5">
            <a:extLst>
              <a:ext uri="{FF2B5EF4-FFF2-40B4-BE49-F238E27FC236}">
                <a16:creationId xmlns:a16="http://schemas.microsoft.com/office/drawing/2014/main" id="{C2202320-54B9-0105-5FC6-8466E73C26D9}"/>
              </a:ext>
            </a:extLst>
          </p:cNvPr>
          <p:cNvSpPr/>
          <p:nvPr/>
        </p:nvSpPr>
        <p:spPr>
          <a:xfrm>
            <a:off x="137159" y="4716381"/>
            <a:ext cx="1536193" cy="1481309"/>
          </a:xfrm>
          <a:prstGeom prst="wedgeRoundRectCallout">
            <a:avLst>
              <a:gd name="adj1" fmla="val 54078"/>
              <a:gd name="adj2" fmla="val -72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Sutartyje pažymėta, kad rodiklio reikšmė nebus siekiama, rodiklių pildyti nereikia</a:t>
            </a:r>
          </a:p>
        </p:txBody>
      </p:sp>
      <p:sp>
        <p:nvSpPr>
          <p:cNvPr id="7" name="Kalbos debesėlis: stačiakampis su užapvalintais kampais 6">
            <a:extLst>
              <a:ext uri="{FF2B5EF4-FFF2-40B4-BE49-F238E27FC236}">
                <a16:creationId xmlns:a16="http://schemas.microsoft.com/office/drawing/2014/main" id="{DE26382C-1D66-5BC1-BF92-6D15B43A69EC}"/>
              </a:ext>
            </a:extLst>
          </p:cNvPr>
          <p:cNvSpPr/>
          <p:nvPr/>
        </p:nvSpPr>
        <p:spPr>
          <a:xfrm>
            <a:off x="10518645" y="2817877"/>
            <a:ext cx="1535531" cy="1153232"/>
          </a:xfrm>
          <a:prstGeom prst="wedgeRoundRectCallout">
            <a:avLst>
              <a:gd name="adj1" fmla="val -70887"/>
              <a:gd name="adj2" fmla="val 4440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ikoną, galima redaguoti rodiklio informaciją</a:t>
            </a:r>
          </a:p>
        </p:txBody>
      </p:sp>
      <p:sp>
        <p:nvSpPr>
          <p:cNvPr id="10" name="Kalbos debesėlis: stačiakampis su užapvalintais kampais 9">
            <a:extLst>
              <a:ext uri="{FF2B5EF4-FFF2-40B4-BE49-F238E27FC236}">
                <a16:creationId xmlns:a16="http://schemas.microsoft.com/office/drawing/2014/main" id="{F5C6AF04-ED11-4678-AA86-04A5ED24C7A2}"/>
              </a:ext>
            </a:extLst>
          </p:cNvPr>
          <p:cNvSpPr/>
          <p:nvPr/>
        </p:nvSpPr>
        <p:spPr>
          <a:xfrm>
            <a:off x="137159" y="2813979"/>
            <a:ext cx="1536193" cy="1341018"/>
          </a:xfrm>
          <a:prstGeom prst="wedgeRoundRectCallout">
            <a:avLst>
              <a:gd name="adj1" fmla="val 56913"/>
              <a:gd name="adj2" fmla="val -237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Rodomi projekto produkto stebėsenos rodikliai ir jų reikšmės</a:t>
            </a:r>
          </a:p>
        </p:txBody>
      </p:sp>
      <p:sp>
        <p:nvSpPr>
          <p:cNvPr id="11" name="Kalbos debesėlis: stačiakampis su užapvalintais kampais 10">
            <a:extLst>
              <a:ext uri="{FF2B5EF4-FFF2-40B4-BE49-F238E27FC236}">
                <a16:creationId xmlns:a16="http://schemas.microsoft.com/office/drawing/2014/main" id="{3591285E-1D65-6F0E-CF78-9ED43187447B}"/>
              </a:ext>
            </a:extLst>
          </p:cNvPr>
          <p:cNvSpPr/>
          <p:nvPr/>
        </p:nvSpPr>
        <p:spPr>
          <a:xfrm>
            <a:off x="10518646" y="4716381"/>
            <a:ext cx="1535531" cy="1440899"/>
          </a:xfrm>
          <a:prstGeom prst="wedgeRoundRectCallout">
            <a:avLst>
              <a:gd name="adj1" fmla="val -66350"/>
              <a:gd name="adj2" fmla="val -285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a:t>Rodomi projekto rezultato stebėsenos rodikliai bei pasiektos reikšmės</a:t>
            </a:r>
          </a:p>
        </p:txBody>
      </p:sp>
    </p:spTree>
    <p:extLst>
      <p:ext uri="{BB962C8B-B14F-4D97-AF65-F5344CB8AC3E}">
        <p14:creationId xmlns:p14="http://schemas.microsoft.com/office/powerpoint/2010/main" val="3572118125"/>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1662DA3EBBC64D8DCD43610440111C" ma:contentTypeVersion="17" ma:contentTypeDescription="Create a new document." ma:contentTypeScope="" ma:versionID="10a3cd116caa47ec8371ab5129ce84e5">
  <xsd:schema xmlns:xsd="http://www.w3.org/2001/XMLSchema" xmlns:xs="http://www.w3.org/2001/XMLSchema" xmlns:p="http://schemas.microsoft.com/office/2006/metadata/properties" xmlns:ns2="f73b747a-584f-44fb-b0f6-b35296e2b2ab" xmlns:ns3="bdf8f0d2-bc9d-49cc-90c0-2e99412441a2" targetNamespace="http://schemas.microsoft.com/office/2006/metadata/properties" ma:root="true" ma:fieldsID="1afef05e463f7dd0bc0d48c5be595dbe" ns2:_="" ns3:_="">
    <xsd:import namespace="f73b747a-584f-44fb-b0f6-b35296e2b2ab"/>
    <xsd:import namespace="bdf8f0d2-bc9d-49cc-90c0-2e99412441a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Versijosdata"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b747a-584f-44fb-b0f6-b35296e2b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Versijosdata" ma:index="17" nillable="true" ma:displayName="Versijos data" ma:format="DateOnly" ma:internalName="Versijosdata">
      <xsd:simpleType>
        <xsd:restriction base="dms:DateTime"/>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781ab1e-fa2b-46d0-818f-2857c8270fde" ma:termSetId="09814cd3-568e-fe90-9814-8d621ff8fb84" ma:anchorId="fba54fb3-c3e1-fe81-a776-ca4b69148c4d" ma:open="true" ma:isKeyword="false">
      <xsd:complexType>
        <xsd:sequence>
          <xsd:element ref="pc:Terms" minOccurs="0" maxOccurs="1"/>
        </xsd:sequence>
      </xsd:complexType>
    </xsd:element>
    <xsd:element name="_Flow_SignoffStatus" ma:index="22" nillable="true" ma:displayName="Sign-off status" ma:internalName="Sign_x002d_off_x0020_status">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f8f0d2-bc9d-49cc-90c0-2e99412441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31d3064-5598-4bd6-9862-574b78aca89c}" ma:internalName="TaxCatchAll" ma:showField="CatchAllData" ma:web="bdf8f0d2-bc9d-49cc-90c0-2e99412441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ersijosdata xmlns="f73b747a-584f-44fb-b0f6-b35296e2b2ab" xsi:nil="true"/>
    <TaxCatchAll xmlns="bdf8f0d2-bc9d-49cc-90c0-2e99412441a2" xsi:nil="true"/>
    <_Flow_SignoffStatus xmlns="f73b747a-584f-44fb-b0f6-b35296e2b2ab" xsi:nil="true"/>
    <lcf76f155ced4ddcb4097134ff3c332f xmlns="f73b747a-584f-44fb-b0f6-b35296e2b2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0C8B52-E29E-40C8-ACA9-DA78AA349B09}">
  <ds:schemaRefs>
    <ds:schemaRef ds:uri="http://schemas.microsoft.com/sharepoint/v3/contenttype/forms"/>
  </ds:schemaRefs>
</ds:datastoreItem>
</file>

<file path=customXml/itemProps2.xml><?xml version="1.0" encoding="utf-8"?>
<ds:datastoreItem xmlns:ds="http://schemas.openxmlformats.org/officeDocument/2006/customXml" ds:itemID="{D369BE0B-EB7A-4364-A550-587B33FA6C6B}">
  <ds:schemaRefs>
    <ds:schemaRef ds:uri="bdf8f0d2-bc9d-49cc-90c0-2e99412441a2"/>
    <ds:schemaRef ds:uri="f73b747a-584f-44fb-b0f6-b35296e2b2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78D8A6-4084-4F78-98FB-B13D7B9A54B4}">
  <ds:schemaRefs>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 ds:uri="bdf8f0d2-bc9d-49cc-90c0-2e99412441a2"/>
    <ds:schemaRef ds:uri="f73b747a-584f-44fb-b0f6-b35296e2b2a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Widescreen</PresentationFormat>
  <Paragraphs>153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tema</vt:lpstr>
      <vt:lpstr>Ataskaita po finansavimo pabaigos INVESTIS sistemoje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Zita Markevičienė</dc:creator>
  <cp:lastModifiedBy>Edgaras Eskis</cp:lastModifiedBy>
  <cp:revision>90</cp:revision>
  <dcterms:created xsi:type="dcterms:W3CDTF">2022-12-11T20:28:05Z</dcterms:created>
  <dcterms:modified xsi:type="dcterms:W3CDTF">2026-07-17T11:55:33Z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0x010100F51662DA3EBBC64D8DCD43610440111C</vt:lpwstr>
  </property>
  <property fmtid="{D5CDD505-2E9C-101B-9397-08002B2CF9AE}" pid="3" name="MediaServiceImageTags">
    <vt:lpwstr/>
  </property>
</Properties>
</file>