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8" r:id="rId2"/>
    <p:sldMasterId id="2147483738" r:id="rId3"/>
    <p:sldMasterId id="2147483777" r:id="rId4"/>
  </p:sldMasterIdLst>
  <p:notesMasterIdLst>
    <p:notesMasterId r:id="rId13"/>
  </p:notesMasterIdLst>
  <p:handoutMasterIdLst>
    <p:handoutMasterId r:id="rId14"/>
  </p:handoutMasterIdLst>
  <p:sldIdLst>
    <p:sldId id="477" r:id="rId5"/>
    <p:sldId id="501" r:id="rId6"/>
    <p:sldId id="504" r:id="rId7"/>
    <p:sldId id="499" r:id="rId8"/>
    <p:sldId id="497" r:id="rId9"/>
    <p:sldId id="506" r:id="rId10"/>
    <p:sldId id="505" r:id="rId11"/>
    <p:sldId id="503" r:id="rId12"/>
  </p:sldIdLst>
  <p:sldSz cx="9144000" cy="5143500" type="screen16x9"/>
  <p:notesSz cx="9926638" cy="6797675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5"/>
    <a:srgbClr val="FCF89E"/>
    <a:srgbClr val="D7F8A2"/>
    <a:srgbClr val="F6F000"/>
    <a:srgbClr val="F2EC00"/>
    <a:srgbClr val="E3DE00"/>
    <a:srgbClr val="F6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67" autoAdjust="0"/>
    <p:restoredTop sz="80156" autoAdjust="0"/>
  </p:normalViewPr>
  <p:slideViewPr>
    <p:cSldViewPr snapToGrid="0" showGuides="1">
      <p:cViewPr varScale="1">
        <p:scale>
          <a:sx n="67" d="100"/>
          <a:sy n="67" d="100"/>
        </p:scale>
        <p:origin x="796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-3245" y="-96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4301543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3" y="3"/>
            <a:ext cx="4301543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6456614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3" y="6456614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4301543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3" y="3"/>
            <a:ext cx="4301543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3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456614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3" y="6456614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02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b="1" dirty="0"/>
              <a:t>2. Stebėsenos komitetas tvirtina: </a:t>
            </a:r>
            <a:r>
              <a:rPr lang="lt-LT" dirty="0"/>
              <a:t>a) veiksmų atrankos metodiką ir kriterijus, įskaitant visus jų pakeitimus, nedarant poveikio 33 straipsnio 3 dalies b, c ir d punktams; Komisijos prašymu veiksmų atrankos metodika ir kriterijai, įskaitant visus jų pakeitimus, Komisijai pateikiami ne vėliau kaip prieš 15 darbo dienų iki jų pateikimo stebėsenos komitetui;</a:t>
            </a:r>
          </a:p>
          <a:p>
            <a:endParaRPr lang="lt-LT" dirty="0"/>
          </a:p>
          <a:p>
            <a:r>
              <a:rPr lang="lt-LT" dirty="0"/>
              <a:t>33 straipsnio</a:t>
            </a:r>
            <a:r>
              <a:rPr lang="lt-LT" baseline="0" dirty="0"/>
              <a:t> 3 dalis:</a:t>
            </a:r>
          </a:p>
          <a:p>
            <a:r>
              <a:rPr lang="lt-LT" dirty="0"/>
              <a:t>b) rengia nediskriminuojamojo pobūdžio ir skaidrią atrankos procedūrą ir kriterijus, kad būtų išvengta interesų konfliktų ir būtų užtikrinta, kad nė viena interesų grupė nekontroliuotų atrankos sprendimų;</a:t>
            </a:r>
          </a:p>
          <a:p>
            <a:r>
              <a:rPr lang="lt-LT" dirty="0"/>
              <a:t>c) rengia ir skelbia kvietimus teikti pasiūlymus; </a:t>
            </a:r>
          </a:p>
          <a:p>
            <a:r>
              <a:rPr lang="lt-LT" dirty="0"/>
              <a:t>d) atrenka veiksmus ir nustato paramos sumą, ir prieš patvirtinant pasiūlymus teikia juos už galutinį tinkamumo finansuoti vertinimą atsakingai institucijai;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48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200" b="0" dirty="0"/>
              <a:t>Priežastys tobulinti esamą tvarką:</a:t>
            </a:r>
          </a:p>
          <a:p>
            <a:pPr marL="285750" indent="-285750">
              <a:buFontTx/>
              <a:buChar char="-"/>
            </a:pPr>
            <a:r>
              <a:rPr lang="lt-LT" sz="1200" b="0" dirty="0"/>
              <a:t>Aktualumas partneriams ir mažesnis krūvis SK</a:t>
            </a:r>
          </a:p>
          <a:p>
            <a:pPr marL="285750" indent="-285750">
              <a:buFontTx/>
              <a:buChar char="-"/>
            </a:pPr>
            <a:r>
              <a:rPr lang="lt-LT" sz="1200" b="0" dirty="0"/>
              <a:t>Greitesnis PAK nustatymo procesas ministerijoms arba RPT projektams, kurie atrenkami planavimo būdu</a:t>
            </a:r>
          </a:p>
          <a:p>
            <a:pPr marL="285750" indent="-285750">
              <a:buFontTx/>
              <a:buChar char="-"/>
            </a:pPr>
            <a:r>
              <a:rPr lang="lt-LT" sz="1200" b="0" dirty="0"/>
              <a:t>Siūlomai tvarkai pritarė EK. Lietuva kartu su Latvija yra vienintelės ES VN, kurių SK svarsto visus PAK pagal 2014-2020 m. periodo tvarką.</a:t>
            </a: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0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b="1" dirty="0">
              <a:solidFill>
                <a:schemeClr val="tx2"/>
              </a:solidFill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>
              <a:solidFill>
                <a:schemeClr val="tx2"/>
              </a:solidFill>
            </a:endParaRP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aveikslėlis 11">
            <a:extLst>
              <a:ext uri="{FF2B5EF4-FFF2-40B4-BE49-F238E27FC236}">
                <a16:creationId xmlns:a16="http://schemas.microsoft.com/office/drawing/2014/main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11">
            <a:extLst>
              <a:ext uri="{FF2B5EF4-FFF2-40B4-BE49-F238E27FC236}">
                <a16:creationId xmlns:a16="http://schemas.microsoft.com/office/drawing/2014/main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  <p:sp>
        <p:nvSpPr>
          <p:cNvPr id="14" name="Rectangle 7">
            <a:extLst>
              <a:ext uri="{FF2B5EF4-FFF2-40B4-BE49-F238E27FC236}">
                <a16:creationId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traip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2" y="990600"/>
            <a:ext cx="7886700" cy="2514600"/>
          </a:xfrm>
        </p:spPr>
        <p:txBody>
          <a:bodyPr/>
          <a:lstStyle>
            <a:lvl1pPr marL="0" indent="0" defTabSz="423448" fontAlgn="base">
              <a:spcBef>
                <a:spcPct val="0"/>
              </a:spcBef>
              <a:spcAft>
                <a:spcPct val="0"/>
              </a:spcAft>
              <a:buNone/>
              <a:defRPr/>
            </a:lvl1pPr>
            <a:lvl2pPr marL="389626" indent="0">
              <a:buNone/>
              <a:defRPr baseline="0"/>
            </a:lvl2pPr>
          </a:lstStyle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lt-LT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Tekstas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endParaRPr lang="lt-LT" altLang="lt-LT" sz="1500" dirty="0">
              <a:solidFill>
                <a:srgbClr val="767676"/>
              </a:solidFill>
              <a:latin typeface="Calibri" pitchFamily="34" charset="0"/>
              <a:ea typeface="MS PGothic" pitchFamily="34" charset="-128"/>
            </a:endParaRP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Šrifto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dydžiai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: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pavadinimui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/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temai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Bold 24pt.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rašymui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Normal 18pt.</a:t>
            </a:r>
          </a:p>
        </p:txBody>
      </p:sp>
    </p:spTree>
    <p:extLst>
      <p:ext uri="{BB962C8B-B14F-4D97-AF65-F5344CB8AC3E}">
        <p14:creationId xmlns:p14="http://schemas.microsoft.com/office/powerpoint/2010/main" val="34730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ksto stulpeliai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918369"/>
            <a:ext cx="3867150" cy="3263504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2" y="918369"/>
            <a:ext cx="3867150" cy="3263504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79755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otraukų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28651" y="831850"/>
            <a:ext cx="4242531" cy="22252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4997476" y="831850"/>
            <a:ext cx="3517876" cy="316205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628650" y="3178337"/>
            <a:ext cx="4252692" cy="17530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08181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622031"/>
            <a:ext cx="7886700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034256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971467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nuotrauk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555048" y="920829"/>
            <a:ext cx="4960303" cy="32638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1" y="920356"/>
            <a:ext cx="2682875" cy="3682603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417323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729981"/>
            <a:ext cx="6389687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326357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082582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A14F6-A178-45A5-ABE9-1AECD77EC6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7002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2F5D-6B14-4981-AF2E-B04B6418B143}" type="slidenum">
              <a:rPr lang="en-GB">
                <a:solidFill>
                  <a:srgbClr val="827573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1185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traip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2" y="990600"/>
            <a:ext cx="7886700" cy="2514600"/>
          </a:xfrm>
        </p:spPr>
        <p:txBody>
          <a:bodyPr/>
          <a:lstStyle>
            <a:lvl1pPr marL="0" indent="0" defTabSz="423448" fontAlgn="base">
              <a:spcBef>
                <a:spcPct val="0"/>
              </a:spcBef>
              <a:spcAft>
                <a:spcPct val="0"/>
              </a:spcAft>
              <a:buNone/>
              <a:defRPr/>
            </a:lvl1pPr>
            <a:lvl2pPr marL="389626" indent="0">
              <a:buNone/>
              <a:defRPr baseline="0"/>
            </a:lvl2pPr>
          </a:lstStyle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lt-LT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Tekstas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endParaRPr lang="lt-LT" altLang="lt-LT" sz="1500" dirty="0">
              <a:solidFill>
                <a:srgbClr val="767676"/>
              </a:solidFill>
              <a:latin typeface="Calibri" pitchFamily="34" charset="0"/>
              <a:ea typeface="MS PGothic" pitchFamily="34" charset="-128"/>
            </a:endParaRP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Šrifto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dydžiai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: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pavadinimui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/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temai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Bold 24pt.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rašymui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Normal 18pt.</a:t>
            </a:r>
          </a:p>
        </p:txBody>
      </p:sp>
    </p:spTree>
    <p:extLst>
      <p:ext uri="{BB962C8B-B14F-4D97-AF65-F5344CB8AC3E}">
        <p14:creationId xmlns:p14="http://schemas.microsoft.com/office/powerpoint/2010/main" val="2963222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ksto stulpeliai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918369"/>
            <a:ext cx="3867150" cy="3263504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2" y="918369"/>
            <a:ext cx="3867150" cy="3263504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791487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otraukų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28651" y="831850"/>
            <a:ext cx="4242531" cy="22252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4997476" y="831850"/>
            <a:ext cx="3517876" cy="316205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628650" y="3178337"/>
            <a:ext cx="4252692" cy="17530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0404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push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622031"/>
            <a:ext cx="7886700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034256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684433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nuotrauk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555048" y="920829"/>
            <a:ext cx="4960303" cy="32638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1" y="920356"/>
            <a:ext cx="2682875" cy="3682603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562733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729981"/>
            <a:ext cx="6389687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326357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514492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A14F6-A178-45A5-ABE9-1AECD77EC6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6197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2F5D-6B14-4981-AF2E-B04B6418B143}" type="slidenum">
              <a:rPr lang="en-GB">
                <a:solidFill>
                  <a:srgbClr val="827573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675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traip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2" y="990600"/>
            <a:ext cx="7886700" cy="2514600"/>
          </a:xfrm>
        </p:spPr>
        <p:txBody>
          <a:bodyPr/>
          <a:lstStyle>
            <a:lvl1pPr marL="0" indent="0" defTabSz="423448" fontAlgn="base">
              <a:spcBef>
                <a:spcPct val="0"/>
              </a:spcBef>
              <a:spcAft>
                <a:spcPct val="0"/>
              </a:spcAft>
              <a:buNone/>
              <a:defRPr/>
            </a:lvl1pPr>
            <a:lvl2pPr marL="389626" indent="0">
              <a:buNone/>
              <a:defRPr baseline="0"/>
            </a:lvl2pPr>
          </a:lstStyle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lt-LT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Tekstas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endParaRPr lang="lt-LT" altLang="lt-LT" sz="1500" dirty="0">
              <a:solidFill>
                <a:srgbClr val="767676"/>
              </a:solidFill>
              <a:latin typeface="Calibri" pitchFamily="34" charset="0"/>
              <a:ea typeface="MS PGothic" pitchFamily="34" charset="-128"/>
            </a:endParaRP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Šrifto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dydžiai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: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pavadinimui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/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temai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Bold 24pt.</a:t>
            </a:r>
          </a:p>
          <a:p>
            <a:pPr defTabSz="496888" fontAlgn="base">
              <a:spcBef>
                <a:spcPct val="0"/>
              </a:spcBef>
              <a:spcAft>
                <a:spcPct val="0"/>
              </a:spcAft>
            </a:pP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-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teksto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US" altLang="lt-LT" sz="1500" dirty="0" err="1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rašymui</a:t>
            </a:r>
            <a:r>
              <a:rPr lang="en-US" altLang="lt-LT" sz="1500" dirty="0">
                <a:solidFill>
                  <a:srgbClr val="767676"/>
                </a:solidFill>
                <a:latin typeface="Calibri" pitchFamily="34" charset="0"/>
                <a:ea typeface="MS PGothic" pitchFamily="34" charset="-128"/>
              </a:rPr>
              <a:t> – Calibri Normal 18pt.</a:t>
            </a:r>
          </a:p>
        </p:txBody>
      </p:sp>
    </p:spTree>
    <p:extLst>
      <p:ext uri="{BB962C8B-B14F-4D97-AF65-F5344CB8AC3E}">
        <p14:creationId xmlns:p14="http://schemas.microsoft.com/office/powerpoint/2010/main" val="734568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ksto stulpeliai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918369"/>
            <a:ext cx="3867150" cy="3263504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2" y="918369"/>
            <a:ext cx="3867150" cy="3263504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606758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otraukų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28651" y="831850"/>
            <a:ext cx="4242531" cy="22252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4997476" y="831850"/>
            <a:ext cx="3517876" cy="316205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 hasCustomPrompt="1"/>
          </p:nvPr>
        </p:nvSpPr>
        <p:spPr>
          <a:xfrm>
            <a:off x="628650" y="3178337"/>
            <a:ext cx="4252692" cy="17530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952800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622031"/>
            <a:ext cx="7886700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034256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319314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o ir nuotraukos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555048" y="920829"/>
            <a:ext cx="4960303" cy="32638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err="1"/>
              <a:t>Nuotrauka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1" y="920356"/>
            <a:ext cx="2682875" cy="3682603"/>
          </a:xfrm>
        </p:spPr>
        <p:txBody>
          <a:bodyPr/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3366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o ir grafik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 hasCustomPrompt="1"/>
          </p:nvPr>
        </p:nvSpPr>
        <p:spPr>
          <a:xfrm>
            <a:off x="628652" y="1729981"/>
            <a:ext cx="6389687" cy="262056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 err="1"/>
              <a:t>Grafikas</a:t>
            </a:r>
            <a:endParaRPr lang="lt-LT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1326357"/>
            <a:ext cx="6402388" cy="4036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/>
              <a:t>Tekstas</a:t>
            </a:r>
            <a:r>
              <a:rPr lang="en-US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476191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A14F6-A178-45A5-ABE9-1AECD77EC6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4119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2F5D-6B14-4981-AF2E-B04B6418B143}" type="slidenum">
              <a:rPr lang="en-GB">
                <a:solidFill>
                  <a:srgbClr val="827573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42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3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8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3673" r:id="rId3"/>
    <p:sldLayoutId id="2147483674" r:id="rId4"/>
    <p:sldLayoutId id="2147483690" r:id="rId5"/>
    <p:sldLayoutId id="2147483691" r:id="rId6"/>
    <p:sldLayoutId id="2147483672" r:id="rId7"/>
    <p:sldLayoutId id="2147483693" r:id="rId8"/>
    <p:sldLayoutId id="2147483671" r:id="rId9"/>
    <p:sldLayoutId id="2147483675" r:id="rId10"/>
    <p:sldLayoutId id="2147483682" r:id="rId11"/>
    <p:sldLayoutId id="2147483687" r:id="rId12"/>
    <p:sldLayoutId id="2147483680" r:id="rId13"/>
    <p:sldLayoutId id="2147483676" r:id="rId14"/>
    <p:sldLayoutId id="2147483692" r:id="rId15"/>
    <p:sldLayoutId id="2147483679" r:id="rId16"/>
    <p:sldLayoutId id="2147483677" r:id="rId17"/>
    <p:sldLayoutId id="2147483683" r:id="rId18"/>
    <p:sldLayoutId id="2147483684" r:id="rId19"/>
    <p:sldLayoutId id="2147483685" r:id="rId20"/>
    <p:sldLayoutId id="2147483689" r:id="rId21"/>
    <p:sldLayoutId id="2147483686" r:id="rId22"/>
    <p:sldLayoutId id="2147483681" r:id="rId23"/>
    <p:sldLayoutId id="2147483678" r:id="rId24"/>
    <p:sldLayoutId id="2147483688" r:id="rId25"/>
    <p:sldLayoutId id="2147483669" r:id="rId26"/>
    <p:sldLayoutId id="2147483668" r:id="rId27"/>
    <p:sldLayoutId id="2147483670" r:id="rId28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0"/>
            <a:ext cx="9164586" cy="514449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240030"/>
            <a:ext cx="7886700" cy="40386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902652"/>
            <a:ext cx="7886700" cy="3263504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68089D37-8DCC-4B90-9989-088660BA936B}" type="datetimeFigureOut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2022-05-24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4767265"/>
            <a:ext cx="30861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EBB68689-5B76-426F-80A9-6DBB66434ACD}" type="slidenum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‹#›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3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</p:sldLayoutIdLst>
  <p:txStyles>
    <p:titleStyle>
      <a:lvl1pPr algn="l" defTabSz="779252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7D6F6C"/>
          </a:solidFill>
          <a:latin typeface="+mj-lt"/>
          <a:ea typeface="+mj-ea"/>
          <a:cs typeface="+mj-cs"/>
        </a:defRPr>
      </a:lvl1pPr>
    </p:titleStyle>
    <p:bodyStyle>
      <a:lvl1pPr marL="194813" indent="-194813" algn="l" defTabSz="779252" rtl="0" eaLnBrk="1" latinLnBrk="0" hangingPunct="1">
        <a:lnSpc>
          <a:spcPct val="90000"/>
        </a:lnSpc>
        <a:spcBef>
          <a:spcPts val="852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1pPr>
      <a:lvl2pPr marL="584439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0"/>
            <a:ext cx="9164586" cy="514449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240030"/>
            <a:ext cx="7886700" cy="40386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902652"/>
            <a:ext cx="7886700" cy="3263504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68089D37-8DCC-4B90-9989-088660BA936B}" type="datetimeFigureOut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2022-05-24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4767265"/>
            <a:ext cx="30861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EBB68689-5B76-426F-80A9-6DBB66434ACD}" type="slidenum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‹#›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3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</p:sldLayoutIdLst>
  <p:txStyles>
    <p:titleStyle>
      <a:lvl1pPr algn="l" defTabSz="779252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7D6F6C"/>
          </a:solidFill>
          <a:latin typeface="+mj-lt"/>
          <a:ea typeface="+mj-ea"/>
          <a:cs typeface="+mj-cs"/>
        </a:defRPr>
      </a:lvl1pPr>
    </p:titleStyle>
    <p:bodyStyle>
      <a:lvl1pPr marL="194813" indent="-194813" algn="l" defTabSz="779252" rtl="0" eaLnBrk="1" latinLnBrk="0" hangingPunct="1">
        <a:lnSpc>
          <a:spcPct val="90000"/>
        </a:lnSpc>
        <a:spcBef>
          <a:spcPts val="852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1pPr>
      <a:lvl2pPr marL="584439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0"/>
            <a:ext cx="9164586" cy="514449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240030"/>
            <a:ext cx="7886700" cy="40386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en-US" dirty="0" err="1"/>
              <a:t>Temos</a:t>
            </a:r>
            <a:r>
              <a:rPr lang="en-US" dirty="0"/>
              <a:t> </a:t>
            </a:r>
            <a:r>
              <a:rPr lang="en-US" dirty="0" err="1"/>
              <a:t>pavadinimas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902652"/>
            <a:ext cx="7886700" cy="3263504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en-US" dirty="0" err="1"/>
              <a:t>Tekstas</a:t>
            </a:r>
            <a:endParaRPr lang="en-US" dirty="0"/>
          </a:p>
          <a:p>
            <a:pPr lvl="1"/>
            <a:r>
              <a:rPr lang="en-US" dirty="0" err="1"/>
              <a:t>Tekstas</a:t>
            </a:r>
            <a:endParaRPr lang="en-US" dirty="0"/>
          </a:p>
          <a:p>
            <a:pPr lvl="2"/>
            <a:r>
              <a:rPr lang="en-US" dirty="0" err="1"/>
              <a:t>Tekstas</a:t>
            </a:r>
            <a:endParaRPr lang="en-US" dirty="0"/>
          </a:p>
          <a:p>
            <a:pPr lvl="3"/>
            <a:r>
              <a:rPr lang="en-US" dirty="0" err="1"/>
              <a:t>Tekstas</a:t>
            </a:r>
            <a:endParaRPr lang="en-US" dirty="0"/>
          </a:p>
          <a:p>
            <a:pPr lvl="4"/>
            <a:r>
              <a:rPr lang="en-US" dirty="0" err="1"/>
              <a:t>Tekstas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68089D37-8DCC-4B90-9989-088660BA936B}" type="datetimeFigureOut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2022-05-24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4767265"/>
            <a:ext cx="30861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5"/>
            <a:ext cx="205740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252"/>
            <a:fld id="{EBB68689-5B76-426F-80A9-6DBB66434ACD}" type="slidenum">
              <a:rPr lang="lt-LT" smtClean="0">
                <a:solidFill>
                  <a:srgbClr val="827573">
                    <a:tint val="75000"/>
                  </a:srgbClr>
                </a:solidFill>
              </a:rPr>
              <a:pPr defTabSz="779252"/>
              <a:t>‹#›</a:t>
            </a:fld>
            <a:endParaRPr lang="lt-LT">
              <a:solidFill>
                <a:srgbClr val="82757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43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</p:sldLayoutIdLst>
  <p:txStyles>
    <p:titleStyle>
      <a:lvl1pPr algn="l" defTabSz="779252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7D6F6C"/>
          </a:solidFill>
          <a:latin typeface="+mj-lt"/>
          <a:ea typeface="+mj-ea"/>
          <a:cs typeface="+mj-cs"/>
        </a:defRPr>
      </a:lvl1pPr>
    </p:titleStyle>
    <p:bodyStyle>
      <a:lvl1pPr marL="194813" indent="-194813" algn="l" defTabSz="779252" rtl="0" eaLnBrk="1" latinLnBrk="0" hangingPunct="1">
        <a:lnSpc>
          <a:spcPct val="90000"/>
        </a:lnSpc>
        <a:spcBef>
          <a:spcPts val="852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1pPr>
      <a:lvl2pPr marL="584439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7D6F6C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322618"/>
            <a:ext cx="9144000" cy="8208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60525" y="2626232"/>
            <a:ext cx="6272192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800" spc="7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Projekt</a:t>
            </a:r>
            <a:r>
              <a:rPr lang="lt-LT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ų atrankos </a:t>
            </a:r>
            <a:r>
              <a:rPr lang="en-GB" sz="2800" spc="7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metodika</a:t>
            </a:r>
            <a:r>
              <a:rPr lang="en-GB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800" spc="7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ir</a:t>
            </a:r>
            <a:r>
              <a:rPr lang="en-GB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800" spc="7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projekt</a:t>
            </a:r>
            <a:r>
              <a:rPr lang="lt-LT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ų</a:t>
            </a:r>
            <a:r>
              <a:rPr lang="en-GB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lt-LT" sz="2800" spc="7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atrankos kriterijų tvirtinimo/keitimo mechanizmas 2021-2027 m. ES fondų programavimo laikotarpyje</a:t>
            </a:r>
            <a:endParaRPr lang="en-US" sz="2800" spc="5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114800" y="2541786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2775" y="4594560"/>
            <a:ext cx="537845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spc="70" dirty="0">
                <a:solidFill>
                  <a:schemeClr val="bg1"/>
                </a:solidFill>
                <a:latin typeface="+mj-lt"/>
              </a:rPr>
              <a:t>2022-0</a:t>
            </a:r>
            <a:r>
              <a:rPr lang="en-GB" sz="1400" spc="70" dirty="0">
                <a:solidFill>
                  <a:schemeClr val="bg1"/>
                </a:solidFill>
                <a:latin typeface="+mj-lt"/>
              </a:rPr>
              <a:t>5</a:t>
            </a:r>
            <a:r>
              <a:rPr lang="lt-LT" sz="1400" spc="70" dirty="0">
                <a:solidFill>
                  <a:schemeClr val="bg1"/>
                </a:solidFill>
                <a:latin typeface="+mj-lt"/>
              </a:rPr>
              <a:t>-31</a:t>
            </a:r>
            <a:endParaRPr lang="en-US" sz="1400" spc="7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" name="Paveikslėlis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3369562" y="831316"/>
            <a:ext cx="2404876" cy="15744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9839C06-16AA-4264-9D9B-3445424424F5}"/>
              </a:ext>
            </a:extLst>
          </p:cNvPr>
          <p:cNvSpPr/>
          <p:nvPr/>
        </p:nvSpPr>
        <p:spPr>
          <a:xfrm rot="16200000">
            <a:off x="287977" y="377849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8716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/>
          <p:cNvSpPr/>
          <p:nvPr/>
        </p:nvSpPr>
        <p:spPr>
          <a:xfrm>
            <a:off x="391886" y="394351"/>
            <a:ext cx="8134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b="1" dirty="0" err="1"/>
              <a:t>Teisinis</a:t>
            </a:r>
            <a:r>
              <a:rPr lang="en-GB" sz="1800" b="1" dirty="0"/>
              <a:t> </a:t>
            </a:r>
            <a:r>
              <a:rPr lang="en-GB" sz="1800" b="1" dirty="0" err="1"/>
              <a:t>pagrindas</a:t>
            </a:r>
            <a:r>
              <a:rPr lang="en-GB" sz="1800" b="1" dirty="0"/>
              <a:t> - </a:t>
            </a:r>
            <a:r>
              <a:rPr lang="lt-LT" sz="1800" b="1" dirty="0"/>
              <a:t>2021 m. birželio 24 d. Europos Parlamento ir Tarybos </a:t>
            </a:r>
            <a:r>
              <a:rPr lang="lt-LT" sz="1800" b="1" dirty="0" err="1"/>
              <a:t>reglament</a:t>
            </a:r>
            <a:r>
              <a:rPr lang="en-GB" sz="1800" b="1" dirty="0"/>
              <a:t>o</a:t>
            </a:r>
            <a:r>
              <a:rPr lang="lt-LT" sz="1800" b="1" dirty="0"/>
              <a:t> (ES) 2021/106</a:t>
            </a:r>
            <a:r>
              <a:rPr lang="en-GB" sz="1800" b="1" dirty="0"/>
              <a:t>0 40 </a:t>
            </a:r>
            <a:r>
              <a:rPr lang="en-GB" sz="1800" b="1" dirty="0" err="1"/>
              <a:t>straipsnis</a:t>
            </a:r>
            <a:endParaRPr lang="en-US" sz="1800" b="1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1886" y="1778841"/>
            <a:ext cx="8134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600" dirty="0"/>
          </a:p>
          <a:p>
            <a:r>
              <a:rPr lang="lt-LT" sz="1600" dirty="0"/>
              <a:t>Tikslas – Stebėsenos komiteto pritarimas </a:t>
            </a:r>
            <a:r>
              <a:rPr lang="lt-LT" sz="1600" b="1" dirty="0"/>
              <a:t>projektų atrankos metodikai </a:t>
            </a:r>
            <a:r>
              <a:rPr lang="lt-LT" sz="1600" dirty="0"/>
              <a:t>ir </a:t>
            </a:r>
            <a:r>
              <a:rPr lang="lt-LT" sz="1600" b="1" dirty="0"/>
              <a:t>projektų atrankos kriterijų nustatymo/keitimo mechanizmui. </a:t>
            </a:r>
          </a:p>
        </p:txBody>
      </p:sp>
    </p:spTree>
    <p:extLst>
      <p:ext uri="{BB962C8B-B14F-4D97-AF65-F5344CB8AC3E}">
        <p14:creationId xmlns:p14="http://schemas.microsoft.com/office/powerpoint/2010/main" val="83490534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1712555" y="1865487"/>
            <a:ext cx="2819112" cy="490989"/>
            <a:chOff x="1392264" y="2127534"/>
            <a:chExt cx="2819112" cy="490989"/>
          </a:xfrm>
        </p:grpSpPr>
        <p:sp>
          <p:nvSpPr>
            <p:cNvPr id="37" name="Arc 36"/>
            <p:cNvSpPr/>
            <p:nvPr/>
          </p:nvSpPr>
          <p:spPr>
            <a:xfrm flipH="1">
              <a:off x="1392264" y="2127534"/>
              <a:ext cx="248561" cy="248561"/>
            </a:xfrm>
            <a:prstGeom prst="arc">
              <a:avLst/>
            </a:prstGeom>
            <a:ln w="12700" cmpd="sng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  <a:latin typeface="+mj-lt"/>
              </a:endParaRPr>
            </a:p>
          </p:txBody>
        </p:sp>
        <p:cxnSp>
          <p:nvCxnSpPr>
            <p:cNvPr id="38" name="Straight Connector 37"/>
            <p:cNvCxnSpPr>
              <a:stCxn id="37" idx="2"/>
              <a:endCxn id="75" idx="0"/>
            </p:cNvCxnSpPr>
            <p:nvPr/>
          </p:nvCxnSpPr>
          <p:spPr>
            <a:xfrm>
              <a:off x="1392264" y="2251815"/>
              <a:ext cx="0" cy="366708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7" idx="0"/>
            </p:cNvCxnSpPr>
            <p:nvPr/>
          </p:nvCxnSpPr>
          <p:spPr>
            <a:xfrm>
              <a:off x="1516545" y="2127534"/>
              <a:ext cx="2694831" cy="0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Straight Connector 85"/>
          <p:cNvCxnSpPr>
            <a:endCxn id="69" idx="4"/>
          </p:cNvCxnSpPr>
          <p:nvPr/>
        </p:nvCxnSpPr>
        <p:spPr>
          <a:xfrm flipV="1">
            <a:off x="4536375" y="1731224"/>
            <a:ext cx="0" cy="134263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 flipH="1">
            <a:off x="4526502" y="1865487"/>
            <a:ext cx="2816538" cy="460096"/>
            <a:chOff x="1391655" y="2127534"/>
            <a:chExt cx="2819721" cy="460096"/>
          </a:xfrm>
        </p:grpSpPr>
        <p:sp>
          <p:nvSpPr>
            <p:cNvPr id="52" name="Arc 51"/>
            <p:cNvSpPr/>
            <p:nvPr/>
          </p:nvSpPr>
          <p:spPr>
            <a:xfrm flipH="1">
              <a:off x="1392264" y="2127534"/>
              <a:ext cx="248561" cy="248561"/>
            </a:xfrm>
            <a:prstGeom prst="arc">
              <a:avLst/>
            </a:prstGeom>
            <a:ln w="12700" cmpd="sng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  <a:latin typeface="+mj-lt"/>
              </a:endParaRPr>
            </a:p>
          </p:txBody>
        </p:sp>
        <p:cxnSp>
          <p:nvCxnSpPr>
            <p:cNvPr id="53" name="Straight Connector 52"/>
            <p:cNvCxnSpPr>
              <a:endCxn id="113" idx="0"/>
            </p:cNvCxnSpPr>
            <p:nvPr/>
          </p:nvCxnSpPr>
          <p:spPr>
            <a:xfrm flipH="1">
              <a:off x="1391655" y="2245465"/>
              <a:ext cx="609" cy="342165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2" idx="0"/>
            </p:cNvCxnSpPr>
            <p:nvPr/>
          </p:nvCxnSpPr>
          <p:spPr>
            <a:xfrm>
              <a:off x="1516545" y="2127534"/>
              <a:ext cx="2694831" cy="0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Rounded Rectangle 115"/>
          <p:cNvSpPr/>
          <p:nvPr/>
        </p:nvSpPr>
        <p:spPr>
          <a:xfrm>
            <a:off x="3377464" y="2325583"/>
            <a:ext cx="2317823" cy="2199289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3" name="Rounded Rectangle 112"/>
          <p:cNvSpPr/>
          <p:nvPr/>
        </p:nvSpPr>
        <p:spPr>
          <a:xfrm>
            <a:off x="6184128" y="2325583"/>
            <a:ext cx="2317823" cy="2199289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/>
              <a:t>Projektų atrankos </a:t>
            </a:r>
            <a:r>
              <a:rPr lang="lt-LT" dirty="0">
                <a:solidFill>
                  <a:schemeClr val="accent2"/>
                </a:solidFill>
              </a:rPr>
              <a:t>būdai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553643" y="2356476"/>
            <a:ext cx="2317823" cy="2168397"/>
          </a:xfrm>
          <a:prstGeom prst="roundRect">
            <a:avLst>
              <a:gd name="adj" fmla="val 4989"/>
            </a:avLst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8850" y="2832102"/>
            <a:ext cx="2027569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200" dirty="0"/>
              <a:t>Taikomas projektams, kuriais įgyvendinamos Lietuvos Respublikos teisės aktuose nustatytos funkcijos ir veiklos, kurie priskirtini </a:t>
            </a:r>
            <a:r>
              <a:rPr lang="lt-LT" sz="1200" b="1" dirty="0"/>
              <a:t>valstybės ar savivaldybių institucijoms ar įstaigoms ar jų kontroliuojamiems juridiniams asmenims</a:t>
            </a:r>
            <a:r>
              <a:rPr lang="lt-LT" sz="1400" dirty="0"/>
              <a:t>.</a:t>
            </a:r>
            <a:endParaRPr lang="en-US" sz="1400" dirty="0"/>
          </a:p>
        </p:txBody>
      </p:sp>
      <p:sp>
        <p:nvSpPr>
          <p:cNvPr id="99" name="TextBox 98"/>
          <p:cNvSpPr txBox="1"/>
          <p:nvPr/>
        </p:nvSpPr>
        <p:spPr>
          <a:xfrm>
            <a:off x="701043" y="2614376"/>
            <a:ext cx="2031933" cy="2180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Planavimo 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519074" y="2681054"/>
            <a:ext cx="2031933" cy="2092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Konkurso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325739" y="2681054"/>
            <a:ext cx="2031933" cy="1724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1200"/>
              </a:spcAft>
            </a:pPr>
            <a:r>
              <a:rPr lang="lt-LT" sz="1400" b="1" cap="all" spc="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tęstinės atrankos</a:t>
            </a:r>
            <a:endParaRPr lang="en-US" sz="1400" b="1" cap="all" spc="2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511479" y="2903917"/>
            <a:ext cx="2027569" cy="833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1200"/>
              </a:spcAft>
            </a:pPr>
            <a:r>
              <a:rPr lang="lt-LT" sz="1200" dirty="0"/>
              <a:t>Taikomas, kai galimų projektų vykdytojų daug, o lėšų kiekis ribotas </a:t>
            </a:r>
            <a:r>
              <a:rPr lang="sv-SE" sz="1200" dirty="0"/>
              <a:t>ir siekiama finansuoti tik geriausiai atrankos kriterijus atitinkančius projektus</a:t>
            </a:r>
            <a:endParaRPr lang="en-US" sz="1200" dirty="0"/>
          </a:p>
        </p:txBody>
      </p:sp>
      <p:sp>
        <p:nvSpPr>
          <p:cNvPr id="124" name="TextBox 123"/>
          <p:cNvSpPr txBox="1"/>
          <p:nvPr/>
        </p:nvSpPr>
        <p:spPr>
          <a:xfrm>
            <a:off x="6334686" y="2853474"/>
            <a:ext cx="2027569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lt-LT" sz="1200" dirty="0"/>
              <a:t>Kai remiamos nesudėtingos vienarūšės veiklos, o projektų kokybei užtikrinti galima nustatyti tokius reikalavimus, kurių vykdymą lengva patikrinti. Paraiškos vertinamos pagal jų pateikimo eilę, o ne surinktų balų skaičių</a:t>
            </a:r>
            <a:r>
              <a:rPr lang="en-GB" sz="1200" dirty="0"/>
              <a:t>.</a:t>
            </a:r>
            <a:endParaRPr lang="lt-LT" sz="1200" dirty="0"/>
          </a:p>
        </p:txBody>
      </p:sp>
      <p:sp>
        <p:nvSpPr>
          <p:cNvPr id="69" name="Oval 68"/>
          <p:cNvSpPr/>
          <p:nvPr/>
        </p:nvSpPr>
        <p:spPr>
          <a:xfrm>
            <a:off x="4157280" y="973034"/>
            <a:ext cx="758190" cy="75819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33" name="Straight Connector 32"/>
          <p:cNvCxnSpPr>
            <a:stCxn id="116" idx="0"/>
          </p:cNvCxnSpPr>
          <p:nvPr/>
        </p:nvCxnSpPr>
        <p:spPr>
          <a:xfrm flipV="1">
            <a:off x="4536376" y="1865491"/>
            <a:ext cx="0" cy="460092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106"/>
          <p:cNvSpPr>
            <a:spLocks noEditPoints="1"/>
          </p:cNvSpPr>
          <p:nvPr/>
        </p:nvSpPr>
        <p:spPr bwMode="auto">
          <a:xfrm>
            <a:off x="4370076" y="1185829"/>
            <a:ext cx="332599" cy="332599"/>
          </a:xfrm>
          <a:custGeom>
            <a:avLst/>
            <a:gdLst/>
            <a:ahLst/>
            <a:cxnLst>
              <a:cxn ang="0">
                <a:pos x="214" y="86"/>
              </a:cxn>
              <a:cxn ang="0">
                <a:pos x="230" y="54"/>
              </a:cxn>
              <a:cxn ang="0">
                <a:pos x="210" y="30"/>
              </a:cxn>
              <a:cxn ang="0">
                <a:pos x="194" y="26"/>
              </a:cxn>
              <a:cxn ang="0">
                <a:pos x="160" y="38"/>
              </a:cxn>
              <a:cxn ang="0">
                <a:pos x="150" y="4"/>
              </a:cxn>
              <a:cxn ang="0">
                <a:pos x="118" y="0"/>
              </a:cxn>
              <a:cxn ang="0">
                <a:pos x="102" y="12"/>
              </a:cxn>
              <a:cxn ang="0">
                <a:pos x="66" y="28"/>
              </a:cxn>
              <a:cxn ang="0">
                <a:pos x="56" y="26"/>
              </a:cxn>
              <a:cxn ang="0">
                <a:pos x="30" y="46"/>
              </a:cxn>
              <a:cxn ang="0">
                <a:pos x="28" y="66"/>
              </a:cxn>
              <a:cxn ang="0">
                <a:pos x="12" y="102"/>
              </a:cxn>
              <a:cxn ang="0">
                <a:pos x="0" y="112"/>
              </a:cxn>
              <a:cxn ang="0">
                <a:pos x="0" y="144"/>
              </a:cxn>
              <a:cxn ang="0">
                <a:pos x="38" y="160"/>
              </a:cxn>
              <a:cxn ang="0">
                <a:pos x="28" y="190"/>
              </a:cxn>
              <a:cxn ang="0">
                <a:pos x="30" y="210"/>
              </a:cxn>
              <a:cxn ang="0">
                <a:pos x="56" y="230"/>
              </a:cxn>
              <a:cxn ang="0">
                <a:pos x="86" y="214"/>
              </a:cxn>
              <a:cxn ang="0">
                <a:pos x="102" y="244"/>
              </a:cxn>
              <a:cxn ang="0">
                <a:pos x="118" y="256"/>
              </a:cxn>
              <a:cxn ang="0">
                <a:pos x="150" y="252"/>
              </a:cxn>
              <a:cxn ang="0">
                <a:pos x="160" y="218"/>
              </a:cxn>
              <a:cxn ang="0">
                <a:pos x="194" y="230"/>
              </a:cxn>
              <a:cxn ang="0">
                <a:pos x="210" y="226"/>
              </a:cxn>
              <a:cxn ang="0">
                <a:pos x="230" y="202"/>
              </a:cxn>
              <a:cxn ang="0">
                <a:pos x="214" y="170"/>
              </a:cxn>
              <a:cxn ang="0">
                <a:pos x="248" y="152"/>
              </a:cxn>
              <a:cxn ang="0">
                <a:pos x="256" y="118"/>
              </a:cxn>
              <a:cxn ang="0">
                <a:pos x="248" y="104"/>
              </a:cxn>
              <a:cxn ang="0">
                <a:pos x="208" y="148"/>
              </a:cxn>
              <a:cxn ang="0">
                <a:pos x="200" y="162"/>
              </a:cxn>
              <a:cxn ang="0">
                <a:pos x="200" y="214"/>
              </a:cxn>
              <a:cxn ang="0">
                <a:pos x="170" y="198"/>
              </a:cxn>
              <a:cxn ang="0">
                <a:pos x="154" y="204"/>
              </a:cxn>
              <a:cxn ang="0">
                <a:pos x="138" y="240"/>
              </a:cxn>
              <a:cxn ang="0">
                <a:pos x="108" y="208"/>
              </a:cxn>
              <a:cxn ang="0">
                <a:pos x="94" y="200"/>
              </a:cxn>
              <a:cxn ang="0">
                <a:pos x="78" y="202"/>
              </a:cxn>
              <a:cxn ang="0">
                <a:pos x="54" y="178"/>
              </a:cxn>
              <a:cxn ang="0">
                <a:pos x="52" y="154"/>
              </a:cxn>
              <a:cxn ang="0">
                <a:pos x="16" y="138"/>
              </a:cxn>
              <a:cxn ang="0">
                <a:pos x="48" y="108"/>
              </a:cxn>
              <a:cxn ang="0">
                <a:pos x="56" y="94"/>
              </a:cxn>
              <a:cxn ang="0">
                <a:pos x="56" y="42"/>
              </a:cxn>
              <a:cxn ang="0">
                <a:pos x="86" y="58"/>
              </a:cxn>
              <a:cxn ang="0">
                <a:pos x="102" y="52"/>
              </a:cxn>
              <a:cxn ang="0">
                <a:pos x="118" y="16"/>
              </a:cxn>
              <a:cxn ang="0">
                <a:pos x="148" y="48"/>
              </a:cxn>
              <a:cxn ang="0">
                <a:pos x="162" y="56"/>
              </a:cxn>
              <a:cxn ang="0">
                <a:pos x="178" y="54"/>
              </a:cxn>
              <a:cxn ang="0">
                <a:pos x="202" y="78"/>
              </a:cxn>
              <a:cxn ang="0">
                <a:pos x="204" y="102"/>
              </a:cxn>
              <a:cxn ang="0">
                <a:pos x="240" y="118"/>
              </a:cxn>
            </a:cxnLst>
            <a:rect l="0" t="0" r="r" b="b"/>
            <a:pathLst>
              <a:path w="256" h="256">
                <a:moveTo>
                  <a:pt x="244" y="102"/>
                </a:moveTo>
                <a:lnTo>
                  <a:pt x="218" y="96"/>
                </a:lnTo>
                <a:lnTo>
                  <a:pt x="218" y="96"/>
                </a:lnTo>
                <a:lnTo>
                  <a:pt x="214" y="86"/>
                </a:lnTo>
                <a:lnTo>
                  <a:pt x="228" y="66"/>
                </a:lnTo>
                <a:lnTo>
                  <a:pt x="228" y="66"/>
                </a:lnTo>
                <a:lnTo>
                  <a:pt x="230" y="60"/>
                </a:lnTo>
                <a:lnTo>
                  <a:pt x="230" y="54"/>
                </a:lnTo>
                <a:lnTo>
                  <a:pt x="230" y="50"/>
                </a:lnTo>
                <a:lnTo>
                  <a:pt x="226" y="46"/>
                </a:lnTo>
                <a:lnTo>
                  <a:pt x="210" y="30"/>
                </a:lnTo>
                <a:lnTo>
                  <a:pt x="210" y="30"/>
                </a:lnTo>
                <a:lnTo>
                  <a:pt x="206" y="26"/>
                </a:lnTo>
                <a:lnTo>
                  <a:pt x="200" y="26"/>
                </a:lnTo>
                <a:lnTo>
                  <a:pt x="200" y="26"/>
                </a:lnTo>
                <a:lnTo>
                  <a:pt x="194" y="26"/>
                </a:lnTo>
                <a:lnTo>
                  <a:pt x="190" y="28"/>
                </a:lnTo>
                <a:lnTo>
                  <a:pt x="170" y="42"/>
                </a:lnTo>
                <a:lnTo>
                  <a:pt x="170" y="42"/>
                </a:lnTo>
                <a:lnTo>
                  <a:pt x="160" y="38"/>
                </a:lnTo>
                <a:lnTo>
                  <a:pt x="154" y="12"/>
                </a:lnTo>
                <a:lnTo>
                  <a:pt x="154" y="12"/>
                </a:lnTo>
                <a:lnTo>
                  <a:pt x="152" y="8"/>
                </a:lnTo>
                <a:lnTo>
                  <a:pt x="150" y="4"/>
                </a:lnTo>
                <a:lnTo>
                  <a:pt x="144" y="0"/>
                </a:lnTo>
                <a:lnTo>
                  <a:pt x="138" y="0"/>
                </a:lnTo>
                <a:lnTo>
                  <a:pt x="118" y="0"/>
                </a:lnTo>
                <a:lnTo>
                  <a:pt x="118" y="0"/>
                </a:lnTo>
                <a:lnTo>
                  <a:pt x="112" y="0"/>
                </a:lnTo>
                <a:lnTo>
                  <a:pt x="106" y="4"/>
                </a:lnTo>
                <a:lnTo>
                  <a:pt x="104" y="8"/>
                </a:lnTo>
                <a:lnTo>
                  <a:pt x="102" y="12"/>
                </a:lnTo>
                <a:lnTo>
                  <a:pt x="96" y="38"/>
                </a:lnTo>
                <a:lnTo>
                  <a:pt x="96" y="38"/>
                </a:lnTo>
                <a:lnTo>
                  <a:pt x="86" y="42"/>
                </a:lnTo>
                <a:lnTo>
                  <a:pt x="66" y="28"/>
                </a:lnTo>
                <a:lnTo>
                  <a:pt x="66" y="28"/>
                </a:lnTo>
                <a:lnTo>
                  <a:pt x="62" y="26"/>
                </a:lnTo>
                <a:lnTo>
                  <a:pt x="56" y="26"/>
                </a:lnTo>
                <a:lnTo>
                  <a:pt x="56" y="26"/>
                </a:lnTo>
                <a:lnTo>
                  <a:pt x="50" y="26"/>
                </a:lnTo>
                <a:lnTo>
                  <a:pt x="46" y="30"/>
                </a:lnTo>
                <a:lnTo>
                  <a:pt x="30" y="46"/>
                </a:lnTo>
                <a:lnTo>
                  <a:pt x="30" y="46"/>
                </a:lnTo>
                <a:lnTo>
                  <a:pt x="26" y="50"/>
                </a:lnTo>
                <a:lnTo>
                  <a:pt x="26" y="54"/>
                </a:lnTo>
                <a:lnTo>
                  <a:pt x="26" y="60"/>
                </a:lnTo>
                <a:lnTo>
                  <a:pt x="28" y="66"/>
                </a:lnTo>
                <a:lnTo>
                  <a:pt x="42" y="86"/>
                </a:lnTo>
                <a:lnTo>
                  <a:pt x="42" y="86"/>
                </a:lnTo>
                <a:lnTo>
                  <a:pt x="38" y="96"/>
                </a:lnTo>
                <a:lnTo>
                  <a:pt x="12" y="102"/>
                </a:lnTo>
                <a:lnTo>
                  <a:pt x="12" y="102"/>
                </a:lnTo>
                <a:lnTo>
                  <a:pt x="8" y="104"/>
                </a:lnTo>
                <a:lnTo>
                  <a:pt x="4" y="106"/>
                </a:lnTo>
                <a:lnTo>
                  <a:pt x="0" y="112"/>
                </a:lnTo>
                <a:lnTo>
                  <a:pt x="0" y="118"/>
                </a:lnTo>
                <a:lnTo>
                  <a:pt x="0" y="138"/>
                </a:lnTo>
                <a:lnTo>
                  <a:pt x="0" y="138"/>
                </a:lnTo>
                <a:lnTo>
                  <a:pt x="0" y="144"/>
                </a:lnTo>
                <a:lnTo>
                  <a:pt x="4" y="150"/>
                </a:lnTo>
                <a:lnTo>
                  <a:pt x="8" y="152"/>
                </a:lnTo>
                <a:lnTo>
                  <a:pt x="12" y="154"/>
                </a:lnTo>
                <a:lnTo>
                  <a:pt x="38" y="160"/>
                </a:lnTo>
                <a:lnTo>
                  <a:pt x="38" y="160"/>
                </a:lnTo>
                <a:lnTo>
                  <a:pt x="42" y="170"/>
                </a:lnTo>
                <a:lnTo>
                  <a:pt x="28" y="190"/>
                </a:lnTo>
                <a:lnTo>
                  <a:pt x="28" y="190"/>
                </a:lnTo>
                <a:lnTo>
                  <a:pt x="26" y="196"/>
                </a:lnTo>
                <a:lnTo>
                  <a:pt x="26" y="202"/>
                </a:lnTo>
                <a:lnTo>
                  <a:pt x="26" y="206"/>
                </a:lnTo>
                <a:lnTo>
                  <a:pt x="30" y="210"/>
                </a:lnTo>
                <a:lnTo>
                  <a:pt x="46" y="226"/>
                </a:lnTo>
                <a:lnTo>
                  <a:pt x="46" y="226"/>
                </a:lnTo>
                <a:lnTo>
                  <a:pt x="50" y="230"/>
                </a:lnTo>
                <a:lnTo>
                  <a:pt x="56" y="230"/>
                </a:lnTo>
                <a:lnTo>
                  <a:pt x="56" y="230"/>
                </a:lnTo>
                <a:lnTo>
                  <a:pt x="62" y="230"/>
                </a:lnTo>
                <a:lnTo>
                  <a:pt x="66" y="228"/>
                </a:lnTo>
                <a:lnTo>
                  <a:pt x="86" y="214"/>
                </a:lnTo>
                <a:lnTo>
                  <a:pt x="86" y="214"/>
                </a:lnTo>
                <a:lnTo>
                  <a:pt x="96" y="218"/>
                </a:lnTo>
                <a:lnTo>
                  <a:pt x="102" y="244"/>
                </a:lnTo>
                <a:lnTo>
                  <a:pt x="102" y="244"/>
                </a:lnTo>
                <a:lnTo>
                  <a:pt x="104" y="248"/>
                </a:lnTo>
                <a:lnTo>
                  <a:pt x="106" y="252"/>
                </a:lnTo>
                <a:lnTo>
                  <a:pt x="112" y="256"/>
                </a:lnTo>
                <a:lnTo>
                  <a:pt x="118" y="256"/>
                </a:lnTo>
                <a:lnTo>
                  <a:pt x="138" y="256"/>
                </a:lnTo>
                <a:lnTo>
                  <a:pt x="138" y="256"/>
                </a:lnTo>
                <a:lnTo>
                  <a:pt x="144" y="256"/>
                </a:lnTo>
                <a:lnTo>
                  <a:pt x="150" y="252"/>
                </a:lnTo>
                <a:lnTo>
                  <a:pt x="152" y="248"/>
                </a:lnTo>
                <a:lnTo>
                  <a:pt x="154" y="244"/>
                </a:lnTo>
                <a:lnTo>
                  <a:pt x="160" y="218"/>
                </a:lnTo>
                <a:lnTo>
                  <a:pt x="160" y="218"/>
                </a:lnTo>
                <a:lnTo>
                  <a:pt x="170" y="214"/>
                </a:lnTo>
                <a:lnTo>
                  <a:pt x="190" y="228"/>
                </a:lnTo>
                <a:lnTo>
                  <a:pt x="190" y="228"/>
                </a:lnTo>
                <a:lnTo>
                  <a:pt x="194" y="230"/>
                </a:lnTo>
                <a:lnTo>
                  <a:pt x="200" y="230"/>
                </a:lnTo>
                <a:lnTo>
                  <a:pt x="200" y="230"/>
                </a:lnTo>
                <a:lnTo>
                  <a:pt x="206" y="230"/>
                </a:lnTo>
                <a:lnTo>
                  <a:pt x="210" y="226"/>
                </a:lnTo>
                <a:lnTo>
                  <a:pt x="226" y="210"/>
                </a:lnTo>
                <a:lnTo>
                  <a:pt x="226" y="210"/>
                </a:lnTo>
                <a:lnTo>
                  <a:pt x="230" y="206"/>
                </a:lnTo>
                <a:lnTo>
                  <a:pt x="230" y="202"/>
                </a:lnTo>
                <a:lnTo>
                  <a:pt x="230" y="196"/>
                </a:lnTo>
                <a:lnTo>
                  <a:pt x="228" y="190"/>
                </a:lnTo>
                <a:lnTo>
                  <a:pt x="214" y="170"/>
                </a:lnTo>
                <a:lnTo>
                  <a:pt x="214" y="170"/>
                </a:lnTo>
                <a:lnTo>
                  <a:pt x="218" y="160"/>
                </a:lnTo>
                <a:lnTo>
                  <a:pt x="244" y="154"/>
                </a:lnTo>
                <a:lnTo>
                  <a:pt x="244" y="154"/>
                </a:lnTo>
                <a:lnTo>
                  <a:pt x="248" y="152"/>
                </a:lnTo>
                <a:lnTo>
                  <a:pt x="252" y="150"/>
                </a:lnTo>
                <a:lnTo>
                  <a:pt x="256" y="144"/>
                </a:lnTo>
                <a:lnTo>
                  <a:pt x="256" y="138"/>
                </a:lnTo>
                <a:lnTo>
                  <a:pt x="256" y="118"/>
                </a:lnTo>
                <a:lnTo>
                  <a:pt x="256" y="118"/>
                </a:lnTo>
                <a:lnTo>
                  <a:pt x="256" y="112"/>
                </a:lnTo>
                <a:lnTo>
                  <a:pt x="252" y="106"/>
                </a:lnTo>
                <a:lnTo>
                  <a:pt x="248" y="104"/>
                </a:lnTo>
                <a:lnTo>
                  <a:pt x="244" y="102"/>
                </a:lnTo>
                <a:close/>
                <a:moveTo>
                  <a:pt x="216" y="144"/>
                </a:moveTo>
                <a:lnTo>
                  <a:pt x="216" y="144"/>
                </a:lnTo>
                <a:lnTo>
                  <a:pt x="208" y="148"/>
                </a:lnTo>
                <a:lnTo>
                  <a:pt x="204" y="154"/>
                </a:lnTo>
                <a:lnTo>
                  <a:pt x="204" y="154"/>
                </a:lnTo>
                <a:lnTo>
                  <a:pt x="200" y="162"/>
                </a:lnTo>
                <a:lnTo>
                  <a:pt x="200" y="162"/>
                </a:lnTo>
                <a:lnTo>
                  <a:pt x="198" y="170"/>
                </a:lnTo>
                <a:lnTo>
                  <a:pt x="202" y="178"/>
                </a:lnTo>
                <a:lnTo>
                  <a:pt x="214" y="200"/>
                </a:lnTo>
                <a:lnTo>
                  <a:pt x="200" y="214"/>
                </a:lnTo>
                <a:lnTo>
                  <a:pt x="178" y="202"/>
                </a:lnTo>
                <a:lnTo>
                  <a:pt x="178" y="202"/>
                </a:lnTo>
                <a:lnTo>
                  <a:pt x="174" y="198"/>
                </a:lnTo>
                <a:lnTo>
                  <a:pt x="170" y="198"/>
                </a:lnTo>
                <a:lnTo>
                  <a:pt x="170" y="198"/>
                </a:lnTo>
                <a:lnTo>
                  <a:pt x="162" y="200"/>
                </a:lnTo>
                <a:lnTo>
                  <a:pt x="162" y="200"/>
                </a:lnTo>
                <a:lnTo>
                  <a:pt x="154" y="204"/>
                </a:lnTo>
                <a:lnTo>
                  <a:pt x="154" y="204"/>
                </a:lnTo>
                <a:lnTo>
                  <a:pt x="148" y="208"/>
                </a:lnTo>
                <a:lnTo>
                  <a:pt x="144" y="216"/>
                </a:lnTo>
                <a:lnTo>
                  <a:pt x="138" y="240"/>
                </a:lnTo>
                <a:lnTo>
                  <a:pt x="118" y="240"/>
                </a:lnTo>
                <a:lnTo>
                  <a:pt x="112" y="216"/>
                </a:lnTo>
                <a:lnTo>
                  <a:pt x="112" y="216"/>
                </a:lnTo>
                <a:lnTo>
                  <a:pt x="108" y="208"/>
                </a:lnTo>
                <a:lnTo>
                  <a:pt x="102" y="204"/>
                </a:lnTo>
                <a:lnTo>
                  <a:pt x="102" y="204"/>
                </a:lnTo>
                <a:lnTo>
                  <a:pt x="94" y="200"/>
                </a:lnTo>
                <a:lnTo>
                  <a:pt x="94" y="200"/>
                </a:lnTo>
                <a:lnTo>
                  <a:pt x="86" y="198"/>
                </a:lnTo>
                <a:lnTo>
                  <a:pt x="86" y="198"/>
                </a:lnTo>
                <a:lnTo>
                  <a:pt x="82" y="198"/>
                </a:lnTo>
                <a:lnTo>
                  <a:pt x="78" y="202"/>
                </a:lnTo>
                <a:lnTo>
                  <a:pt x="56" y="214"/>
                </a:lnTo>
                <a:lnTo>
                  <a:pt x="42" y="200"/>
                </a:lnTo>
                <a:lnTo>
                  <a:pt x="54" y="178"/>
                </a:lnTo>
                <a:lnTo>
                  <a:pt x="54" y="178"/>
                </a:lnTo>
                <a:lnTo>
                  <a:pt x="58" y="170"/>
                </a:lnTo>
                <a:lnTo>
                  <a:pt x="56" y="162"/>
                </a:lnTo>
                <a:lnTo>
                  <a:pt x="56" y="162"/>
                </a:lnTo>
                <a:lnTo>
                  <a:pt x="52" y="154"/>
                </a:lnTo>
                <a:lnTo>
                  <a:pt x="52" y="154"/>
                </a:lnTo>
                <a:lnTo>
                  <a:pt x="48" y="148"/>
                </a:lnTo>
                <a:lnTo>
                  <a:pt x="40" y="144"/>
                </a:lnTo>
                <a:lnTo>
                  <a:pt x="16" y="138"/>
                </a:lnTo>
                <a:lnTo>
                  <a:pt x="16" y="118"/>
                </a:lnTo>
                <a:lnTo>
                  <a:pt x="40" y="112"/>
                </a:lnTo>
                <a:lnTo>
                  <a:pt x="40" y="112"/>
                </a:lnTo>
                <a:lnTo>
                  <a:pt x="48" y="108"/>
                </a:lnTo>
                <a:lnTo>
                  <a:pt x="52" y="102"/>
                </a:lnTo>
                <a:lnTo>
                  <a:pt x="52" y="102"/>
                </a:lnTo>
                <a:lnTo>
                  <a:pt x="56" y="94"/>
                </a:lnTo>
                <a:lnTo>
                  <a:pt x="56" y="94"/>
                </a:lnTo>
                <a:lnTo>
                  <a:pt x="58" y="86"/>
                </a:lnTo>
                <a:lnTo>
                  <a:pt x="54" y="78"/>
                </a:lnTo>
                <a:lnTo>
                  <a:pt x="42" y="56"/>
                </a:lnTo>
                <a:lnTo>
                  <a:pt x="56" y="42"/>
                </a:lnTo>
                <a:lnTo>
                  <a:pt x="78" y="54"/>
                </a:lnTo>
                <a:lnTo>
                  <a:pt x="78" y="54"/>
                </a:lnTo>
                <a:lnTo>
                  <a:pt x="82" y="58"/>
                </a:lnTo>
                <a:lnTo>
                  <a:pt x="86" y="58"/>
                </a:lnTo>
                <a:lnTo>
                  <a:pt x="86" y="58"/>
                </a:lnTo>
                <a:lnTo>
                  <a:pt x="94" y="56"/>
                </a:lnTo>
                <a:lnTo>
                  <a:pt x="94" y="56"/>
                </a:lnTo>
                <a:lnTo>
                  <a:pt x="102" y="52"/>
                </a:lnTo>
                <a:lnTo>
                  <a:pt x="102" y="52"/>
                </a:lnTo>
                <a:lnTo>
                  <a:pt x="108" y="48"/>
                </a:lnTo>
                <a:lnTo>
                  <a:pt x="112" y="40"/>
                </a:lnTo>
                <a:lnTo>
                  <a:pt x="118" y="16"/>
                </a:lnTo>
                <a:lnTo>
                  <a:pt x="138" y="16"/>
                </a:lnTo>
                <a:lnTo>
                  <a:pt x="144" y="40"/>
                </a:lnTo>
                <a:lnTo>
                  <a:pt x="144" y="40"/>
                </a:lnTo>
                <a:lnTo>
                  <a:pt x="148" y="48"/>
                </a:lnTo>
                <a:lnTo>
                  <a:pt x="154" y="52"/>
                </a:lnTo>
                <a:lnTo>
                  <a:pt x="154" y="52"/>
                </a:lnTo>
                <a:lnTo>
                  <a:pt x="162" y="56"/>
                </a:lnTo>
                <a:lnTo>
                  <a:pt x="162" y="56"/>
                </a:lnTo>
                <a:lnTo>
                  <a:pt x="170" y="58"/>
                </a:lnTo>
                <a:lnTo>
                  <a:pt x="170" y="58"/>
                </a:lnTo>
                <a:lnTo>
                  <a:pt x="174" y="58"/>
                </a:lnTo>
                <a:lnTo>
                  <a:pt x="178" y="54"/>
                </a:lnTo>
                <a:lnTo>
                  <a:pt x="200" y="42"/>
                </a:lnTo>
                <a:lnTo>
                  <a:pt x="214" y="56"/>
                </a:lnTo>
                <a:lnTo>
                  <a:pt x="202" y="78"/>
                </a:lnTo>
                <a:lnTo>
                  <a:pt x="202" y="78"/>
                </a:lnTo>
                <a:lnTo>
                  <a:pt x="198" y="86"/>
                </a:lnTo>
                <a:lnTo>
                  <a:pt x="200" y="94"/>
                </a:lnTo>
                <a:lnTo>
                  <a:pt x="200" y="94"/>
                </a:lnTo>
                <a:lnTo>
                  <a:pt x="204" y="102"/>
                </a:lnTo>
                <a:lnTo>
                  <a:pt x="204" y="102"/>
                </a:lnTo>
                <a:lnTo>
                  <a:pt x="208" y="108"/>
                </a:lnTo>
                <a:lnTo>
                  <a:pt x="216" y="112"/>
                </a:lnTo>
                <a:lnTo>
                  <a:pt x="240" y="118"/>
                </a:lnTo>
                <a:lnTo>
                  <a:pt x="240" y="138"/>
                </a:lnTo>
                <a:lnTo>
                  <a:pt x="216" y="14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Freeform 112"/>
          <p:cNvSpPr>
            <a:spLocks noEditPoints="1"/>
          </p:cNvSpPr>
          <p:nvPr/>
        </p:nvSpPr>
        <p:spPr bwMode="auto">
          <a:xfrm>
            <a:off x="4494801" y="1310553"/>
            <a:ext cx="83150" cy="8315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0"/>
              </a:cxn>
              <a:cxn ang="0">
                <a:pos x="26" y="0"/>
              </a:cxn>
              <a:cxn ang="0">
                <a:pos x="20" y="2"/>
              </a:cxn>
              <a:cxn ang="0">
                <a:pos x="10" y="10"/>
              </a:cxn>
              <a:cxn ang="0">
                <a:pos x="2" y="20"/>
              </a:cxn>
              <a:cxn ang="0">
                <a:pos x="0" y="26"/>
              </a:cxn>
              <a:cxn ang="0">
                <a:pos x="0" y="32"/>
              </a:cxn>
              <a:cxn ang="0">
                <a:pos x="0" y="32"/>
              </a:cxn>
              <a:cxn ang="0">
                <a:pos x="0" y="38"/>
              </a:cxn>
              <a:cxn ang="0">
                <a:pos x="2" y="44"/>
              </a:cxn>
              <a:cxn ang="0">
                <a:pos x="10" y="54"/>
              </a:cxn>
              <a:cxn ang="0">
                <a:pos x="20" y="62"/>
              </a:cxn>
              <a:cxn ang="0">
                <a:pos x="26" y="64"/>
              </a:cxn>
              <a:cxn ang="0">
                <a:pos x="32" y="64"/>
              </a:cxn>
              <a:cxn ang="0">
                <a:pos x="32" y="64"/>
              </a:cxn>
              <a:cxn ang="0">
                <a:pos x="38" y="64"/>
              </a:cxn>
              <a:cxn ang="0">
                <a:pos x="44" y="62"/>
              </a:cxn>
              <a:cxn ang="0">
                <a:pos x="54" y="54"/>
              </a:cxn>
              <a:cxn ang="0">
                <a:pos x="62" y="44"/>
              </a:cxn>
              <a:cxn ang="0">
                <a:pos x="64" y="38"/>
              </a:cxn>
              <a:cxn ang="0">
                <a:pos x="64" y="32"/>
              </a:cxn>
              <a:cxn ang="0">
                <a:pos x="64" y="32"/>
              </a:cxn>
              <a:cxn ang="0">
                <a:pos x="64" y="26"/>
              </a:cxn>
              <a:cxn ang="0">
                <a:pos x="62" y="20"/>
              </a:cxn>
              <a:cxn ang="0">
                <a:pos x="54" y="10"/>
              </a:cxn>
              <a:cxn ang="0">
                <a:pos x="44" y="2"/>
              </a:cxn>
              <a:cxn ang="0">
                <a:pos x="38" y="0"/>
              </a:cxn>
              <a:cxn ang="0">
                <a:pos x="32" y="0"/>
              </a:cxn>
              <a:cxn ang="0">
                <a:pos x="32" y="56"/>
              </a:cxn>
              <a:cxn ang="0">
                <a:pos x="32" y="56"/>
              </a:cxn>
              <a:cxn ang="0">
                <a:pos x="22" y="54"/>
              </a:cxn>
              <a:cxn ang="0">
                <a:pos x="16" y="48"/>
              </a:cxn>
              <a:cxn ang="0">
                <a:pos x="10" y="42"/>
              </a:cxn>
              <a:cxn ang="0">
                <a:pos x="8" y="32"/>
              </a:cxn>
              <a:cxn ang="0">
                <a:pos x="8" y="32"/>
              </a:cxn>
              <a:cxn ang="0">
                <a:pos x="10" y="22"/>
              </a:cxn>
              <a:cxn ang="0">
                <a:pos x="16" y="16"/>
              </a:cxn>
              <a:cxn ang="0">
                <a:pos x="22" y="10"/>
              </a:cxn>
              <a:cxn ang="0">
                <a:pos x="32" y="8"/>
              </a:cxn>
              <a:cxn ang="0">
                <a:pos x="32" y="8"/>
              </a:cxn>
              <a:cxn ang="0">
                <a:pos x="42" y="10"/>
              </a:cxn>
              <a:cxn ang="0">
                <a:pos x="48" y="16"/>
              </a:cxn>
              <a:cxn ang="0">
                <a:pos x="54" y="22"/>
              </a:cxn>
              <a:cxn ang="0">
                <a:pos x="56" y="32"/>
              </a:cxn>
              <a:cxn ang="0">
                <a:pos x="56" y="32"/>
              </a:cxn>
              <a:cxn ang="0">
                <a:pos x="54" y="42"/>
              </a:cxn>
              <a:cxn ang="0">
                <a:pos x="48" y="48"/>
              </a:cxn>
              <a:cxn ang="0">
                <a:pos x="42" y="54"/>
              </a:cxn>
              <a:cxn ang="0">
                <a:pos x="32" y="56"/>
              </a:cxn>
            </a:cxnLst>
            <a:rect l="0" t="0" r="r" b="b"/>
            <a:pathLst>
              <a:path w="64" h="64">
                <a:moveTo>
                  <a:pt x="32" y="0"/>
                </a:moveTo>
                <a:lnTo>
                  <a:pt x="32" y="0"/>
                </a:lnTo>
                <a:lnTo>
                  <a:pt x="26" y="0"/>
                </a:lnTo>
                <a:lnTo>
                  <a:pt x="20" y="2"/>
                </a:lnTo>
                <a:lnTo>
                  <a:pt x="10" y="10"/>
                </a:lnTo>
                <a:lnTo>
                  <a:pt x="2" y="20"/>
                </a:lnTo>
                <a:lnTo>
                  <a:pt x="0" y="26"/>
                </a:lnTo>
                <a:lnTo>
                  <a:pt x="0" y="32"/>
                </a:lnTo>
                <a:lnTo>
                  <a:pt x="0" y="32"/>
                </a:lnTo>
                <a:lnTo>
                  <a:pt x="0" y="38"/>
                </a:lnTo>
                <a:lnTo>
                  <a:pt x="2" y="44"/>
                </a:lnTo>
                <a:lnTo>
                  <a:pt x="10" y="54"/>
                </a:lnTo>
                <a:lnTo>
                  <a:pt x="20" y="62"/>
                </a:lnTo>
                <a:lnTo>
                  <a:pt x="26" y="64"/>
                </a:lnTo>
                <a:lnTo>
                  <a:pt x="32" y="64"/>
                </a:lnTo>
                <a:lnTo>
                  <a:pt x="32" y="64"/>
                </a:lnTo>
                <a:lnTo>
                  <a:pt x="38" y="64"/>
                </a:lnTo>
                <a:lnTo>
                  <a:pt x="44" y="62"/>
                </a:lnTo>
                <a:lnTo>
                  <a:pt x="54" y="54"/>
                </a:lnTo>
                <a:lnTo>
                  <a:pt x="62" y="44"/>
                </a:lnTo>
                <a:lnTo>
                  <a:pt x="64" y="38"/>
                </a:lnTo>
                <a:lnTo>
                  <a:pt x="64" y="32"/>
                </a:lnTo>
                <a:lnTo>
                  <a:pt x="64" y="32"/>
                </a:lnTo>
                <a:lnTo>
                  <a:pt x="64" y="26"/>
                </a:lnTo>
                <a:lnTo>
                  <a:pt x="62" y="20"/>
                </a:lnTo>
                <a:lnTo>
                  <a:pt x="54" y="10"/>
                </a:lnTo>
                <a:lnTo>
                  <a:pt x="44" y="2"/>
                </a:lnTo>
                <a:lnTo>
                  <a:pt x="38" y="0"/>
                </a:lnTo>
                <a:lnTo>
                  <a:pt x="32" y="0"/>
                </a:lnTo>
                <a:close/>
                <a:moveTo>
                  <a:pt x="32" y="56"/>
                </a:moveTo>
                <a:lnTo>
                  <a:pt x="32" y="56"/>
                </a:lnTo>
                <a:lnTo>
                  <a:pt x="22" y="54"/>
                </a:lnTo>
                <a:lnTo>
                  <a:pt x="16" y="48"/>
                </a:lnTo>
                <a:lnTo>
                  <a:pt x="10" y="42"/>
                </a:lnTo>
                <a:lnTo>
                  <a:pt x="8" y="32"/>
                </a:lnTo>
                <a:lnTo>
                  <a:pt x="8" y="32"/>
                </a:lnTo>
                <a:lnTo>
                  <a:pt x="10" y="22"/>
                </a:lnTo>
                <a:lnTo>
                  <a:pt x="16" y="16"/>
                </a:lnTo>
                <a:lnTo>
                  <a:pt x="22" y="10"/>
                </a:lnTo>
                <a:lnTo>
                  <a:pt x="32" y="8"/>
                </a:lnTo>
                <a:lnTo>
                  <a:pt x="32" y="8"/>
                </a:lnTo>
                <a:lnTo>
                  <a:pt x="42" y="10"/>
                </a:lnTo>
                <a:lnTo>
                  <a:pt x="48" y="16"/>
                </a:lnTo>
                <a:lnTo>
                  <a:pt x="54" y="22"/>
                </a:lnTo>
                <a:lnTo>
                  <a:pt x="56" y="32"/>
                </a:lnTo>
                <a:lnTo>
                  <a:pt x="56" y="32"/>
                </a:lnTo>
                <a:lnTo>
                  <a:pt x="54" y="42"/>
                </a:lnTo>
                <a:lnTo>
                  <a:pt x="48" y="48"/>
                </a:lnTo>
                <a:lnTo>
                  <a:pt x="42" y="54"/>
                </a:lnTo>
                <a:lnTo>
                  <a:pt x="32" y="5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latin typeface="+mj-lt"/>
            </a:endParaRPr>
          </a:p>
        </p:txBody>
      </p:sp>
      <p:sp>
        <p:nvSpPr>
          <p:cNvPr id="36" name="Freeform 109"/>
          <p:cNvSpPr>
            <a:spLocks noEditPoints="1"/>
          </p:cNvSpPr>
          <p:nvPr/>
        </p:nvSpPr>
        <p:spPr bwMode="auto">
          <a:xfrm>
            <a:off x="4463620" y="1279373"/>
            <a:ext cx="145512" cy="145512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34" y="4"/>
              </a:cxn>
              <a:cxn ang="0">
                <a:pos x="16" y="16"/>
              </a:cxn>
              <a:cxn ang="0">
                <a:pos x="4" y="34"/>
              </a:cxn>
              <a:cxn ang="0">
                <a:pos x="0" y="56"/>
              </a:cxn>
              <a:cxn ang="0">
                <a:pos x="2" y="68"/>
              </a:cxn>
              <a:cxn ang="0">
                <a:pos x="10" y="88"/>
              </a:cxn>
              <a:cxn ang="0">
                <a:pos x="24" y="102"/>
              </a:cxn>
              <a:cxn ang="0">
                <a:pos x="44" y="110"/>
              </a:cxn>
              <a:cxn ang="0">
                <a:pos x="56" y="112"/>
              </a:cxn>
              <a:cxn ang="0">
                <a:pos x="78" y="108"/>
              </a:cxn>
              <a:cxn ang="0">
                <a:pos x="96" y="96"/>
              </a:cxn>
              <a:cxn ang="0">
                <a:pos x="108" y="78"/>
              </a:cxn>
              <a:cxn ang="0">
                <a:pos x="112" y="56"/>
              </a:cxn>
              <a:cxn ang="0">
                <a:pos x="110" y="44"/>
              </a:cxn>
              <a:cxn ang="0">
                <a:pos x="102" y="24"/>
              </a:cxn>
              <a:cxn ang="0">
                <a:pos x="88" y="10"/>
              </a:cxn>
              <a:cxn ang="0">
                <a:pos x="68" y="2"/>
              </a:cxn>
              <a:cxn ang="0">
                <a:pos x="56" y="104"/>
              </a:cxn>
              <a:cxn ang="0">
                <a:pos x="46" y="104"/>
              </a:cxn>
              <a:cxn ang="0">
                <a:pos x="28" y="96"/>
              </a:cxn>
              <a:cxn ang="0">
                <a:pos x="16" y="84"/>
              </a:cxn>
              <a:cxn ang="0">
                <a:pos x="8" y="66"/>
              </a:cxn>
              <a:cxn ang="0">
                <a:pos x="8" y="56"/>
              </a:cxn>
              <a:cxn ang="0">
                <a:pos x="10" y="36"/>
              </a:cxn>
              <a:cxn ang="0">
                <a:pos x="22" y="22"/>
              </a:cxn>
              <a:cxn ang="0">
                <a:pos x="36" y="10"/>
              </a:cxn>
              <a:cxn ang="0">
                <a:pos x="56" y="6"/>
              </a:cxn>
              <a:cxn ang="0">
                <a:pos x="66" y="8"/>
              </a:cxn>
              <a:cxn ang="0">
                <a:pos x="84" y="16"/>
              </a:cxn>
              <a:cxn ang="0">
                <a:pos x="96" y="28"/>
              </a:cxn>
              <a:cxn ang="0">
                <a:pos x="104" y="46"/>
              </a:cxn>
              <a:cxn ang="0">
                <a:pos x="106" y="56"/>
              </a:cxn>
              <a:cxn ang="0">
                <a:pos x="102" y="76"/>
              </a:cxn>
              <a:cxn ang="0">
                <a:pos x="90" y="90"/>
              </a:cxn>
              <a:cxn ang="0">
                <a:pos x="76" y="102"/>
              </a:cxn>
              <a:cxn ang="0">
                <a:pos x="56" y="104"/>
              </a:cxn>
            </a:cxnLst>
            <a:rect l="0" t="0" r="r" b="b"/>
            <a:pathLst>
              <a:path w="112" h="112">
                <a:moveTo>
                  <a:pt x="56" y="0"/>
                </a:moveTo>
                <a:lnTo>
                  <a:pt x="56" y="0"/>
                </a:lnTo>
                <a:lnTo>
                  <a:pt x="44" y="2"/>
                </a:lnTo>
                <a:lnTo>
                  <a:pt x="34" y="4"/>
                </a:lnTo>
                <a:lnTo>
                  <a:pt x="24" y="10"/>
                </a:lnTo>
                <a:lnTo>
                  <a:pt x="16" y="16"/>
                </a:lnTo>
                <a:lnTo>
                  <a:pt x="10" y="24"/>
                </a:lnTo>
                <a:lnTo>
                  <a:pt x="4" y="34"/>
                </a:lnTo>
                <a:lnTo>
                  <a:pt x="2" y="44"/>
                </a:lnTo>
                <a:lnTo>
                  <a:pt x="0" y="56"/>
                </a:lnTo>
                <a:lnTo>
                  <a:pt x="0" y="56"/>
                </a:lnTo>
                <a:lnTo>
                  <a:pt x="2" y="68"/>
                </a:lnTo>
                <a:lnTo>
                  <a:pt x="4" y="78"/>
                </a:lnTo>
                <a:lnTo>
                  <a:pt x="10" y="88"/>
                </a:lnTo>
                <a:lnTo>
                  <a:pt x="16" y="96"/>
                </a:lnTo>
                <a:lnTo>
                  <a:pt x="24" y="102"/>
                </a:lnTo>
                <a:lnTo>
                  <a:pt x="34" y="108"/>
                </a:lnTo>
                <a:lnTo>
                  <a:pt x="44" y="110"/>
                </a:lnTo>
                <a:lnTo>
                  <a:pt x="56" y="112"/>
                </a:lnTo>
                <a:lnTo>
                  <a:pt x="56" y="112"/>
                </a:lnTo>
                <a:lnTo>
                  <a:pt x="68" y="110"/>
                </a:lnTo>
                <a:lnTo>
                  <a:pt x="78" y="108"/>
                </a:lnTo>
                <a:lnTo>
                  <a:pt x="88" y="102"/>
                </a:lnTo>
                <a:lnTo>
                  <a:pt x="96" y="96"/>
                </a:lnTo>
                <a:lnTo>
                  <a:pt x="102" y="88"/>
                </a:lnTo>
                <a:lnTo>
                  <a:pt x="108" y="78"/>
                </a:lnTo>
                <a:lnTo>
                  <a:pt x="110" y="68"/>
                </a:lnTo>
                <a:lnTo>
                  <a:pt x="112" y="56"/>
                </a:lnTo>
                <a:lnTo>
                  <a:pt x="112" y="56"/>
                </a:lnTo>
                <a:lnTo>
                  <a:pt x="110" y="44"/>
                </a:lnTo>
                <a:lnTo>
                  <a:pt x="108" y="34"/>
                </a:lnTo>
                <a:lnTo>
                  <a:pt x="102" y="24"/>
                </a:lnTo>
                <a:lnTo>
                  <a:pt x="96" y="16"/>
                </a:lnTo>
                <a:lnTo>
                  <a:pt x="88" y="10"/>
                </a:lnTo>
                <a:lnTo>
                  <a:pt x="78" y="4"/>
                </a:lnTo>
                <a:lnTo>
                  <a:pt x="68" y="2"/>
                </a:lnTo>
                <a:lnTo>
                  <a:pt x="56" y="0"/>
                </a:lnTo>
                <a:close/>
                <a:moveTo>
                  <a:pt x="56" y="104"/>
                </a:moveTo>
                <a:lnTo>
                  <a:pt x="56" y="104"/>
                </a:lnTo>
                <a:lnTo>
                  <a:pt x="46" y="104"/>
                </a:lnTo>
                <a:lnTo>
                  <a:pt x="36" y="102"/>
                </a:lnTo>
                <a:lnTo>
                  <a:pt x="28" y="96"/>
                </a:lnTo>
                <a:lnTo>
                  <a:pt x="22" y="90"/>
                </a:lnTo>
                <a:lnTo>
                  <a:pt x="16" y="84"/>
                </a:lnTo>
                <a:lnTo>
                  <a:pt x="10" y="76"/>
                </a:lnTo>
                <a:lnTo>
                  <a:pt x="8" y="66"/>
                </a:lnTo>
                <a:lnTo>
                  <a:pt x="8" y="56"/>
                </a:lnTo>
                <a:lnTo>
                  <a:pt x="8" y="56"/>
                </a:lnTo>
                <a:lnTo>
                  <a:pt x="8" y="46"/>
                </a:lnTo>
                <a:lnTo>
                  <a:pt x="10" y="36"/>
                </a:lnTo>
                <a:lnTo>
                  <a:pt x="16" y="28"/>
                </a:lnTo>
                <a:lnTo>
                  <a:pt x="22" y="22"/>
                </a:lnTo>
                <a:lnTo>
                  <a:pt x="28" y="16"/>
                </a:lnTo>
                <a:lnTo>
                  <a:pt x="36" y="10"/>
                </a:lnTo>
                <a:lnTo>
                  <a:pt x="46" y="8"/>
                </a:lnTo>
                <a:lnTo>
                  <a:pt x="56" y="6"/>
                </a:lnTo>
                <a:lnTo>
                  <a:pt x="56" y="6"/>
                </a:lnTo>
                <a:lnTo>
                  <a:pt x="66" y="8"/>
                </a:lnTo>
                <a:lnTo>
                  <a:pt x="76" y="10"/>
                </a:lnTo>
                <a:lnTo>
                  <a:pt x="84" y="16"/>
                </a:lnTo>
                <a:lnTo>
                  <a:pt x="90" y="22"/>
                </a:lnTo>
                <a:lnTo>
                  <a:pt x="96" y="28"/>
                </a:lnTo>
                <a:lnTo>
                  <a:pt x="102" y="36"/>
                </a:lnTo>
                <a:lnTo>
                  <a:pt x="104" y="46"/>
                </a:lnTo>
                <a:lnTo>
                  <a:pt x="106" y="56"/>
                </a:lnTo>
                <a:lnTo>
                  <a:pt x="106" y="56"/>
                </a:lnTo>
                <a:lnTo>
                  <a:pt x="104" y="66"/>
                </a:lnTo>
                <a:lnTo>
                  <a:pt x="102" y="76"/>
                </a:lnTo>
                <a:lnTo>
                  <a:pt x="96" y="84"/>
                </a:lnTo>
                <a:lnTo>
                  <a:pt x="90" y="90"/>
                </a:lnTo>
                <a:lnTo>
                  <a:pt x="84" y="96"/>
                </a:lnTo>
                <a:lnTo>
                  <a:pt x="76" y="102"/>
                </a:lnTo>
                <a:lnTo>
                  <a:pt x="66" y="104"/>
                </a:lnTo>
                <a:lnTo>
                  <a:pt x="56" y="10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126757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1557" y="563966"/>
            <a:ext cx="6623522" cy="383260"/>
          </a:xfrm>
        </p:spPr>
        <p:txBody>
          <a:bodyPr/>
          <a:lstStyle/>
          <a:p>
            <a:r>
              <a:rPr lang="lt-LT" sz="1800" dirty="0"/>
              <a:t>Buvęs ir siūlomas </a:t>
            </a:r>
            <a:r>
              <a:rPr lang="lt-LT" sz="1800" dirty="0" err="1"/>
              <a:t>Pak</a:t>
            </a:r>
            <a:r>
              <a:rPr lang="lt-LT" sz="1800" dirty="0"/>
              <a:t> tvirtinimo/keitimo mechanizmas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5583365" y="1725415"/>
            <a:ext cx="2695575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Projektų atrankos metodas</a:t>
            </a:r>
          </a:p>
        </p:txBody>
      </p:sp>
      <p:sp>
        <p:nvSpPr>
          <p:cNvPr id="7" name="Ovalas 6"/>
          <p:cNvSpPr/>
          <p:nvPr/>
        </p:nvSpPr>
        <p:spPr>
          <a:xfrm>
            <a:off x="4772214" y="2079272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Planavimo</a:t>
            </a:r>
          </a:p>
        </p:txBody>
      </p:sp>
      <p:sp>
        <p:nvSpPr>
          <p:cNvPr id="8" name="Ovalas 7"/>
          <p:cNvSpPr/>
          <p:nvPr/>
        </p:nvSpPr>
        <p:spPr>
          <a:xfrm>
            <a:off x="6213471" y="2079272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Konkurso</a:t>
            </a:r>
          </a:p>
        </p:txBody>
      </p:sp>
      <p:sp>
        <p:nvSpPr>
          <p:cNvPr id="9" name="Ovalas 8"/>
          <p:cNvSpPr/>
          <p:nvPr/>
        </p:nvSpPr>
        <p:spPr>
          <a:xfrm>
            <a:off x="7687254" y="2088213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Tęstinės atrankos</a:t>
            </a:r>
          </a:p>
        </p:txBody>
      </p:sp>
      <p:sp>
        <p:nvSpPr>
          <p:cNvPr id="10" name="Stačiakampis 9"/>
          <p:cNvSpPr/>
          <p:nvPr/>
        </p:nvSpPr>
        <p:spPr>
          <a:xfrm>
            <a:off x="4772214" y="2539317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12" name="Stačiakampis 11"/>
          <p:cNvSpPr/>
          <p:nvPr/>
        </p:nvSpPr>
        <p:spPr>
          <a:xfrm>
            <a:off x="6251571" y="2534008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13" name="Stačiakampis 12"/>
          <p:cNvSpPr/>
          <p:nvPr/>
        </p:nvSpPr>
        <p:spPr>
          <a:xfrm>
            <a:off x="7757415" y="2554480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14" name="Stačiakampis 13"/>
          <p:cNvSpPr/>
          <p:nvPr/>
        </p:nvSpPr>
        <p:spPr>
          <a:xfrm>
            <a:off x="4315868" y="2979001"/>
            <a:ext cx="2021617" cy="16718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/>
              <a:t>Ministerija arba RPT, aptarus su partneriais ir suderinus su </a:t>
            </a:r>
            <a:r>
              <a:rPr lang="lt-LT" sz="1200" dirty="0" err="1"/>
              <a:t>admin</a:t>
            </a:r>
            <a:r>
              <a:rPr lang="lt-LT" sz="1200" dirty="0"/>
              <a:t>. bei vadovaujančiąją institucijomis arba tarp.  institucija – VRM. SK nariams kartą į metus teikiama ataskaita apie ministerijų/RPT nustatytus PAK.</a:t>
            </a:r>
          </a:p>
        </p:txBody>
      </p:sp>
      <p:sp>
        <p:nvSpPr>
          <p:cNvPr id="16" name="Stačiakampis 15"/>
          <p:cNvSpPr/>
          <p:nvPr/>
        </p:nvSpPr>
        <p:spPr>
          <a:xfrm>
            <a:off x="6497993" y="2987088"/>
            <a:ext cx="2331709" cy="12909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/>
              <a:t>IP SK, prieš tai aptarus su partneriais ir suderinus su </a:t>
            </a:r>
            <a:r>
              <a:rPr lang="lt-LT" sz="1200" dirty="0" err="1"/>
              <a:t>admin</a:t>
            </a:r>
            <a:r>
              <a:rPr lang="lt-LT" sz="1200" dirty="0"/>
              <a:t>. bei vadovaujančiąją institucijomis arba tarp.  institucija - VRM</a:t>
            </a:r>
          </a:p>
          <a:p>
            <a:pPr algn="ctr"/>
            <a:r>
              <a:rPr lang="lt-LT" sz="1400" dirty="0"/>
              <a:t> </a:t>
            </a:r>
          </a:p>
        </p:txBody>
      </p:sp>
      <p:sp>
        <p:nvSpPr>
          <p:cNvPr id="30" name="Stačiakampis 29"/>
          <p:cNvSpPr/>
          <p:nvPr/>
        </p:nvSpPr>
        <p:spPr>
          <a:xfrm>
            <a:off x="923689" y="1744200"/>
            <a:ext cx="2695575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Projektų atrankos metodas</a:t>
            </a:r>
          </a:p>
        </p:txBody>
      </p:sp>
      <p:sp>
        <p:nvSpPr>
          <p:cNvPr id="31" name="Ovalas 30"/>
          <p:cNvSpPr/>
          <p:nvPr/>
        </p:nvSpPr>
        <p:spPr>
          <a:xfrm>
            <a:off x="112538" y="2098057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Planavimo</a:t>
            </a:r>
          </a:p>
        </p:txBody>
      </p:sp>
      <p:sp>
        <p:nvSpPr>
          <p:cNvPr id="32" name="Ovalas 31"/>
          <p:cNvSpPr/>
          <p:nvPr/>
        </p:nvSpPr>
        <p:spPr>
          <a:xfrm>
            <a:off x="1553795" y="2098057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Konkurso</a:t>
            </a:r>
          </a:p>
        </p:txBody>
      </p:sp>
      <p:sp>
        <p:nvSpPr>
          <p:cNvPr id="33" name="Ovalas 32"/>
          <p:cNvSpPr/>
          <p:nvPr/>
        </p:nvSpPr>
        <p:spPr>
          <a:xfrm>
            <a:off x="3027578" y="2106998"/>
            <a:ext cx="1333500" cy="381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Tęstinės atrankos</a:t>
            </a:r>
          </a:p>
        </p:txBody>
      </p:sp>
      <p:sp>
        <p:nvSpPr>
          <p:cNvPr id="34" name="Stačiakampis 33"/>
          <p:cNvSpPr/>
          <p:nvPr/>
        </p:nvSpPr>
        <p:spPr>
          <a:xfrm>
            <a:off x="112538" y="2558102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35" name="Stačiakampis 34"/>
          <p:cNvSpPr/>
          <p:nvPr/>
        </p:nvSpPr>
        <p:spPr>
          <a:xfrm>
            <a:off x="1591895" y="2552793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36" name="Stačiakampis 35"/>
          <p:cNvSpPr/>
          <p:nvPr/>
        </p:nvSpPr>
        <p:spPr>
          <a:xfrm>
            <a:off x="3097739" y="2573265"/>
            <a:ext cx="12573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PAK tvirtina:</a:t>
            </a:r>
          </a:p>
        </p:txBody>
      </p:sp>
      <p:sp>
        <p:nvSpPr>
          <p:cNvPr id="37" name="Stačiakampis 36"/>
          <p:cNvSpPr/>
          <p:nvPr/>
        </p:nvSpPr>
        <p:spPr>
          <a:xfrm>
            <a:off x="709128" y="2999473"/>
            <a:ext cx="2985200" cy="12909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/>
              <a:t>IP SK, aptarus su partneriais</a:t>
            </a:r>
          </a:p>
        </p:txBody>
      </p:sp>
      <p:sp>
        <p:nvSpPr>
          <p:cNvPr id="38" name="Rodyklė dešinėn 37"/>
          <p:cNvSpPr/>
          <p:nvPr/>
        </p:nvSpPr>
        <p:spPr>
          <a:xfrm>
            <a:off x="4229953" y="1706715"/>
            <a:ext cx="779688" cy="285399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0" name="Stačiakampis 39"/>
          <p:cNvSpPr/>
          <p:nvPr/>
        </p:nvSpPr>
        <p:spPr>
          <a:xfrm>
            <a:off x="1761888" y="1385009"/>
            <a:ext cx="1019175" cy="296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en-GB" sz="1200" b="1" cap="all" spc="20" dirty="0">
                <a:solidFill>
                  <a:schemeClr val="accent4">
                    <a:lumMod val="75000"/>
                  </a:schemeClr>
                </a:solidFill>
              </a:rPr>
              <a:t>2014-2020</a:t>
            </a:r>
            <a:endParaRPr lang="en-US" sz="1200" b="1" cap="all" spc="2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1" name="Stačiakampis 40"/>
          <p:cNvSpPr/>
          <p:nvPr/>
        </p:nvSpPr>
        <p:spPr>
          <a:xfrm>
            <a:off x="6421564" y="1388355"/>
            <a:ext cx="1019175" cy="296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  <a:spcAft>
                <a:spcPts val="600"/>
              </a:spcAft>
            </a:pPr>
            <a:r>
              <a:rPr lang="en-GB" sz="1200" b="1" cap="all" spc="20" dirty="0">
                <a:solidFill>
                  <a:schemeClr val="accent4">
                    <a:lumMod val="75000"/>
                  </a:schemeClr>
                </a:solidFill>
              </a:rPr>
              <a:t>2021-2027</a:t>
            </a:r>
            <a:endParaRPr lang="en-US" sz="1200" b="1" cap="all" spc="2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27855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02729" y="532435"/>
            <a:ext cx="6623522" cy="383260"/>
          </a:xfrm>
        </p:spPr>
        <p:txBody>
          <a:bodyPr/>
          <a:lstStyle/>
          <a:p>
            <a:r>
              <a:rPr lang="lt-LT" sz="1600" dirty="0"/>
              <a:t>Projektų atrankos</a:t>
            </a:r>
            <a:r>
              <a:rPr lang="en-GB" sz="1600" dirty="0"/>
              <a:t> </a:t>
            </a:r>
            <a:r>
              <a:rPr lang="en-GB" sz="1600" dirty="0" err="1"/>
              <a:t>kriterij</a:t>
            </a:r>
            <a:r>
              <a:rPr lang="lt-LT" sz="1600" dirty="0"/>
              <a:t>ų TIPAI BEI JŲ </a:t>
            </a:r>
            <a:r>
              <a:rPr lang="lt-LT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tvirtinimas ir keitimas </a:t>
            </a:r>
            <a:endParaRPr lang="en-US" sz="1600" dirty="0">
              <a:solidFill>
                <a:schemeClr val="accent2"/>
              </a:solidFill>
            </a:endParaRPr>
          </a:p>
        </p:txBody>
      </p:sp>
      <p:graphicFrame>
        <p:nvGraphicFramePr>
          <p:cNvPr id="1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498259"/>
              </p:ext>
            </p:extLst>
          </p:nvPr>
        </p:nvGraphicFramePr>
        <p:xfrm>
          <a:off x="265151" y="1311149"/>
          <a:ext cx="8642367" cy="305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7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0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483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Projektų atrankos kriterijų tipai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Taikomi: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Paskirtis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400" b="1" dirty="0">
                          <a:solidFill>
                            <a:schemeClr val="bg1"/>
                          </a:solidFill>
                          <a:latin typeface="+mj-lt"/>
                        </a:rPr>
                        <a:t>Tvirtina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>
                          <a:solidFill>
                            <a:schemeClr val="accent3"/>
                          </a:solidFill>
                          <a:latin typeface="+mn-lt"/>
                        </a:rPr>
                        <a:t>Bendrieji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Visiems projektams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Nustatyti bendrus reikalavimus visiems projektams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 SK</a:t>
                      </a:r>
                      <a:r>
                        <a:rPr lang="lt-L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investicijų programos pradžioje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9736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>
                          <a:solidFill>
                            <a:schemeClr val="accent3"/>
                          </a:solidFill>
                          <a:latin typeface="+mn-lt"/>
                        </a:rPr>
                        <a:t>Specialieji 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Jeigu</a:t>
                      </a:r>
                      <a:r>
                        <a:rPr lang="lt-LT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nustatomi, tik atrenkamiems projektams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+mn-lt"/>
                        </a:rPr>
                        <a:t>Nustatyti teritorijos, tikslinės grupės, projektų vykdytojo segmento, veiklų ir kitus apribojimus, siekiant tikslingai nukreipti investicijas ir kuo geriau užtikrinti pažangos priemonės veiklos (</a:t>
                      </a:r>
                      <a:r>
                        <a:rPr lang="lt-LT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poveiklės</a:t>
                      </a:r>
                      <a:r>
                        <a:rPr lang="lt-LT" sz="1200" dirty="0">
                          <a:solidFill>
                            <a:schemeClr val="tx1"/>
                          </a:solidFill>
                          <a:latin typeface="+mn-lt"/>
                        </a:rPr>
                        <a:t>) įgyvendinimą ir rezultatų pasiekimą. Taip pat gali būti nustatyti specialieji kriterijai dėl Lietuvos Respublikos teritorijos bendrojo plano nuostatų arba NPP nustatytų horizontaliųjų principų įgyvendinimo.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 SK</a:t>
                      </a:r>
                      <a:r>
                        <a:rPr lang="lt-L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(kai projektai atrenkami tęstinės atrankos arba konkurso būdu)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l"/>
                      <a:r>
                        <a:rPr lang="lt-LT" sz="1200" b="1" dirty="0">
                          <a:solidFill>
                            <a:schemeClr val="accent3"/>
                          </a:solidFill>
                          <a:latin typeface="+mn-lt"/>
                        </a:rPr>
                        <a:t>Prioritetiniai</a:t>
                      </a:r>
                      <a:endParaRPr lang="en-US" sz="1200" b="1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18288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Atrenkamiems projektams,</a:t>
                      </a:r>
                      <a:r>
                        <a:rPr lang="lt-LT" sz="12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jeigu projektų atranka vyksta konkurso būdu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+mn-lt"/>
                        </a:rPr>
                        <a:t>Objektyviai palyginti projektų kokybę ir naudą ir išrinkti geriausius projektus.</a:t>
                      </a:r>
                    </a:p>
                    <a:p>
                      <a:pPr algn="ctr"/>
                      <a:endParaRPr lang="en-US" sz="1200" b="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IP SK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9765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740980" y="817167"/>
            <a:ext cx="8008883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lt-LT" dirty="0"/>
              <a:t>Pavieniu ar jungtiniu projektu (toliau – projektas) prisidedama prie nacionalinės plėtros programos uždavinių ir konkrečios plėtros programos pažangos priemonės siekiamų rezultatų įgyvendinimo. </a:t>
            </a:r>
          </a:p>
          <a:p>
            <a:pPr marL="342900" indent="-342900">
              <a:buAutoNum type="arabicPeriod"/>
            </a:pPr>
            <a:r>
              <a:rPr lang="lt-LT" dirty="0"/>
              <a:t>Projektu prisidedama prie </a:t>
            </a:r>
            <a:r>
              <a:rPr lang="lt-LT" b="1" dirty="0"/>
              <a:t>bent vieno </a:t>
            </a:r>
            <a:r>
              <a:rPr lang="lt-LT" dirty="0"/>
              <a:t>2021–2027 metų ESF investicijų programos projekto prioriteto </a:t>
            </a:r>
            <a:r>
              <a:rPr lang="lt-LT" b="1" dirty="0"/>
              <a:t>konkretaus uždavinio </a:t>
            </a:r>
            <a:r>
              <a:rPr lang="lt-LT" dirty="0"/>
              <a:t>įgyvendinimo, rezultato pasiekimo ir įgyvendinama bent viena projektų finansavimo sąlygų apraše (toliau – PFSA) ), o kai įgyvendinami </a:t>
            </a:r>
            <a:r>
              <a:rPr lang="lt-LT" dirty="0" err="1"/>
              <a:t>RPPl</a:t>
            </a:r>
            <a:r>
              <a:rPr lang="lt-LT" dirty="0"/>
              <a:t> projektai, – regioninės pažangos priemonės finansavimo gairėse numatoma finansuoti veikla.</a:t>
            </a:r>
          </a:p>
          <a:p>
            <a:pPr marL="342900" indent="-342900">
              <a:buAutoNum type="arabicPeriod"/>
            </a:pPr>
            <a:r>
              <a:rPr lang="lt-LT" dirty="0"/>
              <a:t>Pareiškėjas ir partneris (-</a:t>
            </a:r>
            <a:r>
              <a:rPr lang="lt-LT" dirty="0" err="1"/>
              <a:t>iai</a:t>
            </a:r>
            <a:r>
              <a:rPr lang="lt-LT" dirty="0"/>
              <a:t>) organizaciniu ir finansiniu požiūriu yra </a:t>
            </a:r>
            <a:r>
              <a:rPr lang="lt-LT" b="1" dirty="0"/>
              <a:t>pajėgūs</a:t>
            </a:r>
            <a:r>
              <a:rPr lang="lt-LT" dirty="0"/>
              <a:t> </a:t>
            </a:r>
            <a:r>
              <a:rPr lang="lt-LT" b="1" dirty="0"/>
              <a:t>tinkamai</a:t>
            </a:r>
            <a:r>
              <a:rPr lang="lt-LT" dirty="0"/>
              <a:t> ir </a:t>
            </a:r>
            <a:r>
              <a:rPr lang="lt-LT" b="1" dirty="0"/>
              <a:t>laiku</a:t>
            </a:r>
            <a:r>
              <a:rPr lang="lt-LT" dirty="0"/>
              <a:t> </a:t>
            </a:r>
            <a:r>
              <a:rPr lang="lt-LT" b="1" dirty="0"/>
              <a:t>įgyvendinti</a:t>
            </a:r>
            <a:r>
              <a:rPr lang="lt-LT" dirty="0"/>
              <a:t> </a:t>
            </a:r>
            <a:r>
              <a:rPr lang="lt-LT" b="1" dirty="0"/>
              <a:t>projektą</a:t>
            </a:r>
            <a:r>
              <a:rPr lang="lt-LT" dirty="0"/>
              <a:t> bei užtikrinti projekto rezultatų tęstinumą.</a:t>
            </a:r>
          </a:p>
          <a:p>
            <a:pPr marL="342900" indent="-342900">
              <a:buAutoNum type="arabicPeriod"/>
            </a:pPr>
            <a:r>
              <a:rPr lang="lt-LT" dirty="0"/>
              <a:t>Projekto veiklos yra aiškios, realios, pamatuojamos ir jas įgyvendinus bus pasiekti projekto rezultatai.</a:t>
            </a:r>
          </a:p>
          <a:p>
            <a:pPr marL="342900" indent="-342900">
              <a:buAutoNum type="arabicPeriod"/>
            </a:pPr>
            <a:r>
              <a:rPr lang="lt-LT" dirty="0"/>
              <a:t>Užtikrintas efektyvus projektui įgyvendinti reikalingų lėšų panaudojimas.</a:t>
            </a:r>
          </a:p>
          <a:p>
            <a:pPr marL="342900" indent="-342900">
              <a:buAutoNum type="arabicPeriod"/>
            </a:pPr>
            <a:r>
              <a:rPr lang="lt-LT" dirty="0"/>
              <a:t>Projektas atitinka Europos Sąjungos </a:t>
            </a:r>
            <a:r>
              <a:rPr lang="lt-LT" b="1" dirty="0"/>
              <a:t>konkurencijos politikos nuostatas</a:t>
            </a:r>
            <a:r>
              <a:rPr lang="lt-LT" dirty="0"/>
              <a:t>.</a:t>
            </a:r>
          </a:p>
          <a:p>
            <a:pPr marL="342900" indent="-342900">
              <a:buAutoNum type="arabicPeriod"/>
            </a:pPr>
            <a:r>
              <a:rPr lang="lt-LT" dirty="0"/>
              <a:t>Projektas atitinka </a:t>
            </a:r>
            <a:r>
              <a:rPr lang="lt-LT" b="1" dirty="0"/>
              <a:t>horizontaliuosius principus </a:t>
            </a:r>
            <a:r>
              <a:rPr lang="lt-LT" dirty="0"/>
              <a:t>(toliau – HP) ir su jais susijusias E</a:t>
            </a:r>
            <a:r>
              <a:rPr lang="lt-LT" b="1" dirty="0"/>
              <a:t>uropos Sąjungos pagrindinių teisių chartijos </a:t>
            </a:r>
            <a:r>
              <a:rPr lang="lt-LT" dirty="0"/>
              <a:t>(toliau – Chartija) </a:t>
            </a:r>
            <a:r>
              <a:rPr lang="lt-LT" b="1" dirty="0"/>
              <a:t>nuostatas</a:t>
            </a:r>
            <a:r>
              <a:rPr lang="lt-LT" dirty="0"/>
              <a:t>. </a:t>
            </a:r>
          </a:p>
          <a:p>
            <a:pPr marL="342900" indent="-342900">
              <a:buAutoNum type="arabicPeriod"/>
            </a:pPr>
            <a:r>
              <a:rPr lang="lt-LT" dirty="0"/>
              <a:t>Projektas atitinka </a:t>
            </a:r>
            <a:r>
              <a:rPr lang="lt-LT" b="1" dirty="0"/>
              <a:t>kitus</a:t>
            </a:r>
            <a:r>
              <a:rPr lang="lt-LT" dirty="0"/>
              <a:t> </a:t>
            </a:r>
            <a:r>
              <a:rPr lang="lt-LT" b="1" dirty="0"/>
              <a:t>projektų atrankos kriterijus</a:t>
            </a:r>
            <a:r>
              <a:rPr lang="lt-LT" dirty="0"/>
              <a:t>. </a:t>
            </a:r>
          </a:p>
          <a:p>
            <a:pPr marL="342900" indent="-342900">
              <a:buAutoNum type="arabicPeriod"/>
            </a:pPr>
            <a:r>
              <a:rPr lang="lt-LT" dirty="0"/>
              <a:t>Projektas atitinka </a:t>
            </a:r>
            <a:r>
              <a:rPr lang="lt-LT" b="1" dirty="0"/>
              <a:t>kitus PFSA</a:t>
            </a:r>
            <a:r>
              <a:rPr lang="lt-LT" dirty="0"/>
              <a:t>, o kai įgyvendinami </a:t>
            </a:r>
            <a:r>
              <a:rPr lang="lt-LT" dirty="0" err="1"/>
              <a:t>RPPl</a:t>
            </a:r>
            <a:r>
              <a:rPr lang="lt-LT" dirty="0"/>
              <a:t> projektai, – </a:t>
            </a:r>
            <a:r>
              <a:rPr lang="lt-LT" b="1" dirty="0" err="1"/>
              <a:t>RPPl</a:t>
            </a:r>
            <a:r>
              <a:rPr lang="lt-LT" dirty="0"/>
              <a:t> nustatytus reikalavimus.</a:t>
            </a: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sz="1400" dirty="0"/>
              <a:t>*</a:t>
            </a:r>
            <a:r>
              <a:rPr lang="en-GB" sz="1400" dirty="0" err="1"/>
              <a:t>Bendr</a:t>
            </a:r>
            <a:r>
              <a:rPr lang="lt-LT" sz="1400" dirty="0" err="1"/>
              <a:t>ųjų</a:t>
            </a:r>
            <a:r>
              <a:rPr lang="lt-LT" sz="1400" dirty="0"/>
              <a:t> atrankos kriterijų vertinimo metodika pateikiama kaip priedas.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740980" y="468676"/>
            <a:ext cx="47437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600" b="1" dirty="0"/>
              <a:t>SIŪLOMI TVIRTINTI BENDRIEJI ATRANKOS KRITERIJAI</a:t>
            </a:r>
            <a:r>
              <a:rPr lang="en-GB" sz="1600" b="1" dirty="0"/>
              <a:t>*</a:t>
            </a:r>
            <a:endParaRPr 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340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čiakampis 2"/>
          <p:cNvSpPr/>
          <p:nvPr/>
        </p:nvSpPr>
        <p:spPr>
          <a:xfrm>
            <a:off x="807314" y="323100"/>
            <a:ext cx="72797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800" b="1" dirty="0"/>
              <a:t>SPECIALIJŲJŲ IR (ARBA) PRIORITETINIŲ ATRANKOS KRITERIJŲ NUSTATYMO/KEITIMO PROCESAS ĮGYVENDINANT </a:t>
            </a:r>
            <a:r>
              <a:rPr lang="en-GB" sz="1800" b="1" dirty="0"/>
              <a:t>2021-2027 M. </a:t>
            </a:r>
            <a:r>
              <a:rPr lang="lt-LT" sz="1800" b="1" dirty="0"/>
              <a:t>ES FONDŲ INVESTICIJŲ PROGRAMĄ </a:t>
            </a:r>
            <a:endParaRPr lang="en-US" sz="1800" b="1" dirty="0">
              <a:solidFill>
                <a:schemeClr val="accent2"/>
              </a:solidFill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1279526" y="2089152"/>
            <a:ext cx="1584325" cy="900112"/>
          </a:xfrm>
          <a:custGeom>
            <a:avLst/>
            <a:gdLst>
              <a:gd name="T0" fmla="*/ 1703 w 1776"/>
              <a:gd name="T1" fmla="*/ 843 h 1009"/>
              <a:gd name="T2" fmla="*/ 852 w 1776"/>
              <a:gd name="T3" fmla="*/ 0 h 1009"/>
              <a:gd name="T4" fmla="*/ 0 w 1776"/>
              <a:gd name="T5" fmla="*/ 852 h 1009"/>
              <a:gd name="T6" fmla="*/ 304 w 1776"/>
              <a:gd name="T7" fmla="*/ 852 h 1009"/>
              <a:gd name="T8" fmla="*/ 852 w 1776"/>
              <a:gd name="T9" fmla="*/ 304 h 1009"/>
              <a:gd name="T10" fmla="*/ 1399 w 1776"/>
              <a:gd name="T11" fmla="*/ 843 h 1009"/>
              <a:gd name="T12" fmla="*/ 1326 w 1776"/>
              <a:gd name="T13" fmla="*/ 843 h 1009"/>
              <a:gd name="T14" fmla="*/ 1551 w 1776"/>
              <a:gd name="T15" fmla="*/ 1009 h 1009"/>
              <a:gd name="T16" fmla="*/ 1776 w 1776"/>
              <a:gd name="T17" fmla="*/ 843 h 1009"/>
              <a:gd name="T18" fmla="*/ 1703 w 1776"/>
              <a:gd name="T19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76" h="1009">
                <a:moveTo>
                  <a:pt x="1703" y="843"/>
                </a:moveTo>
                <a:cubicBezTo>
                  <a:pt x="1698" y="377"/>
                  <a:pt x="1319" y="0"/>
                  <a:pt x="852" y="0"/>
                </a:cubicBezTo>
                <a:cubicBezTo>
                  <a:pt x="381" y="0"/>
                  <a:pt x="0" y="381"/>
                  <a:pt x="0" y="852"/>
                </a:cubicBezTo>
                <a:cubicBezTo>
                  <a:pt x="304" y="852"/>
                  <a:pt x="304" y="852"/>
                  <a:pt x="304" y="852"/>
                </a:cubicBezTo>
                <a:cubicBezTo>
                  <a:pt x="304" y="549"/>
                  <a:pt x="549" y="304"/>
                  <a:pt x="852" y="304"/>
                </a:cubicBezTo>
                <a:cubicBezTo>
                  <a:pt x="1151" y="304"/>
                  <a:pt x="1394" y="544"/>
                  <a:pt x="1399" y="843"/>
                </a:cubicBezTo>
                <a:cubicBezTo>
                  <a:pt x="1326" y="843"/>
                  <a:pt x="1326" y="843"/>
                  <a:pt x="1326" y="843"/>
                </a:cubicBezTo>
                <a:cubicBezTo>
                  <a:pt x="1551" y="1009"/>
                  <a:pt x="1551" y="1009"/>
                  <a:pt x="1551" y="1009"/>
                </a:cubicBezTo>
                <a:cubicBezTo>
                  <a:pt x="1776" y="843"/>
                  <a:pt x="1776" y="843"/>
                  <a:pt x="1776" y="843"/>
                </a:cubicBezTo>
                <a:lnTo>
                  <a:pt x="1703" y="843"/>
                </a:lnTo>
                <a:close/>
              </a:path>
            </a:pathLst>
          </a:custGeom>
          <a:solidFill>
            <a:schemeClr val="accent1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2527301" y="2708276"/>
            <a:ext cx="1582738" cy="900112"/>
          </a:xfrm>
          <a:custGeom>
            <a:avLst/>
            <a:gdLst>
              <a:gd name="T0" fmla="*/ 1550 w 1775"/>
              <a:gd name="T1" fmla="*/ 0 h 1009"/>
              <a:gd name="T2" fmla="*/ 1324 w 1775"/>
              <a:gd name="T3" fmla="*/ 167 h 1009"/>
              <a:gd name="T4" fmla="*/ 1398 w 1775"/>
              <a:gd name="T5" fmla="*/ 167 h 1009"/>
              <a:gd name="T6" fmla="*/ 850 w 1775"/>
              <a:gd name="T7" fmla="*/ 705 h 1009"/>
              <a:gd name="T8" fmla="*/ 305 w 1775"/>
              <a:gd name="T9" fmla="*/ 202 h 1009"/>
              <a:gd name="T10" fmla="*/ 151 w 1775"/>
              <a:gd name="T11" fmla="*/ 315 h 1009"/>
              <a:gd name="T12" fmla="*/ 0 w 1775"/>
              <a:gd name="T13" fmla="*/ 204 h 1009"/>
              <a:gd name="T14" fmla="*/ 850 w 1775"/>
              <a:gd name="T15" fmla="*/ 1009 h 1009"/>
              <a:gd name="T16" fmla="*/ 1702 w 1775"/>
              <a:gd name="T17" fmla="*/ 167 h 1009"/>
              <a:gd name="T18" fmla="*/ 1775 w 1775"/>
              <a:gd name="T19" fmla="*/ 167 h 1009"/>
              <a:gd name="T20" fmla="*/ 1550 w 1775"/>
              <a:gd name="T21" fmla="*/ 0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550" y="0"/>
                </a:moveTo>
                <a:cubicBezTo>
                  <a:pt x="1324" y="167"/>
                  <a:pt x="1324" y="167"/>
                  <a:pt x="1324" y="167"/>
                </a:cubicBezTo>
                <a:cubicBezTo>
                  <a:pt x="1398" y="167"/>
                  <a:pt x="1398" y="167"/>
                  <a:pt x="1398" y="167"/>
                </a:cubicBezTo>
                <a:cubicBezTo>
                  <a:pt x="1393" y="465"/>
                  <a:pt x="1150" y="705"/>
                  <a:pt x="850" y="705"/>
                </a:cubicBezTo>
                <a:cubicBezTo>
                  <a:pt x="563" y="705"/>
                  <a:pt x="327" y="483"/>
                  <a:pt x="305" y="202"/>
                </a:cubicBezTo>
                <a:cubicBezTo>
                  <a:pt x="151" y="315"/>
                  <a:pt x="151" y="315"/>
                  <a:pt x="151" y="315"/>
                </a:cubicBezTo>
                <a:cubicBezTo>
                  <a:pt x="0" y="204"/>
                  <a:pt x="0" y="204"/>
                  <a:pt x="0" y="204"/>
                </a:cubicBezTo>
                <a:cubicBezTo>
                  <a:pt x="24" y="653"/>
                  <a:pt x="396" y="1009"/>
                  <a:pt x="850" y="1009"/>
                </a:cubicBezTo>
                <a:cubicBezTo>
                  <a:pt x="1318" y="1009"/>
                  <a:pt x="1697" y="633"/>
                  <a:pt x="1702" y="167"/>
                </a:cubicBezTo>
                <a:cubicBezTo>
                  <a:pt x="1775" y="167"/>
                  <a:pt x="1775" y="167"/>
                  <a:pt x="1775" y="167"/>
                </a:cubicBezTo>
                <a:lnTo>
                  <a:pt x="1550" y="0"/>
                </a:lnTo>
                <a:close/>
              </a:path>
            </a:pathLst>
          </a:custGeom>
          <a:solidFill>
            <a:schemeClr val="accent2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5022851" y="2708276"/>
            <a:ext cx="1582738" cy="900112"/>
          </a:xfrm>
          <a:custGeom>
            <a:avLst/>
            <a:gdLst>
              <a:gd name="T0" fmla="*/ 1550 w 1775"/>
              <a:gd name="T1" fmla="*/ 0 h 1009"/>
              <a:gd name="T2" fmla="*/ 1324 w 1775"/>
              <a:gd name="T3" fmla="*/ 167 h 1009"/>
              <a:gd name="T4" fmla="*/ 1397 w 1775"/>
              <a:gd name="T5" fmla="*/ 167 h 1009"/>
              <a:gd name="T6" fmla="*/ 850 w 1775"/>
              <a:gd name="T7" fmla="*/ 705 h 1009"/>
              <a:gd name="T8" fmla="*/ 305 w 1775"/>
              <a:gd name="T9" fmla="*/ 202 h 1009"/>
              <a:gd name="T10" fmla="*/ 151 w 1775"/>
              <a:gd name="T11" fmla="*/ 315 h 1009"/>
              <a:gd name="T12" fmla="*/ 0 w 1775"/>
              <a:gd name="T13" fmla="*/ 204 h 1009"/>
              <a:gd name="T14" fmla="*/ 850 w 1775"/>
              <a:gd name="T15" fmla="*/ 1009 h 1009"/>
              <a:gd name="T16" fmla="*/ 1701 w 1775"/>
              <a:gd name="T17" fmla="*/ 167 h 1009"/>
              <a:gd name="T18" fmla="*/ 1775 w 1775"/>
              <a:gd name="T19" fmla="*/ 167 h 1009"/>
              <a:gd name="T20" fmla="*/ 1550 w 1775"/>
              <a:gd name="T21" fmla="*/ 0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550" y="0"/>
                </a:moveTo>
                <a:cubicBezTo>
                  <a:pt x="1324" y="167"/>
                  <a:pt x="1324" y="167"/>
                  <a:pt x="1324" y="167"/>
                </a:cubicBezTo>
                <a:cubicBezTo>
                  <a:pt x="1397" y="167"/>
                  <a:pt x="1397" y="167"/>
                  <a:pt x="1397" y="167"/>
                </a:cubicBezTo>
                <a:cubicBezTo>
                  <a:pt x="1393" y="465"/>
                  <a:pt x="1149" y="705"/>
                  <a:pt x="850" y="705"/>
                </a:cubicBezTo>
                <a:cubicBezTo>
                  <a:pt x="563" y="705"/>
                  <a:pt x="327" y="483"/>
                  <a:pt x="305" y="202"/>
                </a:cubicBezTo>
                <a:cubicBezTo>
                  <a:pt x="151" y="315"/>
                  <a:pt x="151" y="315"/>
                  <a:pt x="151" y="315"/>
                </a:cubicBezTo>
                <a:cubicBezTo>
                  <a:pt x="0" y="204"/>
                  <a:pt x="0" y="204"/>
                  <a:pt x="0" y="204"/>
                </a:cubicBezTo>
                <a:cubicBezTo>
                  <a:pt x="24" y="653"/>
                  <a:pt x="395" y="1009"/>
                  <a:pt x="850" y="1009"/>
                </a:cubicBezTo>
                <a:cubicBezTo>
                  <a:pt x="1317" y="1009"/>
                  <a:pt x="1697" y="633"/>
                  <a:pt x="1701" y="167"/>
                </a:cubicBezTo>
                <a:cubicBezTo>
                  <a:pt x="1775" y="167"/>
                  <a:pt x="1775" y="167"/>
                  <a:pt x="1775" y="167"/>
                </a:cubicBezTo>
                <a:lnTo>
                  <a:pt x="1550" y="0"/>
                </a:lnTo>
                <a:close/>
              </a:path>
            </a:pathLst>
          </a:custGeom>
          <a:solidFill>
            <a:schemeClr val="accent4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3775076" y="2089152"/>
            <a:ext cx="1582738" cy="900112"/>
          </a:xfrm>
          <a:custGeom>
            <a:avLst/>
            <a:gdLst>
              <a:gd name="T0" fmla="*/ 1702 w 1775"/>
              <a:gd name="T1" fmla="*/ 843 h 1009"/>
              <a:gd name="T2" fmla="*/ 850 w 1775"/>
              <a:gd name="T3" fmla="*/ 0 h 1009"/>
              <a:gd name="T4" fmla="*/ 0 w 1775"/>
              <a:gd name="T5" fmla="*/ 805 h 1009"/>
              <a:gd name="T6" fmla="*/ 151 w 1775"/>
              <a:gd name="T7" fmla="*/ 694 h 1009"/>
              <a:gd name="T8" fmla="*/ 305 w 1775"/>
              <a:gd name="T9" fmla="*/ 808 h 1009"/>
              <a:gd name="T10" fmla="*/ 850 w 1775"/>
              <a:gd name="T11" fmla="*/ 304 h 1009"/>
              <a:gd name="T12" fmla="*/ 1397 w 1775"/>
              <a:gd name="T13" fmla="*/ 843 h 1009"/>
              <a:gd name="T14" fmla="*/ 1324 w 1775"/>
              <a:gd name="T15" fmla="*/ 843 h 1009"/>
              <a:gd name="T16" fmla="*/ 1550 w 1775"/>
              <a:gd name="T17" fmla="*/ 1009 h 1009"/>
              <a:gd name="T18" fmla="*/ 1775 w 1775"/>
              <a:gd name="T19" fmla="*/ 843 h 1009"/>
              <a:gd name="T20" fmla="*/ 1702 w 1775"/>
              <a:gd name="T21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702" y="843"/>
                </a:moveTo>
                <a:cubicBezTo>
                  <a:pt x="1697" y="377"/>
                  <a:pt x="1317" y="0"/>
                  <a:pt x="850" y="0"/>
                </a:cubicBezTo>
                <a:cubicBezTo>
                  <a:pt x="396" y="0"/>
                  <a:pt x="24" y="357"/>
                  <a:pt x="0" y="805"/>
                </a:cubicBezTo>
                <a:cubicBezTo>
                  <a:pt x="151" y="694"/>
                  <a:pt x="151" y="694"/>
                  <a:pt x="151" y="694"/>
                </a:cubicBezTo>
                <a:cubicBezTo>
                  <a:pt x="305" y="808"/>
                  <a:pt x="305" y="808"/>
                  <a:pt x="305" y="808"/>
                </a:cubicBezTo>
                <a:cubicBezTo>
                  <a:pt x="327" y="526"/>
                  <a:pt x="563" y="304"/>
                  <a:pt x="850" y="304"/>
                </a:cubicBezTo>
                <a:cubicBezTo>
                  <a:pt x="1150" y="304"/>
                  <a:pt x="1393" y="544"/>
                  <a:pt x="1397" y="843"/>
                </a:cubicBezTo>
                <a:cubicBezTo>
                  <a:pt x="1324" y="843"/>
                  <a:pt x="1324" y="843"/>
                  <a:pt x="1324" y="843"/>
                </a:cubicBezTo>
                <a:cubicBezTo>
                  <a:pt x="1550" y="1009"/>
                  <a:pt x="1550" y="1009"/>
                  <a:pt x="1550" y="1009"/>
                </a:cubicBezTo>
                <a:cubicBezTo>
                  <a:pt x="1775" y="843"/>
                  <a:pt x="1775" y="843"/>
                  <a:pt x="1775" y="843"/>
                </a:cubicBezTo>
                <a:lnTo>
                  <a:pt x="1702" y="843"/>
                </a:lnTo>
                <a:close/>
              </a:path>
            </a:pathLst>
          </a:custGeom>
          <a:solidFill>
            <a:schemeClr val="accent6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6278562" y="2089152"/>
            <a:ext cx="1582738" cy="900112"/>
          </a:xfrm>
          <a:custGeom>
            <a:avLst/>
            <a:gdLst>
              <a:gd name="T0" fmla="*/ 1701 w 1775"/>
              <a:gd name="T1" fmla="*/ 843 h 1009"/>
              <a:gd name="T2" fmla="*/ 850 w 1775"/>
              <a:gd name="T3" fmla="*/ 0 h 1009"/>
              <a:gd name="T4" fmla="*/ 0 w 1775"/>
              <a:gd name="T5" fmla="*/ 798 h 1009"/>
              <a:gd name="T6" fmla="*/ 142 w 1775"/>
              <a:gd name="T7" fmla="*/ 694 h 1009"/>
              <a:gd name="T8" fmla="*/ 304 w 1775"/>
              <a:gd name="T9" fmla="*/ 814 h 1009"/>
              <a:gd name="T10" fmla="*/ 850 w 1775"/>
              <a:gd name="T11" fmla="*/ 304 h 1009"/>
              <a:gd name="T12" fmla="*/ 1397 w 1775"/>
              <a:gd name="T13" fmla="*/ 843 h 1009"/>
              <a:gd name="T14" fmla="*/ 1324 w 1775"/>
              <a:gd name="T15" fmla="*/ 843 h 1009"/>
              <a:gd name="T16" fmla="*/ 1549 w 1775"/>
              <a:gd name="T17" fmla="*/ 1009 h 1009"/>
              <a:gd name="T18" fmla="*/ 1775 w 1775"/>
              <a:gd name="T19" fmla="*/ 843 h 1009"/>
              <a:gd name="T20" fmla="*/ 1701 w 1775"/>
              <a:gd name="T21" fmla="*/ 843 h 1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75" h="1009">
                <a:moveTo>
                  <a:pt x="1701" y="843"/>
                </a:moveTo>
                <a:cubicBezTo>
                  <a:pt x="1697" y="377"/>
                  <a:pt x="1317" y="0"/>
                  <a:pt x="850" y="0"/>
                </a:cubicBezTo>
                <a:cubicBezTo>
                  <a:pt x="398" y="0"/>
                  <a:pt x="28" y="353"/>
                  <a:pt x="0" y="798"/>
                </a:cubicBezTo>
                <a:cubicBezTo>
                  <a:pt x="142" y="694"/>
                  <a:pt x="142" y="694"/>
                  <a:pt x="142" y="694"/>
                </a:cubicBezTo>
                <a:cubicBezTo>
                  <a:pt x="304" y="814"/>
                  <a:pt x="304" y="814"/>
                  <a:pt x="304" y="814"/>
                </a:cubicBezTo>
                <a:cubicBezTo>
                  <a:pt x="323" y="529"/>
                  <a:pt x="560" y="304"/>
                  <a:pt x="850" y="304"/>
                </a:cubicBezTo>
                <a:cubicBezTo>
                  <a:pt x="1149" y="304"/>
                  <a:pt x="1392" y="544"/>
                  <a:pt x="1397" y="843"/>
                </a:cubicBezTo>
                <a:cubicBezTo>
                  <a:pt x="1324" y="843"/>
                  <a:pt x="1324" y="843"/>
                  <a:pt x="1324" y="843"/>
                </a:cubicBezTo>
                <a:cubicBezTo>
                  <a:pt x="1549" y="1009"/>
                  <a:pt x="1549" y="1009"/>
                  <a:pt x="1549" y="1009"/>
                </a:cubicBezTo>
                <a:cubicBezTo>
                  <a:pt x="1775" y="843"/>
                  <a:pt x="1775" y="843"/>
                  <a:pt x="1775" y="843"/>
                </a:cubicBezTo>
                <a:lnTo>
                  <a:pt x="1701" y="843"/>
                </a:lnTo>
                <a:close/>
              </a:path>
            </a:pathLst>
          </a:custGeom>
          <a:solidFill>
            <a:schemeClr val="accent5"/>
          </a:solidFill>
          <a:ln w="952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grpSp>
        <p:nvGrpSpPr>
          <p:cNvPr id="9" name="Group 70"/>
          <p:cNvGrpSpPr/>
          <p:nvPr/>
        </p:nvGrpSpPr>
        <p:grpSpPr>
          <a:xfrm>
            <a:off x="6879366" y="2664554"/>
            <a:ext cx="371720" cy="302020"/>
            <a:chOff x="5588000" y="3625850"/>
            <a:chExt cx="406400" cy="330200"/>
          </a:xfrm>
          <a:solidFill>
            <a:schemeClr val="accent1"/>
          </a:solidFill>
        </p:grpSpPr>
        <p:sp>
          <p:nvSpPr>
            <p:cNvPr id="10" name="Freeform 23"/>
            <p:cNvSpPr>
              <a:spLocks noEditPoints="1"/>
            </p:cNvSpPr>
            <p:nvPr/>
          </p:nvSpPr>
          <p:spPr bwMode="auto">
            <a:xfrm>
              <a:off x="5867400" y="3727450"/>
              <a:ext cx="76200" cy="101600"/>
            </a:xfrm>
            <a:custGeom>
              <a:avLst/>
              <a:gdLst/>
              <a:ahLst/>
              <a:cxnLst>
                <a:cxn ang="0">
                  <a:pos x="22" y="4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1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0" y="60"/>
                </a:cxn>
                <a:cxn ang="0">
                  <a:pos x="2" y="62"/>
                </a:cxn>
                <a:cxn ang="0">
                  <a:pos x="4" y="64"/>
                </a:cxn>
                <a:cxn ang="0">
                  <a:pos x="8" y="64"/>
                </a:cxn>
                <a:cxn ang="0">
                  <a:pos x="40" y="64"/>
                </a:cxn>
                <a:cxn ang="0">
                  <a:pos x="40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8" y="60"/>
                </a:cxn>
                <a:cxn ang="0">
                  <a:pos x="48" y="56"/>
                </a:cxn>
                <a:cxn ang="0">
                  <a:pos x="48" y="44"/>
                </a:cxn>
                <a:cxn ang="0">
                  <a:pos x="48" y="44"/>
                </a:cxn>
                <a:cxn ang="0">
                  <a:pos x="46" y="40"/>
                </a:cxn>
                <a:cxn ang="0">
                  <a:pos x="22" y="4"/>
                </a:cxn>
                <a:cxn ang="0">
                  <a:pos x="40" y="56"/>
                </a:cxn>
                <a:cxn ang="0">
                  <a:pos x="8" y="56"/>
                </a:cxn>
                <a:cxn ang="0">
                  <a:pos x="8" y="8"/>
                </a:cxn>
                <a:cxn ang="0">
                  <a:pos x="16" y="8"/>
                </a:cxn>
                <a:cxn ang="0">
                  <a:pos x="40" y="44"/>
                </a:cxn>
                <a:cxn ang="0">
                  <a:pos x="40" y="56"/>
                </a:cxn>
              </a:cxnLst>
              <a:rect l="0" t="0" r="r" b="b"/>
              <a:pathLst>
                <a:path w="48" h="64">
                  <a:moveTo>
                    <a:pt x="22" y="4"/>
                  </a:moveTo>
                  <a:lnTo>
                    <a:pt x="22" y="4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2" y="62"/>
                  </a:lnTo>
                  <a:lnTo>
                    <a:pt x="4" y="64"/>
                  </a:lnTo>
                  <a:lnTo>
                    <a:pt x="8" y="64"/>
                  </a:lnTo>
                  <a:lnTo>
                    <a:pt x="40" y="64"/>
                  </a:lnTo>
                  <a:lnTo>
                    <a:pt x="40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8" y="60"/>
                  </a:lnTo>
                  <a:lnTo>
                    <a:pt x="48" y="56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46" y="40"/>
                  </a:lnTo>
                  <a:lnTo>
                    <a:pt x="22" y="4"/>
                  </a:lnTo>
                  <a:close/>
                  <a:moveTo>
                    <a:pt x="40" y="56"/>
                  </a:moveTo>
                  <a:lnTo>
                    <a:pt x="8" y="56"/>
                  </a:lnTo>
                  <a:lnTo>
                    <a:pt x="8" y="8"/>
                  </a:lnTo>
                  <a:lnTo>
                    <a:pt x="16" y="8"/>
                  </a:lnTo>
                  <a:lnTo>
                    <a:pt x="40" y="44"/>
                  </a:lnTo>
                  <a:lnTo>
                    <a:pt x="40" y="5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11" name="Freeform 24"/>
            <p:cNvSpPr>
              <a:spLocks noEditPoints="1"/>
            </p:cNvSpPr>
            <p:nvPr/>
          </p:nvSpPr>
          <p:spPr bwMode="auto">
            <a:xfrm>
              <a:off x="5588000" y="3625850"/>
              <a:ext cx="406400" cy="330200"/>
            </a:xfrm>
            <a:custGeom>
              <a:avLst/>
              <a:gdLst/>
              <a:ahLst/>
              <a:cxnLst>
                <a:cxn ang="0">
                  <a:pos x="220" y="50"/>
                </a:cxn>
                <a:cxn ang="0">
                  <a:pos x="206" y="40"/>
                </a:cxn>
                <a:cxn ang="0">
                  <a:pos x="168" y="24"/>
                </a:cxn>
                <a:cxn ang="0">
                  <a:pos x="160" y="8"/>
                </a:cxn>
                <a:cxn ang="0">
                  <a:pos x="24" y="0"/>
                </a:cxn>
                <a:cxn ang="0">
                  <a:pos x="8" y="8"/>
                </a:cxn>
                <a:cxn ang="0">
                  <a:pos x="0" y="112"/>
                </a:cxn>
                <a:cxn ang="0">
                  <a:pos x="8" y="128"/>
                </a:cxn>
                <a:cxn ang="0">
                  <a:pos x="24" y="136"/>
                </a:cxn>
                <a:cxn ang="0">
                  <a:pos x="26" y="170"/>
                </a:cxn>
                <a:cxn ang="0">
                  <a:pos x="48" y="184"/>
                </a:cxn>
                <a:cxn ang="0">
                  <a:pos x="62" y="194"/>
                </a:cxn>
                <a:cxn ang="0">
                  <a:pos x="88" y="208"/>
                </a:cxn>
                <a:cxn ang="0">
                  <a:pos x="108" y="202"/>
                </a:cxn>
                <a:cxn ang="0">
                  <a:pos x="162" y="184"/>
                </a:cxn>
                <a:cxn ang="0">
                  <a:pos x="172" y="202"/>
                </a:cxn>
                <a:cxn ang="0">
                  <a:pos x="192" y="208"/>
                </a:cxn>
                <a:cxn ang="0">
                  <a:pos x="218" y="194"/>
                </a:cxn>
                <a:cxn ang="0">
                  <a:pos x="232" y="184"/>
                </a:cxn>
                <a:cxn ang="0">
                  <a:pos x="254" y="170"/>
                </a:cxn>
                <a:cxn ang="0">
                  <a:pos x="256" y="112"/>
                </a:cxn>
                <a:cxn ang="0">
                  <a:pos x="24" y="120"/>
                </a:cxn>
                <a:cxn ang="0">
                  <a:pos x="18" y="118"/>
                </a:cxn>
                <a:cxn ang="0">
                  <a:pos x="16" y="24"/>
                </a:cxn>
                <a:cxn ang="0">
                  <a:pos x="18" y="18"/>
                </a:cxn>
                <a:cxn ang="0">
                  <a:pos x="144" y="16"/>
                </a:cxn>
                <a:cxn ang="0">
                  <a:pos x="150" y="18"/>
                </a:cxn>
                <a:cxn ang="0">
                  <a:pos x="152" y="40"/>
                </a:cxn>
                <a:cxn ang="0">
                  <a:pos x="152" y="112"/>
                </a:cxn>
                <a:cxn ang="0">
                  <a:pos x="148" y="120"/>
                </a:cxn>
                <a:cxn ang="0">
                  <a:pos x="88" y="192"/>
                </a:cxn>
                <a:cxn ang="0">
                  <a:pos x="76" y="188"/>
                </a:cxn>
                <a:cxn ang="0">
                  <a:pos x="72" y="176"/>
                </a:cxn>
                <a:cxn ang="0">
                  <a:pos x="82" y="162"/>
                </a:cxn>
                <a:cxn ang="0">
                  <a:pos x="94" y="162"/>
                </a:cxn>
                <a:cxn ang="0">
                  <a:pos x="104" y="176"/>
                </a:cxn>
                <a:cxn ang="0">
                  <a:pos x="100" y="188"/>
                </a:cxn>
                <a:cxn ang="0">
                  <a:pos x="192" y="192"/>
                </a:cxn>
                <a:cxn ang="0">
                  <a:pos x="180" y="188"/>
                </a:cxn>
                <a:cxn ang="0">
                  <a:pos x="176" y="176"/>
                </a:cxn>
                <a:cxn ang="0">
                  <a:pos x="186" y="162"/>
                </a:cxn>
                <a:cxn ang="0">
                  <a:pos x="198" y="162"/>
                </a:cxn>
                <a:cxn ang="0">
                  <a:pos x="208" y="176"/>
                </a:cxn>
                <a:cxn ang="0">
                  <a:pos x="204" y="188"/>
                </a:cxn>
                <a:cxn ang="0">
                  <a:pos x="240" y="160"/>
                </a:cxn>
                <a:cxn ang="0">
                  <a:pos x="238" y="166"/>
                </a:cxn>
                <a:cxn ang="0">
                  <a:pos x="222" y="168"/>
                </a:cxn>
                <a:cxn ang="0">
                  <a:pos x="212" y="150"/>
                </a:cxn>
                <a:cxn ang="0">
                  <a:pos x="192" y="144"/>
                </a:cxn>
                <a:cxn ang="0">
                  <a:pos x="166" y="158"/>
                </a:cxn>
                <a:cxn ang="0">
                  <a:pos x="118" y="168"/>
                </a:cxn>
                <a:cxn ang="0">
                  <a:pos x="98" y="146"/>
                </a:cxn>
                <a:cxn ang="0">
                  <a:pos x="78" y="146"/>
                </a:cxn>
                <a:cxn ang="0">
                  <a:pos x="58" y="168"/>
                </a:cxn>
                <a:cxn ang="0">
                  <a:pos x="44" y="168"/>
                </a:cxn>
                <a:cxn ang="0">
                  <a:pos x="40" y="160"/>
                </a:cxn>
                <a:cxn ang="0">
                  <a:pos x="144" y="136"/>
                </a:cxn>
                <a:cxn ang="0">
                  <a:pos x="166" y="122"/>
                </a:cxn>
                <a:cxn ang="0">
                  <a:pos x="200" y="56"/>
                </a:cxn>
                <a:cxn ang="0">
                  <a:pos x="206" y="60"/>
                </a:cxn>
                <a:cxn ang="0">
                  <a:pos x="240" y="112"/>
                </a:cxn>
              </a:cxnLst>
              <a:rect l="0" t="0" r="r" b="b"/>
              <a:pathLst>
                <a:path w="256" h="208">
                  <a:moveTo>
                    <a:pt x="252" y="98"/>
                  </a:moveTo>
                  <a:lnTo>
                    <a:pt x="220" y="50"/>
                  </a:lnTo>
                  <a:lnTo>
                    <a:pt x="220" y="50"/>
                  </a:lnTo>
                  <a:lnTo>
                    <a:pt x="216" y="46"/>
                  </a:lnTo>
                  <a:lnTo>
                    <a:pt x="212" y="42"/>
                  </a:lnTo>
                  <a:lnTo>
                    <a:pt x="206" y="40"/>
                  </a:lnTo>
                  <a:lnTo>
                    <a:pt x="200" y="40"/>
                  </a:lnTo>
                  <a:lnTo>
                    <a:pt x="168" y="40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6" y="14"/>
                  </a:lnTo>
                  <a:lnTo>
                    <a:pt x="160" y="8"/>
                  </a:lnTo>
                  <a:lnTo>
                    <a:pt x="154" y="2"/>
                  </a:lnTo>
                  <a:lnTo>
                    <a:pt x="14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24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122"/>
                  </a:lnTo>
                  <a:lnTo>
                    <a:pt x="8" y="128"/>
                  </a:lnTo>
                  <a:lnTo>
                    <a:pt x="14" y="134"/>
                  </a:lnTo>
                  <a:lnTo>
                    <a:pt x="24" y="136"/>
                  </a:lnTo>
                  <a:lnTo>
                    <a:pt x="24" y="136"/>
                  </a:lnTo>
                  <a:lnTo>
                    <a:pt x="24" y="160"/>
                  </a:lnTo>
                  <a:lnTo>
                    <a:pt x="24" y="160"/>
                  </a:lnTo>
                  <a:lnTo>
                    <a:pt x="26" y="170"/>
                  </a:lnTo>
                  <a:lnTo>
                    <a:pt x="32" y="176"/>
                  </a:lnTo>
                  <a:lnTo>
                    <a:pt x="38" y="182"/>
                  </a:lnTo>
                  <a:lnTo>
                    <a:pt x="48" y="184"/>
                  </a:lnTo>
                  <a:lnTo>
                    <a:pt x="58" y="184"/>
                  </a:lnTo>
                  <a:lnTo>
                    <a:pt x="58" y="184"/>
                  </a:lnTo>
                  <a:lnTo>
                    <a:pt x="62" y="194"/>
                  </a:lnTo>
                  <a:lnTo>
                    <a:pt x="68" y="202"/>
                  </a:lnTo>
                  <a:lnTo>
                    <a:pt x="78" y="206"/>
                  </a:lnTo>
                  <a:lnTo>
                    <a:pt x="88" y="208"/>
                  </a:lnTo>
                  <a:lnTo>
                    <a:pt x="88" y="208"/>
                  </a:lnTo>
                  <a:lnTo>
                    <a:pt x="98" y="206"/>
                  </a:lnTo>
                  <a:lnTo>
                    <a:pt x="108" y="202"/>
                  </a:lnTo>
                  <a:lnTo>
                    <a:pt x="114" y="194"/>
                  </a:lnTo>
                  <a:lnTo>
                    <a:pt x="118" y="184"/>
                  </a:lnTo>
                  <a:lnTo>
                    <a:pt x="162" y="184"/>
                  </a:lnTo>
                  <a:lnTo>
                    <a:pt x="162" y="184"/>
                  </a:lnTo>
                  <a:lnTo>
                    <a:pt x="166" y="194"/>
                  </a:lnTo>
                  <a:lnTo>
                    <a:pt x="172" y="202"/>
                  </a:lnTo>
                  <a:lnTo>
                    <a:pt x="182" y="206"/>
                  </a:lnTo>
                  <a:lnTo>
                    <a:pt x="192" y="208"/>
                  </a:lnTo>
                  <a:lnTo>
                    <a:pt x="192" y="208"/>
                  </a:lnTo>
                  <a:lnTo>
                    <a:pt x="202" y="206"/>
                  </a:lnTo>
                  <a:lnTo>
                    <a:pt x="212" y="202"/>
                  </a:lnTo>
                  <a:lnTo>
                    <a:pt x="218" y="194"/>
                  </a:lnTo>
                  <a:lnTo>
                    <a:pt x="222" y="184"/>
                  </a:lnTo>
                  <a:lnTo>
                    <a:pt x="232" y="184"/>
                  </a:lnTo>
                  <a:lnTo>
                    <a:pt x="232" y="184"/>
                  </a:lnTo>
                  <a:lnTo>
                    <a:pt x="242" y="182"/>
                  </a:lnTo>
                  <a:lnTo>
                    <a:pt x="248" y="176"/>
                  </a:lnTo>
                  <a:lnTo>
                    <a:pt x="254" y="170"/>
                  </a:lnTo>
                  <a:lnTo>
                    <a:pt x="256" y="160"/>
                  </a:lnTo>
                  <a:lnTo>
                    <a:pt x="256" y="112"/>
                  </a:lnTo>
                  <a:lnTo>
                    <a:pt x="256" y="112"/>
                  </a:lnTo>
                  <a:lnTo>
                    <a:pt x="254" y="106"/>
                  </a:lnTo>
                  <a:lnTo>
                    <a:pt x="252" y="98"/>
                  </a:lnTo>
                  <a:close/>
                  <a:moveTo>
                    <a:pt x="24" y="120"/>
                  </a:moveTo>
                  <a:lnTo>
                    <a:pt x="24" y="120"/>
                  </a:lnTo>
                  <a:lnTo>
                    <a:pt x="20" y="120"/>
                  </a:lnTo>
                  <a:lnTo>
                    <a:pt x="18" y="118"/>
                  </a:lnTo>
                  <a:lnTo>
                    <a:pt x="16" y="116"/>
                  </a:lnTo>
                  <a:lnTo>
                    <a:pt x="16" y="112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8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144" y="16"/>
                  </a:lnTo>
                  <a:lnTo>
                    <a:pt x="144" y="16"/>
                  </a:lnTo>
                  <a:lnTo>
                    <a:pt x="148" y="16"/>
                  </a:lnTo>
                  <a:lnTo>
                    <a:pt x="150" y="18"/>
                  </a:lnTo>
                  <a:lnTo>
                    <a:pt x="152" y="20"/>
                  </a:lnTo>
                  <a:lnTo>
                    <a:pt x="152" y="24"/>
                  </a:lnTo>
                  <a:lnTo>
                    <a:pt x="152" y="40"/>
                  </a:lnTo>
                  <a:lnTo>
                    <a:pt x="152" y="56"/>
                  </a:lnTo>
                  <a:lnTo>
                    <a:pt x="152" y="112"/>
                  </a:lnTo>
                  <a:lnTo>
                    <a:pt x="152" y="112"/>
                  </a:lnTo>
                  <a:lnTo>
                    <a:pt x="152" y="116"/>
                  </a:lnTo>
                  <a:lnTo>
                    <a:pt x="150" y="118"/>
                  </a:lnTo>
                  <a:lnTo>
                    <a:pt x="148" y="120"/>
                  </a:lnTo>
                  <a:lnTo>
                    <a:pt x="144" y="120"/>
                  </a:lnTo>
                  <a:lnTo>
                    <a:pt x="24" y="120"/>
                  </a:lnTo>
                  <a:close/>
                  <a:moveTo>
                    <a:pt x="88" y="192"/>
                  </a:moveTo>
                  <a:lnTo>
                    <a:pt x="88" y="192"/>
                  </a:lnTo>
                  <a:lnTo>
                    <a:pt x="82" y="190"/>
                  </a:lnTo>
                  <a:lnTo>
                    <a:pt x="76" y="188"/>
                  </a:lnTo>
                  <a:lnTo>
                    <a:pt x="74" y="182"/>
                  </a:lnTo>
                  <a:lnTo>
                    <a:pt x="72" y="176"/>
                  </a:lnTo>
                  <a:lnTo>
                    <a:pt x="72" y="176"/>
                  </a:lnTo>
                  <a:lnTo>
                    <a:pt x="74" y="170"/>
                  </a:lnTo>
                  <a:lnTo>
                    <a:pt x="76" y="164"/>
                  </a:lnTo>
                  <a:lnTo>
                    <a:pt x="82" y="162"/>
                  </a:lnTo>
                  <a:lnTo>
                    <a:pt x="88" y="160"/>
                  </a:lnTo>
                  <a:lnTo>
                    <a:pt x="88" y="160"/>
                  </a:lnTo>
                  <a:lnTo>
                    <a:pt x="94" y="162"/>
                  </a:lnTo>
                  <a:lnTo>
                    <a:pt x="100" y="164"/>
                  </a:lnTo>
                  <a:lnTo>
                    <a:pt x="102" y="170"/>
                  </a:lnTo>
                  <a:lnTo>
                    <a:pt x="104" y="176"/>
                  </a:lnTo>
                  <a:lnTo>
                    <a:pt x="104" y="176"/>
                  </a:lnTo>
                  <a:lnTo>
                    <a:pt x="102" y="182"/>
                  </a:lnTo>
                  <a:lnTo>
                    <a:pt x="100" y="188"/>
                  </a:lnTo>
                  <a:lnTo>
                    <a:pt x="94" y="190"/>
                  </a:lnTo>
                  <a:lnTo>
                    <a:pt x="88" y="192"/>
                  </a:lnTo>
                  <a:close/>
                  <a:moveTo>
                    <a:pt x="192" y="192"/>
                  </a:moveTo>
                  <a:lnTo>
                    <a:pt x="192" y="192"/>
                  </a:lnTo>
                  <a:lnTo>
                    <a:pt x="186" y="190"/>
                  </a:lnTo>
                  <a:lnTo>
                    <a:pt x="180" y="188"/>
                  </a:lnTo>
                  <a:lnTo>
                    <a:pt x="178" y="182"/>
                  </a:lnTo>
                  <a:lnTo>
                    <a:pt x="176" y="176"/>
                  </a:lnTo>
                  <a:lnTo>
                    <a:pt x="176" y="176"/>
                  </a:lnTo>
                  <a:lnTo>
                    <a:pt x="178" y="170"/>
                  </a:lnTo>
                  <a:lnTo>
                    <a:pt x="180" y="164"/>
                  </a:lnTo>
                  <a:lnTo>
                    <a:pt x="186" y="162"/>
                  </a:lnTo>
                  <a:lnTo>
                    <a:pt x="192" y="160"/>
                  </a:lnTo>
                  <a:lnTo>
                    <a:pt x="192" y="160"/>
                  </a:lnTo>
                  <a:lnTo>
                    <a:pt x="198" y="162"/>
                  </a:lnTo>
                  <a:lnTo>
                    <a:pt x="204" y="164"/>
                  </a:lnTo>
                  <a:lnTo>
                    <a:pt x="206" y="170"/>
                  </a:lnTo>
                  <a:lnTo>
                    <a:pt x="208" y="176"/>
                  </a:lnTo>
                  <a:lnTo>
                    <a:pt x="208" y="176"/>
                  </a:lnTo>
                  <a:lnTo>
                    <a:pt x="206" y="182"/>
                  </a:lnTo>
                  <a:lnTo>
                    <a:pt x="204" y="188"/>
                  </a:lnTo>
                  <a:lnTo>
                    <a:pt x="198" y="190"/>
                  </a:lnTo>
                  <a:lnTo>
                    <a:pt x="192" y="192"/>
                  </a:lnTo>
                  <a:close/>
                  <a:moveTo>
                    <a:pt x="240" y="160"/>
                  </a:moveTo>
                  <a:lnTo>
                    <a:pt x="240" y="160"/>
                  </a:lnTo>
                  <a:lnTo>
                    <a:pt x="240" y="164"/>
                  </a:lnTo>
                  <a:lnTo>
                    <a:pt x="238" y="166"/>
                  </a:lnTo>
                  <a:lnTo>
                    <a:pt x="236" y="168"/>
                  </a:lnTo>
                  <a:lnTo>
                    <a:pt x="232" y="168"/>
                  </a:lnTo>
                  <a:lnTo>
                    <a:pt x="222" y="168"/>
                  </a:lnTo>
                  <a:lnTo>
                    <a:pt x="222" y="168"/>
                  </a:lnTo>
                  <a:lnTo>
                    <a:pt x="218" y="158"/>
                  </a:lnTo>
                  <a:lnTo>
                    <a:pt x="212" y="150"/>
                  </a:lnTo>
                  <a:lnTo>
                    <a:pt x="202" y="146"/>
                  </a:lnTo>
                  <a:lnTo>
                    <a:pt x="192" y="144"/>
                  </a:lnTo>
                  <a:lnTo>
                    <a:pt x="192" y="144"/>
                  </a:lnTo>
                  <a:lnTo>
                    <a:pt x="182" y="146"/>
                  </a:lnTo>
                  <a:lnTo>
                    <a:pt x="172" y="150"/>
                  </a:lnTo>
                  <a:lnTo>
                    <a:pt x="166" y="158"/>
                  </a:lnTo>
                  <a:lnTo>
                    <a:pt x="162" y="168"/>
                  </a:lnTo>
                  <a:lnTo>
                    <a:pt x="118" y="168"/>
                  </a:lnTo>
                  <a:lnTo>
                    <a:pt x="118" y="168"/>
                  </a:lnTo>
                  <a:lnTo>
                    <a:pt x="114" y="158"/>
                  </a:lnTo>
                  <a:lnTo>
                    <a:pt x="108" y="150"/>
                  </a:lnTo>
                  <a:lnTo>
                    <a:pt x="98" y="146"/>
                  </a:lnTo>
                  <a:lnTo>
                    <a:pt x="88" y="144"/>
                  </a:lnTo>
                  <a:lnTo>
                    <a:pt x="88" y="144"/>
                  </a:lnTo>
                  <a:lnTo>
                    <a:pt x="78" y="146"/>
                  </a:lnTo>
                  <a:lnTo>
                    <a:pt x="68" y="150"/>
                  </a:lnTo>
                  <a:lnTo>
                    <a:pt x="62" y="158"/>
                  </a:lnTo>
                  <a:lnTo>
                    <a:pt x="58" y="168"/>
                  </a:lnTo>
                  <a:lnTo>
                    <a:pt x="48" y="168"/>
                  </a:lnTo>
                  <a:lnTo>
                    <a:pt x="48" y="168"/>
                  </a:lnTo>
                  <a:lnTo>
                    <a:pt x="44" y="168"/>
                  </a:lnTo>
                  <a:lnTo>
                    <a:pt x="42" y="166"/>
                  </a:lnTo>
                  <a:lnTo>
                    <a:pt x="40" y="164"/>
                  </a:lnTo>
                  <a:lnTo>
                    <a:pt x="40" y="160"/>
                  </a:lnTo>
                  <a:lnTo>
                    <a:pt x="40" y="136"/>
                  </a:lnTo>
                  <a:lnTo>
                    <a:pt x="144" y="136"/>
                  </a:lnTo>
                  <a:lnTo>
                    <a:pt x="144" y="136"/>
                  </a:lnTo>
                  <a:lnTo>
                    <a:pt x="154" y="134"/>
                  </a:lnTo>
                  <a:lnTo>
                    <a:pt x="160" y="128"/>
                  </a:lnTo>
                  <a:lnTo>
                    <a:pt x="166" y="122"/>
                  </a:lnTo>
                  <a:lnTo>
                    <a:pt x="168" y="112"/>
                  </a:lnTo>
                  <a:lnTo>
                    <a:pt x="168" y="56"/>
                  </a:lnTo>
                  <a:lnTo>
                    <a:pt x="200" y="56"/>
                  </a:lnTo>
                  <a:lnTo>
                    <a:pt x="200" y="56"/>
                  </a:lnTo>
                  <a:lnTo>
                    <a:pt x="204" y="56"/>
                  </a:lnTo>
                  <a:lnTo>
                    <a:pt x="206" y="60"/>
                  </a:lnTo>
                  <a:lnTo>
                    <a:pt x="238" y="108"/>
                  </a:lnTo>
                  <a:lnTo>
                    <a:pt x="238" y="108"/>
                  </a:lnTo>
                  <a:lnTo>
                    <a:pt x="240" y="112"/>
                  </a:lnTo>
                  <a:lnTo>
                    <a:pt x="240" y="1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</p:grpSp>
      <p:grpSp>
        <p:nvGrpSpPr>
          <p:cNvPr id="12" name="Group 73"/>
          <p:cNvGrpSpPr/>
          <p:nvPr/>
        </p:nvGrpSpPr>
        <p:grpSpPr>
          <a:xfrm>
            <a:off x="5603322" y="2691242"/>
            <a:ext cx="371718" cy="348486"/>
            <a:chOff x="6400800" y="2800350"/>
            <a:chExt cx="406400" cy="381000"/>
          </a:xfrm>
          <a:solidFill>
            <a:schemeClr val="accent1"/>
          </a:solidFill>
        </p:grpSpPr>
        <p:sp>
          <p:nvSpPr>
            <p:cNvPr id="13" name="Freeform 46"/>
            <p:cNvSpPr>
              <a:spLocks noEditPoints="1"/>
            </p:cNvSpPr>
            <p:nvPr/>
          </p:nvSpPr>
          <p:spPr bwMode="auto">
            <a:xfrm>
              <a:off x="6451600" y="2851150"/>
              <a:ext cx="304800" cy="203200"/>
            </a:xfrm>
            <a:custGeom>
              <a:avLst/>
              <a:gdLst/>
              <a:ahLst/>
              <a:cxnLst>
                <a:cxn ang="0">
                  <a:pos x="184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120"/>
                </a:cxn>
                <a:cxn ang="0">
                  <a:pos x="0" y="120"/>
                </a:cxn>
                <a:cxn ang="0">
                  <a:pos x="0" y="124"/>
                </a:cxn>
                <a:cxn ang="0">
                  <a:pos x="2" y="126"/>
                </a:cxn>
                <a:cxn ang="0">
                  <a:pos x="4" y="128"/>
                </a:cxn>
                <a:cxn ang="0">
                  <a:pos x="8" y="128"/>
                </a:cxn>
                <a:cxn ang="0">
                  <a:pos x="184" y="128"/>
                </a:cxn>
                <a:cxn ang="0">
                  <a:pos x="184" y="128"/>
                </a:cxn>
                <a:cxn ang="0">
                  <a:pos x="188" y="128"/>
                </a:cxn>
                <a:cxn ang="0">
                  <a:pos x="190" y="126"/>
                </a:cxn>
                <a:cxn ang="0">
                  <a:pos x="192" y="124"/>
                </a:cxn>
                <a:cxn ang="0">
                  <a:pos x="192" y="120"/>
                </a:cxn>
                <a:cxn ang="0">
                  <a:pos x="192" y="8"/>
                </a:cxn>
                <a:cxn ang="0">
                  <a:pos x="192" y="8"/>
                </a:cxn>
                <a:cxn ang="0">
                  <a:pos x="192" y="4"/>
                </a:cxn>
                <a:cxn ang="0">
                  <a:pos x="190" y="2"/>
                </a:cxn>
                <a:cxn ang="0">
                  <a:pos x="188" y="0"/>
                </a:cxn>
                <a:cxn ang="0">
                  <a:pos x="184" y="0"/>
                </a:cxn>
                <a:cxn ang="0">
                  <a:pos x="184" y="120"/>
                </a:cxn>
                <a:cxn ang="0">
                  <a:pos x="8" y="120"/>
                </a:cxn>
                <a:cxn ang="0">
                  <a:pos x="8" y="8"/>
                </a:cxn>
                <a:cxn ang="0">
                  <a:pos x="184" y="8"/>
                </a:cxn>
                <a:cxn ang="0">
                  <a:pos x="184" y="120"/>
                </a:cxn>
              </a:cxnLst>
              <a:rect l="0" t="0" r="r" b="b"/>
              <a:pathLst>
                <a:path w="192" h="128">
                  <a:moveTo>
                    <a:pt x="184" y="0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" y="128"/>
                  </a:lnTo>
                  <a:lnTo>
                    <a:pt x="8" y="128"/>
                  </a:lnTo>
                  <a:lnTo>
                    <a:pt x="184" y="128"/>
                  </a:lnTo>
                  <a:lnTo>
                    <a:pt x="184" y="128"/>
                  </a:lnTo>
                  <a:lnTo>
                    <a:pt x="188" y="128"/>
                  </a:lnTo>
                  <a:lnTo>
                    <a:pt x="190" y="126"/>
                  </a:lnTo>
                  <a:lnTo>
                    <a:pt x="192" y="124"/>
                  </a:lnTo>
                  <a:lnTo>
                    <a:pt x="192" y="120"/>
                  </a:lnTo>
                  <a:lnTo>
                    <a:pt x="192" y="8"/>
                  </a:lnTo>
                  <a:lnTo>
                    <a:pt x="192" y="8"/>
                  </a:lnTo>
                  <a:lnTo>
                    <a:pt x="192" y="4"/>
                  </a:lnTo>
                  <a:lnTo>
                    <a:pt x="190" y="2"/>
                  </a:lnTo>
                  <a:lnTo>
                    <a:pt x="188" y="0"/>
                  </a:lnTo>
                  <a:lnTo>
                    <a:pt x="184" y="0"/>
                  </a:lnTo>
                  <a:close/>
                  <a:moveTo>
                    <a:pt x="184" y="120"/>
                  </a:moveTo>
                  <a:lnTo>
                    <a:pt x="8" y="120"/>
                  </a:lnTo>
                  <a:lnTo>
                    <a:pt x="8" y="8"/>
                  </a:lnTo>
                  <a:lnTo>
                    <a:pt x="184" y="8"/>
                  </a:lnTo>
                  <a:lnTo>
                    <a:pt x="184" y="12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14" name="Freeform 49"/>
            <p:cNvSpPr>
              <a:spLocks noEditPoints="1"/>
            </p:cNvSpPr>
            <p:nvPr/>
          </p:nvSpPr>
          <p:spPr bwMode="auto">
            <a:xfrm>
              <a:off x="6400800" y="2800350"/>
              <a:ext cx="406400" cy="38100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14" y="2"/>
                </a:cxn>
                <a:cxn ang="0">
                  <a:pos x="2" y="14"/>
                </a:cxn>
                <a:cxn ang="0">
                  <a:pos x="0" y="184"/>
                </a:cxn>
                <a:cxn ang="0">
                  <a:pos x="2" y="194"/>
                </a:cxn>
                <a:cxn ang="0">
                  <a:pos x="14" y="206"/>
                </a:cxn>
                <a:cxn ang="0">
                  <a:pos x="104" y="208"/>
                </a:cxn>
                <a:cxn ang="0">
                  <a:pos x="54" y="224"/>
                </a:cxn>
                <a:cxn ang="0">
                  <a:pos x="50" y="228"/>
                </a:cxn>
                <a:cxn ang="0">
                  <a:pos x="48" y="232"/>
                </a:cxn>
                <a:cxn ang="0">
                  <a:pos x="50" y="238"/>
                </a:cxn>
                <a:cxn ang="0">
                  <a:pos x="56" y="240"/>
                </a:cxn>
                <a:cxn ang="0">
                  <a:pos x="200" y="240"/>
                </a:cxn>
                <a:cxn ang="0">
                  <a:pos x="206" y="238"/>
                </a:cxn>
                <a:cxn ang="0">
                  <a:pos x="208" y="232"/>
                </a:cxn>
                <a:cxn ang="0">
                  <a:pos x="206" y="228"/>
                </a:cxn>
                <a:cxn ang="0">
                  <a:pos x="152" y="218"/>
                </a:cxn>
                <a:cxn ang="0">
                  <a:pos x="232" y="208"/>
                </a:cxn>
                <a:cxn ang="0">
                  <a:pos x="242" y="206"/>
                </a:cxn>
                <a:cxn ang="0">
                  <a:pos x="254" y="194"/>
                </a:cxn>
                <a:cxn ang="0">
                  <a:pos x="256" y="24"/>
                </a:cxn>
                <a:cxn ang="0">
                  <a:pos x="254" y="14"/>
                </a:cxn>
                <a:cxn ang="0">
                  <a:pos x="242" y="2"/>
                </a:cxn>
                <a:cxn ang="0">
                  <a:pos x="240" y="184"/>
                </a:cxn>
                <a:cxn ang="0">
                  <a:pos x="240" y="188"/>
                </a:cxn>
                <a:cxn ang="0">
                  <a:pos x="236" y="192"/>
                </a:cxn>
                <a:cxn ang="0">
                  <a:pos x="160" y="192"/>
                </a:cxn>
                <a:cxn ang="0">
                  <a:pos x="24" y="192"/>
                </a:cxn>
                <a:cxn ang="0">
                  <a:pos x="20" y="192"/>
                </a:cxn>
                <a:cxn ang="0">
                  <a:pos x="16" y="188"/>
                </a:cxn>
                <a:cxn ang="0">
                  <a:pos x="16" y="24"/>
                </a:cxn>
                <a:cxn ang="0">
                  <a:pos x="16" y="20"/>
                </a:cxn>
                <a:cxn ang="0">
                  <a:pos x="20" y="16"/>
                </a:cxn>
                <a:cxn ang="0">
                  <a:pos x="232" y="16"/>
                </a:cxn>
                <a:cxn ang="0">
                  <a:pos x="236" y="16"/>
                </a:cxn>
                <a:cxn ang="0">
                  <a:pos x="240" y="20"/>
                </a:cxn>
                <a:cxn ang="0">
                  <a:pos x="240" y="184"/>
                </a:cxn>
              </a:cxnLst>
              <a:rect l="0" t="0" r="r" b="b"/>
              <a:pathLst>
                <a:path w="256" h="240">
                  <a:moveTo>
                    <a:pt x="232" y="0"/>
                  </a:moveTo>
                  <a:lnTo>
                    <a:pt x="24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24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2" y="194"/>
                  </a:lnTo>
                  <a:lnTo>
                    <a:pt x="8" y="200"/>
                  </a:lnTo>
                  <a:lnTo>
                    <a:pt x="14" y="206"/>
                  </a:lnTo>
                  <a:lnTo>
                    <a:pt x="24" y="208"/>
                  </a:lnTo>
                  <a:lnTo>
                    <a:pt x="104" y="208"/>
                  </a:lnTo>
                  <a:lnTo>
                    <a:pt x="104" y="218"/>
                  </a:lnTo>
                  <a:lnTo>
                    <a:pt x="54" y="224"/>
                  </a:lnTo>
                  <a:lnTo>
                    <a:pt x="54" y="224"/>
                  </a:lnTo>
                  <a:lnTo>
                    <a:pt x="50" y="228"/>
                  </a:lnTo>
                  <a:lnTo>
                    <a:pt x="48" y="232"/>
                  </a:lnTo>
                  <a:lnTo>
                    <a:pt x="48" y="232"/>
                  </a:lnTo>
                  <a:lnTo>
                    <a:pt x="48" y="236"/>
                  </a:lnTo>
                  <a:lnTo>
                    <a:pt x="50" y="238"/>
                  </a:lnTo>
                  <a:lnTo>
                    <a:pt x="52" y="240"/>
                  </a:lnTo>
                  <a:lnTo>
                    <a:pt x="56" y="240"/>
                  </a:lnTo>
                  <a:lnTo>
                    <a:pt x="200" y="240"/>
                  </a:lnTo>
                  <a:lnTo>
                    <a:pt x="200" y="240"/>
                  </a:lnTo>
                  <a:lnTo>
                    <a:pt x="204" y="240"/>
                  </a:lnTo>
                  <a:lnTo>
                    <a:pt x="206" y="238"/>
                  </a:lnTo>
                  <a:lnTo>
                    <a:pt x="208" y="236"/>
                  </a:lnTo>
                  <a:lnTo>
                    <a:pt x="208" y="232"/>
                  </a:lnTo>
                  <a:lnTo>
                    <a:pt x="208" y="232"/>
                  </a:lnTo>
                  <a:lnTo>
                    <a:pt x="206" y="228"/>
                  </a:lnTo>
                  <a:lnTo>
                    <a:pt x="202" y="224"/>
                  </a:lnTo>
                  <a:lnTo>
                    <a:pt x="152" y="218"/>
                  </a:lnTo>
                  <a:lnTo>
                    <a:pt x="152" y="208"/>
                  </a:lnTo>
                  <a:lnTo>
                    <a:pt x="232" y="208"/>
                  </a:lnTo>
                  <a:lnTo>
                    <a:pt x="232" y="208"/>
                  </a:lnTo>
                  <a:lnTo>
                    <a:pt x="242" y="206"/>
                  </a:lnTo>
                  <a:lnTo>
                    <a:pt x="248" y="200"/>
                  </a:lnTo>
                  <a:lnTo>
                    <a:pt x="254" y="194"/>
                  </a:lnTo>
                  <a:lnTo>
                    <a:pt x="256" y="184"/>
                  </a:lnTo>
                  <a:lnTo>
                    <a:pt x="256" y="24"/>
                  </a:lnTo>
                  <a:lnTo>
                    <a:pt x="256" y="24"/>
                  </a:lnTo>
                  <a:lnTo>
                    <a:pt x="254" y="14"/>
                  </a:lnTo>
                  <a:lnTo>
                    <a:pt x="248" y="8"/>
                  </a:lnTo>
                  <a:lnTo>
                    <a:pt x="242" y="2"/>
                  </a:lnTo>
                  <a:lnTo>
                    <a:pt x="232" y="0"/>
                  </a:lnTo>
                  <a:close/>
                  <a:moveTo>
                    <a:pt x="240" y="184"/>
                  </a:moveTo>
                  <a:lnTo>
                    <a:pt x="240" y="184"/>
                  </a:lnTo>
                  <a:lnTo>
                    <a:pt x="240" y="188"/>
                  </a:lnTo>
                  <a:lnTo>
                    <a:pt x="238" y="190"/>
                  </a:lnTo>
                  <a:lnTo>
                    <a:pt x="236" y="192"/>
                  </a:lnTo>
                  <a:lnTo>
                    <a:pt x="232" y="192"/>
                  </a:lnTo>
                  <a:lnTo>
                    <a:pt x="160" y="192"/>
                  </a:lnTo>
                  <a:lnTo>
                    <a:pt x="96" y="192"/>
                  </a:lnTo>
                  <a:lnTo>
                    <a:pt x="24" y="192"/>
                  </a:lnTo>
                  <a:lnTo>
                    <a:pt x="24" y="192"/>
                  </a:lnTo>
                  <a:lnTo>
                    <a:pt x="20" y="192"/>
                  </a:lnTo>
                  <a:lnTo>
                    <a:pt x="18" y="190"/>
                  </a:lnTo>
                  <a:lnTo>
                    <a:pt x="16" y="188"/>
                  </a:lnTo>
                  <a:lnTo>
                    <a:pt x="16" y="18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8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232" y="16"/>
                  </a:lnTo>
                  <a:lnTo>
                    <a:pt x="232" y="16"/>
                  </a:lnTo>
                  <a:lnTo>
                    <a:pt x="236" y="16"/>
                  </a:lnTo>
                  <a:lnTo>
                    <a:pt x="238" y="18"/>
                  </a:lnTo>
                  <a:lnTo>
                    <a:pt x="240" y="20"/>
                  </a:lnTo>
                  <a:lnTo>
                    <a:pt x="240" y="24"/>
                  </a:lnTo>
                  <a:lnTo>
                    <a:pt x="240" y="1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</p:grpSp>
      <p:grpSp>
        <p:nvGrpSpPr>
          <p:cNvPr id="15" name="Group 76"/>
          <p:cNvGrpSpPr/>
          <p:nvPr/>
        </p:nvGrpSpPr>
        <p:grpSpPr>
          <a:xfrm>
            <a:off x="1593509" y="2803404"/>
            <a:ext cx="255558" cy="371720"/>
            <a:chOff x="4838700" y="2774950"/>
            <a:chExt cx="279400" cy="406400"/>
          </a:xfrm>
          <a:solidFill>
            <a:schemeClr val="accent1"/>
          </a:solidFill>
        </p:grpSpPr>
        <p:sp>
          <p:nvSpPr>
            <p:cNvPr id="16" name="Freeform 60"/>
            <p:cNvSpPr>
              <a:spLocks noEditPoints="1"/>
            </p:cNvSpPr>
            <p:nvPr/>
          </p:nvSpPr>
          <p:spPr bwMode="auto">
            <a:xfrm>
              <a:off x="4838700" y="2774950"/>
              <a:ext cx="279400" cy="406400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54" y="6"/>
                </a:cxn>
                <a:cxn ang="0">
                  <a:pos x="26" y="26"/>
                </a:cxn>
                <a:cxn ang="0">
                  <a:pos x="6" y="54"/>
                </a:cxn>
                <a:cxn ang="0">
                  <a:pos x="0" y="88"/>
                </a:cxn>
                <a:cxn ang="0">
                  <a:pos x="2" y="100"/>
                </a:cxn>
                <a:cxn ang="0">
                  <a:pos x="16" y="138"/>
                </a:cxn>
                <a:cxn ang="0">
                  <a:pos x="40" y="184"/>
                </a:cxn>
                <a:cxn ang="0">
                  <a:pos x="50" y="214"/>
                </a:cxn>
                <a:cxn ang="0">
                  <a:pos x="62" y="246"/>
                </a:cxn>
                <a:cxn ang="0">
                  <a:pos x="76" y="254"/>
                </a:cxn>
                <a:cxn ang="0">
                  <a:pos x="88" y="256"/>
                </a:cxn>
                <a:cxn ang="0">
                  <a:pos x="108" y="252"/>
                </a:cxn>
                <a:cxn ang="0">
                  <a:pos x="118" y="238"/>
                </a:cxn>
                <a:cxn ang="0">
                  <a:pos x="136" y="184"/>
                </a:cxn>
                <a:cxn ang="0">
                  <a:pos x="146" y="162"/>
                </a:cxn>
                <a:cxn ang="0">
                  <a:pos x="172" y="112"/>
                </a:cxn>
                <a:cxn ang="0">
                  <a:pos x="176" y="88"/>
                </a:cxn>
                <a:cxn ang="0">
                  <a:pos x="174" y="70"/>
                </a:cxn>
                <a:cxn ang="0">
                  <a:pos x="160" y="38"/>
                </a:cxn>
                <a:cxn ang="0">
                  <a:pos x="138" y="16"/>
                </a:cxn>
                <a:cxn ang="0">
                  <a:pos x="106" y="2"/>
                </a:cxn>
                <a:cxn ang="0">
                  <a:pos x="108" y="218"/>
                </a:cxn>
                <a:cxn ang="0">
                  <a:pos x="70" y="222"/>
                </a:cxn>
                <a:cxn ang="0">
                  <a:pos x="64" y="208"/>
                </a:cxn>
                <a:cxn ang="0">
                  <a:pos x="114" y="200"/>
                </a:cxn>
                <a:cxn ang="0">
                  <a:pos x="112" y="208"/>
                </a:cxn>
                <a:cxn ang="0">
                  <a:pos x="108" y="218"/>
                </a:cxn>
                <a:cxn ang="0">
                  <a:pos x="62" y="200"/>
                </a:cxn>
                <a:cxn ang="0">
                  <a:pos x="120" y="184"/>
                </a:cxn>
                <a:cxn ang="0">
                  <a:pos x="116" y="192"/>
                </a:cxn>
                <a:cxn ang="0">
                  <a:pos x="88" y="240"/>
                </a:cxn>
                <a:cxn ang="0">
                  <a:pos x="82" y="240"/>
                </a:cxn>
                <a:cxn ang="0">
                  <a:pos x="76" y="236"/>
                </a:cxn>
                <a:cxn ang="0">
                  <a:pos x="106" y="226"/>
                </a:cxn>
                <a:cxn ang="0">
                  <a:pos x="102" y="234"/>
                </a:cxn>
                <a:cxn ang="0">
                  <a:pos x="94" y="240"/>
                </a:cxn>
                <a:cxn ang="0">
                  <a:pos x="126" y="168"/>
                </a:cxn>
                <a:cxn ang="0">
                  <a:pos x="50" y="168"/>
                </a:cxn>
                <a:cxn ang="0">
                  <a:pos x="38" y="142"/>
                </a:cxn>
                <a:cxn ang="0">
                  <a:pos x="18" y="100"/>
                </a:cxn>
                <a:cxn ang="0">
                  <a:pos x="16" y="88"/>
                </a:cxn>
                <a:cxn ang="0">
                  <a:pos x="22" y="60"/>
                </a:cxn>
                <a:cxn ang="0">
                  <a:pos x="38" y="38"/>
                </a:cxn>
                <a:cxn ang="0">
                  <a:pos x="60" y="22"/>
                </a:cxn>
                <a:cxn ang="0">
                  <a:pos x="88" y="16"/>
                </a:cxn>
                <a:cxn ang="0">
                  <a:pos x="102" y="18"/>
                </a:cxn>
                <a:cxn ang="0">
                  <a:pos x="128" y="28"/>
                </a:cxn>
                <a:cxn ang="0">
                  <a:pos x="148" y="48"/>
                </a:cxn>
                <a:cxn ang="0">
                  <a:pos x="158" y="74"/>
                </a:cxn>
                <a:cxn ang="0">
                  <a:pos x="160" y="88"/>
                </a:cxn>
                <a:cxn ang="0">
                  <a:pos x="154" y="114"/>
                </a:cxn>
                <a:cxn ang="0">
                  <a:pos x="138" y="142"/>
                </a:cxn>
              </a:cxnLst>
              <a:rect l="0" t="0" r="r" b="b"/>
              <a:pathLst>
                <a:path w="176" h="256">
                  <a:moveTo>
                    <a:pt x="88" y="0"/>
                  </a:moveTo>
                  <a:lnTo>
                    <a:pt x="88" y="0"/>
                  </a:lnTo>
                  <a:lnTo>
                    <a:pt x="70" y="2"/>
                  </a:lnTo>
                  <a:lnTo>
                    <a:pt x="54" y="6"/>
                  </a:lnTo>
                  <a:lnTo>
                    <a:pt x="38" y="16"/>
                  </a:lnTo>
                  <a:lnTo>
                    <a:pt x="26" y="26"/>
                  </a:lnTo>
                  <a:lnTo>
                    <a:pt x="16" y="38"/>
                  </a:lnTo>
                  <a:lnTo>
                    <a:pt x="6" y="54"/>
                  </a:lnTo>
                  <a:lnTo>
                    <a:pt x="2" y="70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2" y="100"/>
                  </a:lnTo>
                  <a:lnTo>
                    <a:pt x="4" y="112"/>
                  </a:lnTo>
                  <a:lnTo>
                    <a:pt x="16" y="138"/>
                  </a:lnTo>
                  <a:lnTo>
                    <a:pt x="30" y="162"/>
                  </a:lnTo>
                  <a:lnTo>
                    <a:pt x="40" y="184"/>
                  </a:lnTo>
                  <a:lnTo>
                    <a:pt x="40" y="184"/>
                  </a:lnTo>
                  <a:lnTo>
                    <a:pt x="50" y="214"/>
                  </a:lnTo>
                  <a:lnTo>
                    <a:pt x="58" y="238"/>
                  </a:lnTo>
                  <a:lnTo>
                    <a:pt x="62" y="246"/>
                  </a:lnTo>
                  <a:lnTo>
                    <a:pt x="68" y="252"/>
                  </a:lnTo>
                  <a:lnTo>
                    <a:pt x="76" y="254"/>
                  </a:lnTo>
                  <a:lnTo>
                    <a:pt x="88" y="256"/>
                  </a:lnTo>
                  <a:lnTo>
                    <a:pt x="88" y="256"/>
                  </a:lnTo>
                  <a:lnTo>
                    <a:pt x="100" y="254"/>
                  </a:lnTo>
                  <a:lnTo>
                    <a:pt x="108" y="252"/>
                  </a:lnTo>
                  <a:lnTo>
                    <a:pt x="114" y="246"/>
                  </a:lnTo>
                  <a:lnTo>
                    <a:pt x="118" y="238"/>
                  </a:lnTo>
                  <a:lnTo>
                    <a:pt x="126" y="214"/>
                  </a:lnTo>
                  <a:lnTo>
                    <a:pt x="136" y="184"/>
                  </a:lnTo>
                  <a:lnTo>
                    <a:pt x="136" y="184"/>
                  </a:lnTo>
                  <a:lnTo>
                    <a:pt x="146" y="162"/>
                  </a:lnTo>
                  <a:lnTo>
                    <a:pt x="160" y="138"/>
                  </a:lnTo>
                  <a:lnTo>
                    <a:pt x="172" y="112"/>
                  </a:lnTo>
                  <a:lnTo>
                    <a:pt x="174" y="100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4" y="70"/>
                  </a:lnTo>
                  <a:lnTo>
                    <a:pt x="170" y="54"/>
                  </a:lnTo>
                  <a:lnTo>
                    <a:pt x="160" y="38"/>
                  </a:lnTo>
                  <a:lnTo>
                    <a:pt x="150" y="26"/>
                  </a:lnTo>
                  <a:lnTo>
                    <a:pt x="138" y="16"/>
                  </a:lnTo>
                  <a:lnTo>
                    <a:pt x="122" y="6"/>
                  </a:lnTo>
                  <a:lnTo>
                    <a:pt x="106" y="2"/>
                  </a:lnTo>
                  <a:lnTo>
                    <a:pt x="88" y="0"/>
                  </a:lnTo>
                  <a:close/>
                  <a:moveTo>
                    <a:pt x="108" y="218"/>
                  </a:moveTo>
                  <a:lnTo>
                    <a:pt x="70" y="222"/>
                  </a:lnTo>
                  <a:lnTo>
                    <a:pt x="70" y="222"/>
                  </a:lnTo>
                  <a:lnTo>
                    <a:pt x="64" y="208"/>
                  </a:lnTo>
                  <a:lnTo>
                    <a:pt x="64" y="208"/>
                  </a:lnTo>
                  <a:lnTo>
                    <a:pt x="64" y="206"/>
                  </a:lnTo>
                  <a:lnTo>
                    <a:pt x="114" y="200"/>
                  </a:lnTo>
                  <a:lnTo>
                    <a:pt x="114" y="200"/>
                  </a:lnTo>
                  <a:lnTo>
                    <a:pt x="112" y="208"/>
                  </a:lnTo>
                  <a:lnTo>
                    <a:pt x="112" y="208"/>
                  </a:lnTo>
                  <a:lnTo>
                    <a:pt x="108" y="218"/>
                  </a:lnTo>
                  <a:close/>
                  <a:moveTo>
                    <a:pt x="62" y="200"/>
                  </a:moveTo>
                  <a:lnTo>
                    <a:pt x="62" y="200"/>
                  </a:lnTo>
                  <a:lnTo>
                    <a:pt x="56" y="184"/>
                  </a:lnTo>
                  <a:lnTo>
                    <a:pt x="120" y="184"/>
                  </a:lnTo>
                  <a:lnTo>
                    <a:pt x="120" y="184"/>
                  </a:lnTo>
                  <a:lnTo>
                    <a:pt x="116" y="192"/>
                  </a:lnTo>
                  <a:lnTo>
                    <a:pt x="62" y="200"/>
                  </a:lnTo>
                  <a:close/>
                  <a:moveTo>
                    <a:pt x="88" y="240"/>
                  </a:moveTo>
                  <a:lnTo>
                    <a:pt x="88" y="240"/>
                  </a:lnTo>
                  <a:lnTo>
                    <a:pt x="82" y="240"/>
                  </a:lnTo>
                  <a:lnTo>
                    <a:pt x="78" y="238"/>
                  </a:lnTo>
                  <a:lnTo>
                    <a:pt x="76" y="236"/>
                  </a:lnTo>
                  <a:lnTo>
                    <a:pt x="72" y="230"/>
                  </a:lnTo>
                  <a:lnTo>
                    <a:pt x="106" y="226"/>
                  </a:lnTo>
                  <a:lnTo>
                    <a:pt x="106" y="226"/>
                  </a:lnTo>
                  <a:lnTo>
                    <a:pt x="102" y="234"/>
                  </a:lnTo>
                  <a:lnTo>
                    <a:pt x="98" y="238"/>
                  </a:lnTo>
                  <a:lnTo>
                    <a:pt x="94" y="240"/>
                  </a:lnTo>
                  <a:lnTo>
                    <a:pt x="88" y="240"/>
                  </a:lnTo>
                  <a:close/>
                  <a:moveTo>
                    <a:pt x="126" y="168"/>
                  </a:moveTo>
                  <a:lnTo>
                    <a:pt x="50" y="168"/>
                  </a:lnTo>
                  <a:lnTo>
                    <a:pt x="50" y="168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22" y="114"/>
                  </a:lnTo>
                  <a:lnTo>
                    <a:pt x="18" y="10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8" y="74"/>
                  </a:lnTo>
                  <a:lnTo>
                    <a:pt x="22" y="60"/>
                  </a:lnTo>
                  <a:lnTo>
                    <a:pt x="28" y="48"/>
                  </a:lnTo>
                  <a:lnTo>
                    <a:pt x="38" y="38"/>
                  </a:lnTo>
                  <a:lnTo>
                    <a:pt x="48" y="28"/>
                  </a:lnTo>
                  <a:lnTo>
                    <a:pt x="60" y="22"/>
                  </a:lnTo>
                  <a:lnTo>
                    <a:pt x="74" y="18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102" y="18"/>
                  </a:lnTo>
                  <a:lnTo>
                    <a:pt x="116" y="22"/>
                  </a:lnTo>
                  <a:lnTo>
                    <a:pt x="128" y="28"/>
                  </a:lnTo>
                  <a:lnTo>
                    <a:pt x="138" y="38"/>
                  </a:lnTo>
                  <a:lnTo>
                    <a:pt x="148" y="48"/>
                  </a:lnTo>
                  <a:lnTo>
                    <a:pt x="154" y="60"/>
                  </a:lnTo>
                  <a:lnTo>
                    <a:pt x="158" y="74"/>
                  </a:lnTo>
                  <a:lnTo>
                    <a:pt x="160" y="88"/>
                  </a:lnTo>
                  <a:lnTo>
                    <a:pt x="160" y="88"/>
                  </a:lnTo>
                  <a:lnTo>
                    <a:pt x="158" y="100"/>
                  </a:lnTo>
                  <a:lnTo>
                    <a:pt x="154" y="114"/>
                  </a:lnTo>
                  <a:lnTo>
                    <a:pt x="138" y="142"/>
                  </a:lnTo>
                  <a:lnTo>
                    <a:pt x="138" y="142"/>
                  </a:lnTo>
                  <a:lnTo>
                    <a:pt x="126" y="1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17" name="Freeform 66"/>
            <p:cNvSpPr>
              <a:spLocks/>
            </p:cNvSpPr>
            <p:nvPr/>
          </p:nvSpPr>
          <p:spPr bwMode="auto">
            <a:xfrm>
              <a:off x="4902200" y="2838450"/>
              <a:ext cx="82550" cy="82550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30" y="4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8" y="22"/>
                </a:cxn>
                <a:cxn ang="0">
                  <a:pos x="4" y="30"/>
                </a:cxn>
                <a:cxn ang="0">
                  <a:pos x="0" y="38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6" y="50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8" y="40"/>
                </a:cxn>
                <a:cxn ang="0">
                  <a:pos x="12" y="32"/>
                </a:cxn>
                <a:cxn ang="0">
                  <a:pos x="14" y="26"/>
                </a:cxn>
                <a:cxn ang="0">
                  <a:pos x="20" y="20"/>
                </a:cxn>
                <a:cxn ang="0">
                  <a:pos x="26" y="14"/>
                </a:cxn>
                <a:cxn ang="0">
                  <a:pos x="32" y="12"/>
                </a:cxn>
                <a:cxn ang="0">
                  <a:pos x="40" y="8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50" y="6"/>
                </a:cxn>
                <a:cxn ang="0">
                  <a:pos x="52" y="4"/>
                </a:cxn>
                <a:cxn ang="0">
                  <a:pos x="52" y="4"/>
                </a:cxn>
                <a:cxn ang="0">
                  <a:pos x="50" y="2"/>
                </a:cxn>
                <a:cxn ang="0">
                  <a:pos x="48" y="0"/>
                </a:cxn>
              </a:cxnLst>
              <a:rect l="0" t="0" r="r" b="b"/>
              <a:pathLst>
                <a:path w="52" h="52">
                  <a:moveTo>
                    <a:pt x="48" y="0"/>
                  </a:moveTo>
                  <a:lnTo>
                    <a:pt x="48" y="0"/>
                  </a:lnTo>
                  <a:lnTo>
                    <a:pt x="38" y="0"/>
                  </a:lnTo>
                  <a:lnTo>
                    <a:pt x="30" y="4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4" y="30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6" y="50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8" y="40"/>
                  </a:lnTo>
                  <a:lnTo>
                    <a:pt x="12" y="32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6" y="14"/>
                  </a:lnTo>
                  <a:lnTo>
                    <a:pt x="32" y="12"/>
                  </a:lnTo>
                  <a:lnTo>
                    <a:pt x="40" y="8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0" y="2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18" name="Freeform 67"/>
            <p:cNvSpPr>
              <a:spLocks/>
            </p:cNvSpPr>
            <p:nvPr/>
          </p:nvSpPr>
          <p:spPr bwMode="auto">
            <a:xfrm>
              <a:off x="4902200" y="2838450"/>
              <a:ext cx="82550" cy="82550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30" y="4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8" y="22"/>
                </a:cxn>
                <a:cxn ang="0">
                  <a:pos x="4" y="30"/>
                </a:cxn>
                <a:cxn ang="0">
                  <a:pos x="0" y="38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4" y="52"/>
                </a:cxn>
                <a:cxn ang="0">
                  <a:pos x="4" y="52"/>
                </a:cxn>
                <a:cxn ang="0">
                  <a:pos x="6" y="50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8" y="40"/>
                </a:cxn>
                <a:cxn ang="0">
                  <a:pos x="12" y="32"/>
                </a:cxn>
                <a:cxn ang="0">
                  <a:pos x="14" y="26"/>
                </a:cxn>
                <a:cxn ang="0">
                  <a:pos x="20" y="20"/>
                </a:cxn>
                <a:cxn ang="0">
                  <a:pos x="26" y="14"/>
                </a:cxn>
                <a:cxn ang="0">
                  <a:pos x="32" y="12"/>
                </a:cxn>
                <a:cxn ang="0">
                  <a:pos x="40" y="8"/>
                </a:cxn>
                <a:cxn ang="0">
                  <a:pos x="48" y="8"/>
                </a:cxn>
                <a:cxn ang="0">
                  <a:pos x="48" y="8"/>
                </a:cxn>
                <a:cxn ang="0">
                  <a:pos x="50" y="6"/>
                </a:cxn>
                <a:cxn ang="0">
                  <a:pos x="52" y="4"/>
                </a:cxn>
                <a:cxn ang="0">
                  <a:pos x="52" y="4"/>
                </a:cxn>
                <a:cxn ang="0">
                  <a:pos x="50" y="2"/>
                </a:cxn>
                <a:cxn ang="0">
                  <a:pos x="48" y="0"/>
                </a:cxn>
              </a:cxnLst>
              <a:rect l="0" t="0" r="r" b="b"/>
              <a:pathLst>
                <a:path w="52" h="52">
                  <a:moveTo>
                    <a:pt x="48" y="0"/>
                  </a:moveTo>
                  <a:lnTo>
                    <a:pt x="48" y="0"/>
                  </a:lnTo>
                  <a:lnTo>
                    <a:pt x="38" y="0"/>
                  </a:lnTo>
                  <a:lnTo>
                    <a:pt x="30" y="4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8" y="22"/>
                  </a:lnTo>
                  <a:lnTo>
                    <a:pt x="4" y="30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6" y="50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8" y="40"/>
                  </a:lnTo>
                  <a:lnTo>
                    <a:pt x="12" y="32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6" y="14"/>
                  </a:lnTo>
                  <a:lnTo>
                    <a:pt x="32" y="12"/>
                  </a:lnTo>
                  <a:lnTo>
                    <a:pt x="40" y="8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0" y="2"/>
                  </a:lnTo>
                  <a:lnTo>
                    <a:pt x="48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</p:grpSp>
      <p:grpSp>
        <p:nvGrpSpPr>
          <p:cNvPr id="19" name="Group 80"/>
          <p:cNvGrpSpPr/>
          <p:nvPr/>
        </p:nvGrpSpPr>
        <p:grpSpPr>
          <a:xfrm>
            <a:off x="3127601" y="2693371"/>
            <a:ext cx="371720" cy="371720"/>
            <a:chOff x="5588000" y="1962150"/>
            <a:chExt cx="406400" cy="406400"/>
          </a:xfrm>
          <a:solidFill>
            <a:schemeClr val="accent1"/>
          </a:solidFill>
        </p:grpSpPr>
        <p:sp>
          <p:nvSpPr>
            <p:cNvPr id="20" name="Freeform 106"/>
            <p:cNvSpPr>
              <a:spLocks noEditPoints="1"/>
            </p:cNvSpPr>
            <p:nvPr/>
          </p:nvSpPr>
          <p:spPr bwMode="auto">
            <a:xfrm>
              <a:off x="5588000" y="1962150"/>
              <a:ext cx="406400" cy="406400"/>
            </a:xfrm>
            <a:custGeom>
              <a:avLst/>
              <a:gdLst/>
              <a:ahLst/>
              <a:cxnLst>
                <a:cxn ang="0">
                  <a:pos x="214" y="86"/>
                </a:cxn>
                <a:cxn ang="0">
                  <a:pos x="230" y="54"/>
                </a:cxn>
                <a:cxn ang="0">
                  <a:pos x="210" y="30"/>
                </a:cxn>
                <a:cxn ang="0">
                  <a:pos x="194" y="26"/>
                </a:cxn>
                <a:cxn ang="0">
                  <a:pos x="160" y="38"/>
                </a:cxn>
                <a:cxn ang="0">
                  <a:pos x="150" y="4"/>
                </a:cxn>
                <a:cxn ang="0">
                  <a:pos x="118" y="0"/>
                </a:cxn>
                <a:cxn ang="0">
                  <a:pos x="102" y="12"/>
                </a:cxn>
                <a:cxn ang="0">
                  <a:pos x="66" y="28"/>
                </a:cxn>
                <a:cxn ang="0">
                  <a:pos x="56" y="26"/>
                </a:cxn>
                <a:cxn ang="0">
                  <a:pos x="30" y="46"/>
                </a:cxn>
                <a:cxn ang="0">
                  <a:pos x="28" y="66"/>
                </a:cxn>
                <a:cxn ang="0">
                  <a:pos x="12" y="102"/>
                </a:cxn>
                <a:cxn ang="0">
                  <a:pos x="0" y="112"/>
                </a:cxn>
                <a:cxn ang="0">
                  <a:pos x="0" y="144"/>
                </a:cxn>
                <a:cxn ang="0">
                  <a:pos x="38" y="160"/>
                </a:cxn>
                <a:cxn ang="0">
                  <a:pos x="28" y="190"/>
                </a:cxn>
                <a:cxn ang="0">
                  <a:pos x="30" y="210"/>
                </a:cxn>
                <a:cxn ang="0">
                  <a:pos x="56" y="230"/>
                </a:cxn>
                <a:cxn ang="0">
                  <a:pos x="86" y="214"/>
                </a:cxn>
                <a:cxn ang="0">
                  <a:pos x="102" y="244"/>
                </a:cxn>
                <a:cxn ang="0">
                  <a:pos x="118" y="256"/>
                </a:cxn>
                <a:cxn ang="0">
                  <a:pos x="150" y="252"/>
                </a:cxn>
                <a:cxn ang="0">
                  <a:pos x="160" y="218"/>
                </a:cxn>
                <a:cxn ang="0">
                  <a:pos x="194" y="230"/>
                </a:cxn>
                <a:cxn ang="0">
                  <a:pos x="210" y="226"/>
                </a:cxn>
                <a:cxn ang="0">
                  <a:pos x="230" y="202"/>
                </a:cxn>
                <a:cxn ang="0">
                  <a:pos x="214" y="170"/>
                </a:cxn>
                <a:cxn ang="0">
                  <a:pos x="248" y="152"/>
                </a:cxn>
                <a:cxn ang="0">
                  <a:pos x="256" y="118"/>
                </a:cxn>
                <a:cxn ang="0">
                  <a:pos x="248" y="104"/>
                </a:cxn>
                <a:cxn ang="0">
                  <a:pos x="208" y="148"/>
                </a:cxn>
                <a:cxn ang="0">
                  <a:pos x="200" y="162"/>
                </a:cxn>
                <a:cxn ang="0">
                  <a:pos x="200" y="214"/>
                </a:cxn>
                <a:cxn ang="0">
                  <a:pos x="170" y="198"/>
                </a:cxn>
                <a:cxn ang="0">
                  <a:pos x="154" y="204"/>
                </a:cxn>
                <a:cxn ang="0">
                  <a:pos x="138" y="240"/>
                </a:cxn>
                <a:cxn ang="0">
                  <a:pos x="108" y="208"/>
                </a:cxn>
                <a:cxn ang="0">
                  <a:pos x="94" y="200"/>
                </a:cxn>
                <a:cxn ang="0">
                  <a:pos x="78" y="202"/>
                </a:cxn>
                <a:cxn ang="0">
                  <a:pos x="54" y="178"/>
                </a:cxn>
                <a:cxn ang="0">
                  <a:pos x="52" y="154"/>
                </a:cxn>
                <a:cxn ang="0">
                  <a:pos x="16" y="138"/>
                </a:cxn>
                <a:cxn ang="0">
                  <a:pos x="48" y="108"/>
                </a:cxn>
                <a:cxn ang="0">
                  <a:pos x="56" y="94"/>
                </a:cxn>
                <a:cxn ang="0">
                  <a:pos x="56" y="42"/>
                </a:cxn>
                <a:cxn ang="0">
                  <a:pos x="86" y="58"/>
                </a:cxn>
                <a:cxn ang="0">
                  <a:pos x="102" y="52"/>
                </a:cxn>
                <a:cxn ang="0">
                  <a:pos x="118" y="16"/>
                </a:cxn>
                <a:cxn ang="0">
                  <a:pos x="148" y="48"/>
                </a:cxn>
                <a:cxn ang="0">
                  <a:pos x="162" y="56"/>
                </a:cxn>
                <a:cxn ang="0">
                  <a:pos x="178" y="54"/>
                </a:cxn>
                <a:cxn ang="0">
                  <a:pos x="202" y="78"/>
                </a:cxn>
                <a:cxn ang="0">
                  <a:pos x="204" y="102"/>
                </a:cxn>
                <a:cxn ang="0">
                  <a:pos x="240" y="118"/>
                </a:cxn>
              </a:cxnLst>
              <a:rect l="0" t="0" r="r" b="b"/>
              <a:pathLst>
                <a:path w="256" h="256">
                  <a:moveTo>
                    <a:pt x="244" y="102"/>
                  </a:moveTo>
                  <a:lnTo>
                    <a:pt x="218" y="96"/>
                  </a:lnTo>
                  <a:lnTo>
                    <a:pt x="218" y="96"/>
                  </a:lnTo>
                  <a:lnTo>
                    <a:pt x="214" y="86"/>
                  </a:lnTo>
                  <a:lnTo>
                    <a:pt x="228" y="66"/>
                  </a:lnTo>
                  <a:lnTo>
                    <a:pt x="228" y="66"/>
                  </a:lnTo>
                  <a:lnTo>
                    <a:pt x="230" y="60"/>
                  </a:lnTo>
                  <a:lnTo>
                    <a:pt x="230" y="54"/>
                  </a:lnTo>
                  <a:lnTo>
                    <a:pt x="230" y="50"/>
                  </a:lnTo>
                  <a:lnTo>
                    <a:pt x="226" y="46"/>
                  </a:lnTo>
                  <a:lnTo>
                    <a:pt x="210" y="30"/>
                  </a:lnTo>
                  <a:lnTo>
                    <a:pt x="210" y="30"/>
                  </a:lnTo>
                  <a:lnTo>
                    <a:pt x="206" y="26"/>
                  </a:lnTo>
                  <a:lnTo>
                    <a:pt x="200" y="26"/>
                  </a:lnTo>
                  <a:lnTo>
                    <a:pt x="200" y="26"/>
                  </a:lnTo>
                  <a:lnTo>
                    <a:pt x="194" y="26"/>
                  </a:lnTo>
                  <a:lnTo>
                    <a:pt x="190" y="28"/>
                  </a:lnTo>
                  <a:lnTo>
                    <a:pt x="170" y="42"/>
                  </a:lnTo>
                  <a:lnTo>
                    <a:pt x="170" y="42"/>
                  </a:lnTo>
                  <a:lnTo>
                    <a:pt x="160" y="38"/>
                  </a:lnTo>
                  <a:lnTo>
                    <a:pt x="154" y="12"/>
                  </a:lnTo>
                  <a:lnTo>
                    <a:pt x="154" y="12"/>
                  </a:lnTo>
                  <a:lnTo>
                    <a:pt x="152" y="8"/>
                  </a:lnTo>
                  <a:lnTo>
                    <a:pt x="150" y="4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12" y="0"/>
                  </a:lnTo>
                  <a:lnTo>
                    <a:pt x="106" y="4"/>
                  </a:lnTo>
                  <a:lnTo>
                    <a:pt x="104" y="8"/>
                  </a:lnTo>
                  <a:lnTo>
                    <a:pt x="102" y="12"/>
                  </a:lnTo>
                  <a:lnTo>
                    <a:pt x="96" y="38"/>
                  </a:lnTo>
                  <a:lnTo>
                    <a:pt x="96" y="38"/>
                  </a:lnTo>
                  <a:lnTo>
                    <a:pt x="86" y="42"/>
                  </a:lnTo>
                  <a:lnTo>
                    <a:pt x="66" y="28"/>
                  </a:lnTo>
                  <a:lnTo>
                    <a:pt x="66" y="28"/>
                  </a:lnTo>
                  <a:lnTo>
                    <a:pt x="62" y="26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0" y="26"/>
                  </a:lnTo>
                  <a:lnTo>
                    <a:pt x="46" y="30"/>
                  </a:lnTo>
                  <a:lnTo>
                    <a:pt x="30" y="46"/>
                  </a:lnTo>
                  <a:lnTo>
                    <a:pt x="30" y="46"/>
                  </a:lnTo>
                  <a:lnTo>
                    <a:pt x="26" y="50"/>
                  </a:lnTo>
                  <a:lnTo>
                    <a:pt x="26" y="54"/>
                  </a:lnTo>
                  <a:lnTo>
                    <a:pt x="26" y="60"/>
                  </a:lnTo>
                  <a:lnTo>
                    <a:pt x="28" y="66"/>
                  </a:lnTo>
                  <a:lnTo>
                    <a:pt x="42" y="86"/>
                  </a:lnTo>
                  <a:lnTo>
                    <a:pt x="42" y="86"/>
                  </a:lnTo>
                  <a:lnTo>
                    <a:pt x="38" y="96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8" y="104"/>
                  </a:lnTo>
                  <a:lnTo>
                    <a:pt x="4" y="106"/>
                  </a:lnTo>
                  <a:lnTo>
                    <a:pt x="0" y="112"/>
                  </a:lnTo>
                  <a:lnTo>
                    <a:pt x="0" y="118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4" y="150"/>
                  </a:lnTo>
                  <a:lnTo>
                    <a:pt x="8" y="152"/>
                  </a:lnTo>
                  <a:lnTo>
                    <a:pt x="12" y="154"/>
                  </a:lnTo>
                  <a:lnTo>
                    <a:pt x="38" y="160"/>
                  </a:lnTo>
                  <a:lnTo>
                    <a:pt x="38" y="160"/>
                  </a:lnTo>
                  <a:lnTo>
                    <a:pt x="42" y="170"/>
                  </a:lnTo>
                  <a:lnTo>
                    <a:pt x="28" y="190"/>
                  </a:lnTo>
                  <a:lnTo>
                    <a:pt x="28" y="190"/>
                  </a:lnTo>
                  <a:lnTo>
                    <a:pt x="26" y="196"/>
                  </a:lnTo>
                  <a:lnTo>
                    <a:pt x="26" y="202"/>
                  </a:lnTo>
                  <a:lnTo>
                    <a:pt x="26" y="206"/>
                  </a:lnTo>
                  <a:lnTo>
                    <a:pt x="30" y="210"/>
                  </a:lnTo>
                  <a:lnTo>
                    <a:pt x="46" y="226"/>
                  </a:lnTo>
                  <a:lnTo>
                    <a:pt x="46" y="226"/>
                  </a:lnTo>
                  <a:lnTo>
                    <a:pt x="50" y="230"/>
                  </a:lnTo>
                  <a:lnTo>
                    <a:pt x="56" y="230"/>
                  </a:lnTo>
                  <a:lnTo>
                    <a:pt x="56" y="230"/>
                  </a:lnTo>
                  <a:lnTo>
                    <a:pt x="62" y="230"/>
                  </a:lnTo>
                  <a:lnTo>
                    <a:pt x="66" y="228"/>
                  </a:lnTo>
                  <a:lnTo>
                    <a:pt x="86" y="214"/>
                  </a:lnTo>
                  <a:lnTo>
                    <a:pt x="86" y="214"/>
                  </a:lnTo>
                  <a:lnTo>
                    <a:pt x="96" y="218"/>
                  </a:lnTo>
                  <a:lnTo>
                    <a:pt x="102" y="244"/>
                  </a:lnTo>
                  <a:lnTo>
                    <a:pt x="102" y="244"/>
                  </a:lnTo>
                  <a:lnTo>
                    <a:pt x="104" y="248"/>
                  </a:lnTo>
                  <a:lnTo>
                    <a:pt x="106" y="252"/>
                  </a:lnTo>
                  <a:lnTo>
                    <a:pt x="112" y="256"/>
                  </a:lnTo>
                  <a:lnTo>
                    <a:pt x="118" y="256"/>
                  </a:lnTo>
                  <a:lnTo>
                    <a:pt x="138" y="256"/>
                  </a:lnTo>
                  <a:lnTo>
                    <a:pt x="138" y="256"/>
                  </a:lnTo>
                  <a:lnTo>
                    <a:pt x="144" y="256"/>
                  </a:lnTo>
                  <a:lnTo>
                    <a:pt x="150" y="252"/>
                  </a:lnTo>
                  <a:lnTo>
                    <a:pt x="152" y="248"/>
                  </a:lnTo>
                  <a:lnTo>
                    <a:pt x="154" y="244"/>
                  </a:lnTo>
                  <a:lnTo>
                    <a:pt x="160" y="218"/>
                  </a:lnTo>
                  <a:lnTo>
                    <a:pt x="160" y="218"/>
                  </a:lnTo>
                  <a:lnTo>
                    <a:pt x="170" y="214"/>
                  </a:lnTo>
                  <a:lnTo>
                    <a:pt x="190" y="228"/>
                  </a:lnTo>
                  <a:lnTo>
                    <a:pt x="190" y="228"/>
                  </a:lnTo>
                  <a:lnTo>
                    <a:pt x="194" y="230"/>
                  </a:lnTo>
                  <a:lnTo>
                    <a:pt x="200" y="230"/>
                  </a:lnTo>
                  <a:lnTo>
                    <a:pt x="200" y="230"/>
                  </a:lnTo>
                  <a:lnTo>
                    <a:pt x="206" y="230"/>
                  </a:lnTo>
                  <a:lnTo>
                    <a:pt x="210" y="226"/>
                  </a:lnTo>
                  <a:lnTo>
                    <a:pt x="226" y="210"/>
                  </a:lnTo>
                  <a:lnTo>
                    <a:pt x="226" y="210"/>
                  </a:lnTo>
                  <a:lnTo>
                    <a:pt x="230" y="206"/>
                  </a:lnTo>
                  <a:lnTo>
                    <a:pt x="230" y="202"/>
                  </a:lnTo>
                  <a:lnTo>
                    <a:pt x="230" y="196"/>
                  </a:lnTo>
                  <a:lnTo>
                    <a:pt x="228" y="190"/>
                  </a:lnTo>
                  <a:lnTo>
                    <a:pt x="214" y="170"/>
                  </a:lnTo>
                  <a:lnTo>
                    <a:pt x="214" y="170"/>
                  </a:lnTo>
                  <a:lnTo>
                    <a:pt x="218" y="160"/>
                  </a:lnTo>
                  <a:lnTo>
                    <a:pt x="244" y="154"/>
                  </a:lnTo>
                  <a:lnTo>
                    <a:pt x="244" y="154"/>
                  </a:lnTo>
                  <a:lnTo>
                    <a:pt x="248" y="152"/>
                  </a:lnTo>
                  <a:lnTo>
                    <a:pt x="252" y="150"/>
                  </a:lnTo>
                  <a:lnTo>
                    <a:pt x="256" y="144"/>
                  </a:lnTo>
                  <a:lnTo>
                    <a:pt x="256" y="138"/>
                  </a:lnTo>
                  <a:lnTo>
                    <a:pt x="256" y="118"/>
                  </a:lnTo>
                  <a:lnTo>
                    <a:pt x="256" y="118"/>
                  </a:lnTo>
                  <a:lnTo>
                    <a:pt x="256" y="112"/>
                  </a:lnTo>
                  <a:lnTo>
                    <a:pt x="252" y="106"/>
                  </a:lnTo>
                  <a:lnTo>
                    <a:pt x="248" y="104"/>
                  </a:lnTo>
                  <a:lnTo>
                    <a:pt x="244" y="102"/>
                  </a:lnTo>
                  <a:close/>
                  <a:moveTo>
                    <a:pt x="216" y="144"/>
                  </a:moveTo>
                  <a:lnTo>
                    <a:pt x="216" y="144"/>
                  </a:lnTo>
                  <a:lnTo>
                    <a:pt x="208" y="148"/>
                  </a:lnTo>
                  <a:lnTo>
                    <a:pt x="204" y="154"/>
                  </a:lnTo>
                  <a:lnTo>
                    <a:pt x="204" y="154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198" y="170"/>
                  </a:lnTo>
                  <a:lnTo>
                    <a:pt x="202" y="178"/>
                  </a:lnTo>
                  <a:lnTo>
                    <a:pt x="214" y="200"/>
                  </a:lnTo>
                  <a:lnTo>
                    <a:pt x="200" y="214"/>
                  </a:lnTo>
                  <a:lnTo>
                    <a:pt x="178" y="202"/>
                  </a:lnTo>
                  <a:lnTo>
                    <a:pt x="178" y="202"/>
                  </a:lnTo>
                  <a:lnTo>
                    <a:pt x="174" y="198"/>
                  </a:lnTo>
                  <a:lnTo>
                    <a:pt x="170" y="198"/>
                  </a:lnTo>
                  <a:lnTo>
                    <a:pt x="170" y="198"/>
                  </a:lnTo>
                  <a:lnTo>
                    <a:pt x="162" y="200"/>
                  </a:lnTo>
                  <a:lnTo>
                    <a:pt x="162" y="200"/>
                  </a:lnTo>
                  <a:lnTo>
                    <a:pt x="154" y="204"/>
                  </a:lnTo>
                  <a:lnTo>
                    <a:pt x="154" y="204"/>
                  </a:lnTo>
                  <a:lnTo>
                    <a:pt x="148" y="208"/>
                  </a:lnTo>
                  <a:lnTo>
                    <a:pt x="144" y="216"/>
                  </a:lnTo>
                  <a:lnTo>
                    <a:pt x="138" y="240"/>
                  </a:lnTo>
                  <a:lnTo>
                    <a:pt x="118" y="240"/>
                  </a:lnTo>
                  <a:lnTo>
                    <a:pt x="112" y="216"/>
                  </a:lnTo>
                  <a:lnTo>
                    <a:pt x="112" y="216"/>
                  </a:lnTo>
                  <a:lnTo>
                    <a:pt x="108" y="208"/>
                  </a:lnTo>
                  <a:lnTo>
                    <a:pt x="102" y="204"/>
                  </a:lnTo>
                  <a:lnTo>
                    <a:pt x="102" y="204"/>
                  </a:lnTo>
                  <a:lnTo>
                    <a:pt x="94" y="200"/>
                  </a:lnTo>
                  <a:lnTo>
                    <a:pt x="94" y="200"/>
                  </a:lnTo>
                  <a:lnTo>
                    <a:pt x="86" y="198"/>
                  </a:lnTo>
                  <a:lnTo>
                    <a:pt x="86" y="198"/>
                  </a:lnTo>
                  <a:lnTo>
                    <a:pt x="82" y="198"/>
                  </a:lnTo>
                  <a:lnTo>
                    <a:pt x="78" y="202"/>
                  </a:lnTo>
                  <a:lnTo>
                    <a:pt x="56" y="214"/>
                  </a:lnTo>
                  <a:lnTo>
                    <a:pt x="42" y="200"/>
                  </a:lnTo>
                  <a:lnTo>
                    <a:pt x="54" y="178"/>
                  </a:lnTo>
                  <a:lnTo>
                    <a:pt x="54" y="178"/>
                  </a:lnTo>
                  <a:lnTo>
                    <a:pt x="58" y="170"/>
                  </a:lnTo>
                  <a:lnTo>
                    <a:pt x="56" y="162"/>
                  </a:lnTo>
                  <a:lnTo>
                    <a:pt x="56" y="162"/>
                  </a:lnTo>
                  <a:lnTo>
                    <a:pt x="52" y="154"/>
                  </a:lnTo>
                  <a:lnTo>
                    <a:pt x="52" y="154"/>
                  </a:lnTo>
                  <a:lnTo>
                    <a:pt x="48" y="148"/>
                  </a:lnTo>
                  <a:lnTo>
                    <a:pt x="40" y="144"/>
                  </a:lnTo>
                  <a:lnTo>
                    <a:pt x="16" y="138"/>
                  </a:lnTo>
                  <a:lnTo>
                    <a:pt x="16" y="118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8" y="108"/>
                  </a:lnTo>
                  <a:lnTo>
                    <a:pt x="52" y="102"/>
                  </a:lnTo>
                  <a:lnTo>
                    <a:pt x="52" y="10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8" y="86"/>
                  </a:lnTo>
                  <a:lnTo>
                    <a:pt x="54" y="78"/>
                  </a:lnTo>
                  <a:lnTo>
                    <a:pt x="42" y="56"/>
                  </a:lnTo>
                  <a:lnTo>
                    <a:pt x="56" y="42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2" y="58"/>
                  </a:lnTo>
                  <a:lnTo>
                    <a:pt x="86" y="58"/>
                  </a:lnTo>
                  <a:lnTo>
                    <a:pt x="86" y="58"/>
                  </a:lnTo>
                  <a:lnTo>
                    <a:pt x="94" y="56"/>
                  </a:lnTo>
                  <a:lnTo>
                    <a:pt x="94" y="56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8" y="48"/>
                  </a:lnTo>
                  <a:lnTo>
                    <a:pt x="112" y="40"/>
                  </a:lnTo>
                  <a:lnTo>
                    <a:pt x="118" y="16"/>
                  </a:lnTo>
                  <a:lnTo>
                    <a:pt x="138" y="16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8" y="48"/>
                  </a:lnTo>
                  <a:lnTo>
                    <a:pt x="154" y="52"/>
                  </a:lnTo>
                  <a:lnTo>
                    <a:pt x="154" y="52"/>
                  </a:lnTo>
                  <a:lnTo>
                    <a:pt x="162" y="56"/>
                  </a:lnTo>
                  <a:lnTo>
                    <a:pt x="162" y="56"/>
                  </a:lnTo>
                  <a:lnTo>
                    <a:pt x="170" y="58"/>
                  </a:lnTo>
                  <a:lnTo>
                    <a:pt x="170" y="58"/>
                  </a:lnTo>
                  <a:lnTo>
                    <a:pt x="174" y="58"/>
                  </a:lnTo>
                  <a:lnTo>
                    <a:pt x="178" y="54"/>
                  </a:lnTo>
                  <a:lnTo>
                    <a:pt x="200" y="42"/>
                  </a:lnTo>
                  <a:lnTo>
                    <a:pt x="214" y="56"/>
                  </a:lnTo>
                  <a:lnTo>
                    <a:pt x="202" y="78"/>
                  </a:lnTo>
                  <a:lnTo>
                    <a:pt x="202" y="78"/>
                  </a:lnTo>
                  <a:lnTo>
                    <a:pt x="198" y="86"/>
                  </a:lnTo>
                  <a:lnTo>
                    <a:pt x="200" y="94"/>
                  </a:lnTo>
                  <a:lnTo>
                    <a:pt x="200" y="94"/>
                  </a:lnTo>
                  <a:lnTo>
                    <a:pt x="204" y="102"/>
                  </a:lnTo>
                  <a:lnTo>
                    <a:pt x="204" y="102"/>
                  </a:lnTo>
                  <a:lnTo>
                    <a:pt x="208" y="108"/>
                  </a:lnTo>
                  <a:lnTo>
                    <a:pt x="216" y="112"/>
                  </a:lnTo>
                  <a:lnTo>
                    <a:pt x="240" y="118"/>
                  </a:lnTo>
                  <a:lnTo>
                    <a:pt x="240" y="138"/>
                  </a:lnTo>
                  <a:lnTo>
                    <a:pt x="216" y="1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21" name="Freeform 109"/>
            <p:cNvSpPr>
              <a:spLocks noEditPoints="1"/>
            </p:cNvSpPr>
            <p:nvPr/>
          </p:nvSpPr>
          <p:spPr bwMode="auto">
            <a:xfrm>
              <a:off x="5702300" y="2076450"/>
              <a:ext cx="177800" cy="17780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34" y="4"/>
                </a:cxn>
                <a:cxn ang="0">
                  <a:pos x="16" y="16"/>
                </a:cxn>
                <a:cxn ang="0">
                  <a:pos x="4" y="34"/>
                </a:cxn>
                <a:cxn ang="0">
                  <a:pos x="0" y="56"/>
                </a:cxn>
                <a:cxn ang="0">
                  <a:pos x="2" y="68"/>
                </a:cxn>
                <a:cxn ang="0">
                  <a:pos x="10" y="88"/>
                </a:cxn>
                <a:cxn ang="0">
                  <a:pos x="24" y="102"/>
                </a:cxn>
                <a:cxn ang="0">
                  <a:pos x="44" y="110"/>
                </a:cxn>
                <a:cxn ang="0">
                  <a:pos x="56" y="112"/>
                </a:cxn>
                <a:cxn ang="0">
                  <a:pos x="78" y="108"/>
                </a:cxn>
                <a:cxn ang="0">
                  <a:pos x="96" y="96"/>
                </a:cxn>
                <a:cxn ang="0">
                  <a:pos x="108" y="78"/>
                </a:cxn>
                <a:cxn ang="0">
                  <a:pos x="112" y="56"/>
                </a:cxn>
                <a:cxn ang="0">
                  <a:pos x="110" y="44"/>
                </a:cxn>
                <a:cxn ang="0">
                  <a:pos x="102" y="24"/>
                </a:cxn>
                <a:cxn ang="0">
                  <a:pos x="88" y="10"/>
                </a:cxn>
                <a:cxn ang="0">
                  <a:pos x="68" y="2"/>
                </a:cxn>
                <a:cxn ang="0">
                  <a:pos x="56" y="104"/>
                </a:cxn>
                <a:cxn ang="0">
                  <a:pos x="46" y="104"/>
                </a:cxn>
                <a:cxn ang="0">
                  <a:pos x="28" y="96"/>
                </a:cxn>
                <a:cxn ang="0">
                  <a:pos x="16" y="84"/>
                </a:cxn>
                <a:cxn ang="0">
                  <a:pos x="8" y="66"/>
                </a:cxn>
                <a:cxn ang="0">
                  <a:pos x="8" y="56"/>
                </a:cxn>
                <a:cxn ang="0">
                  <a:pos x="10" y="36"/>
                </a:cxn>
                <a:cxn ang="0">
                  <a:pos x="22" y="22"/>
                </a:cxn>
                <a:cxn ang="0">
                  <a:pos x="36" y="10"/>
                </a:cxn>
                <a:cxn ang="0">
                  <a:pos x="56" y="6"/>
                </a:cxn>
                <a:cxn ang="0">
                  <a:pos x="66" y="8"/>
                </a:cxn>
                <a:cxn ang="0">
                  <a:pos x="84" y="16"/>
                </a:cxn>
                <a:cxn ang="0">
                  <a:pos x="96" y="28"/>
                </a:cxn>
                <a:cxn ang="0">
                  <a:pos x="104" y="46"/>
                </a:cxn>
                <a:cxn ang="0">
                  <a:pos x="106" y="56"/>
                </a:cxn>
                <a:cxn ang="0">
                  <a:pos x="102" y="76"/>
                </a:cxn>
                <a:cxn ang="0">
                  <a:pos x="90" y="90"/>
                </a:cxn>
                <a:cxn ang="0">
                  <a:pos x="76" y="102"/>
                </a:cxn>
                <a:cxn ang="0">
                  <a:pos x="56" y="104"/>
                </a:cxn>
              </a:cxnLst>
              <a:rect l="0" t="0" r="r" b="b"/>
              <a:pathLst>
                <a:path w="112" h="112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68"/>
                  </a:lnTo>
                  <a:lnTo>
                    <a:pt x="4" y="78"/>
                  </a:lnTo>
                  <a:lnTo>
                    <a:pt x="10" y="88"/>
                  </a:lnTo>
                  <a:lnTo>
                    <a:pt x="16" y="96"/>
                  </a:lnTo>
                  <a:lnTo>
                    <a:pt x="24" y="102"/>
                  </a:lnTo>
                  <a:lnTo>
                    <a:pt x="34" y="108"/>
                  </a:lnTo>
                  <a:lnTo>
                    <a:pt x="44" y="110"/>
                  </a:lnTo>
                  <a:lnTo>
                    <a:pt x="56" y="112"/>
                  </a:lnTo>
                  <a:lnTo>
                    <a:pt x="56" y="112"/>
                  </a:lnTo>
                  <a:lnTo>
                    <a:pt x="68" y="110"/>
                  </a:lnTo>
                  <a:lnTo>
                    <a:pt x="78" y="108"/>
                  </a:lnTo>
                  <a:lnTo>
                    <a:pt x="88" y="102"/>
                  </a:lnTo>
                  <a:lnTo>
                    <a:pt x="96" y="96"/>
                  </a:lnTo>
                  <a:lnTo>
                    <a:pt x="102" y="88"/>
                  </a:lnTo>
                  <a:lnTo>
                    <a:pt x="108" y="78"/>
                  </a:lnTo>
                  <a:lnTo>
                    <a:pt x="110" y="68"/>
                  </a:lnTo>
                  <a:lnTo>
                    <a:pt x="112" y="56"/>
                  </a:lnTo>
                  <a:lnTo>
                    <a:pt x="112" y="56"/>
                  </a:lnTo>
                  <a:lnTo>
                    <a:pt x="110" y="44"/>
                  </a:lnTo>
                  <a:lnTo>
                    <a:pt x="108" y="34"/>
                  </a:lnTo>
                  <a:lnTo>
                    <a:pt x="102" y="24"/>
                  </a:lnTo>
                  <a:lnTo>
                    <a:pt x="96" y="16"/>
                  </a:lnTo>
                  <a:lnTo>
                    <a:pt x="88" y="10"/>
                  </a:lnTo>
                  <a:lnTo>
                    <a:pt x="78" y="4"/>
                  </a:lnTo>
                  <a:lnTo>
                    <a:pt x="68" y="2"/>
                  </a:lnTo>
                  <a:lnTo>
                    <a:pt x="56" y="0"/>
                  </a:lnTo>
                  <a:close/>
                  <a:moveTo>
                    <a:pt x="56" y="104"/>
                  </a:moveTo>
                  <a:lnTo>
                    <a:pt x="56" y="104"/>
                  </a:lnTo>
                  <a:lnTo>
                    <a:pt x="46" y="104"/>
                  </a:lnTo>
                  <a:lnTo>
                    <a:pt x="36" y="102"/>
                  </a:lnTo>
                  <a:lnTo>
                    <a:pt x="28" y="96"/>
                  </a:lnTo>
                  <a:lnTo>
                    <a:pt x="22" y="90"/>
                  </a:lnTo>
                  <a:lnTo>
                    <a:pt x="16" y="84"/>
                  </a:lnTo>
                  <a:lnTo>
                    <a:pt x="10" y="76"/>
                  </a:lnTo>
                  <a:lnTo>
                    <a:pt x="8" y="66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0" y="36"/>
                  </a:lnTo>
                  <a:lnTo>
                    <a:pt x="16" y="28"/>
                  </a:lnTo>
                  <a:lnTo>
                    <a:pt x="22" y="22"/>
                  </a:lnTo>
                  <a:lnTo>
                    <a:pt x="28" y="16"/>
                  </a:lnTo>
                  <a:lnTo>
                    <a:pt x="36" y="10"/>
                  </a:lnTo>
                  <a:lnTo>
                    <a:pt x="46" y="8"/>
                  </a:lnTo>
                  <a:lnTo>
                    <a:pt x="56" y="6"/>
                  </a:lnTo>
                  <a:lnTo>
                    <a:pt x="56" y="6"/>
                  </a:lnTo>
                  <a:lnTo>
                    <a:pt x="66" y="8"/>
                  </a:lnTo>
                  <a:lnTo>
                    <a:pt x="76" y="10"/>
                  </a:lnTo>
                  <a:lnTo>
                    <a:pt x="84" y="16"/>
                  </a:lnTo>
                  <a:lnTo>
                    <a:pt x="90" y="22"/>
                  </a:lnTo>
                  <a:lnTo>
                    <a:pt x="96" y="28"/>
                  </a:lnTo>
                  <a:lnTo>
                    <a:pt x="102" y="36"/>
                  </a:lnTo>
                  <a:lnTo>
                    <a:pt x="104" y="46"/>
                  </a:lnTo>
                  <a:lnTo>
                    <a:pt x="106" y="56"/>
                  </a:lnTo>
                  <a:lnTo>
                    <a:pt x="106" y="56"/>
                  </a:lnTo>
                  <a:lnTo>
                    <a:pt x="104" y="66"/>
                  </a:lnTo>
                  <a:lnTo>
                    <a:pt x="102" y="76"/>
                  </a:lnTo>
                  <a:lnTo>
                    <a:pt x="96" y="84"/>
                  </a:lnTo>
                  <a:lnTo>
                    <a:pt x="90" y="90"/>
                  </a:lnTo>
                  <a:lnTo>
                    <a:pt x="84" y="96"/>
                  </a:lnTo>
                  <a:lnTo>
                    <a:pt x="76" y="102"/>
                  </a:lnTo>
                  <a:lnTo>
                    <a:pt x="66" y="104"/>
                  </a:lnTo>
                  <a:lnTo>
                    <a:pt x="56" y="1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22" name="Freeform 112"/>
            <p:cNvSpPr>
              <a:spLocks noEditPoints="1"/>
            </p:cNvSpPr>
            <p:nvPr/>
          </p:nvSpPr>
          <p:spPr bwMode="auto">
            <a:xfrm>
              <a:off x="5740400" y="2114550"/>
              <a:ext cx="101600" cy="101600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32" y="0"/>
                </a:cxn>
                <a:cxn ang="0">
                  <a:pos x="26" y="0"/>
                </a:cxn>
                <a:cxn ang="0">
                  <a:pos x="20" y="2"/>
                </a:cxn>
                <a:cxn ang="0">
                  <a:pos x="10" y="10"/>
                </a:cxn>
                <a:cxn ang="0">
                  <a:pos x="2" y="20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0" y="38"/>
                </a:cxn>
                <a:cxn ang="0">
                  <a:pos x="2" y="44"/>
                </a:cxn>
                <a:cxn ang="0">
                  <a:pos x="10" y="54"/>
                </a:cxn>
                <a:cxn ang="0">
                  <a:pos x="20" y="62"/>
                </a:cxn>
                <a:cxn ang="0">
                  <a:pos x="26" y="64"/>
                </a:cxn>
                <a:cxn ang="0">
                  <a:pos x="32" y="64"/>
                </a:cxn>
                <a:cxn ang="0">
                  <a:pos x="32" y="64"/>
                </a:cxn>
                <a:cxn ang="0">
                  <a:pos x="38" y="64"/>
                </a:cxn>
                <a:cxn ang="0">
                  <a:pos x="44" y="62"/>
                </a:cxn>
                <a:cxn ang="0">
                  <a:pos x="54" y="54"/>
                </a:cxn>
                <a:cxn ang="0">
                  <a:pos x="62" y="44"/>
                </a:cxn>
                <a:cxn ang="0">
                  <a:pos x="64" y="38"/>
                </a:cxn>
                <a:cxn ang="0">
                  <a:pos x="64" y="32"/>
                </a:cxn>
                <a:cxn ang="0">
                  <a:pos x="64" y="32"/>
                </a:cxn>
                <a:cxn ang="0">
                  <a:pos x="64" y="26"/>
                </a:cxn>
                <a:cxn ang="0">
                  <a:pos x="62" y="20"/>
                </a:cxn>
                <a:cxn ang="0">
                  <a:pos x="54" y="10"/>
                </a:cxn>
                <a:cxn ang="0">
                  <a:pos x="44" y="2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32" y="56"/>
                </a:cxn>
                <a:cxn ang="0">
                  <a:pos x="32" y="56"/>
                </a:cxn>
                <a:cxn ang="0">
                  <a:pos x="22" y="54"/>
                </a:cxn>
                <a:cxn ang="0">
                  <a:pos x="16" y="48"/>
                </a:cxn>
                <a:cxn ang="0">
                  <a:pos x="10" y="42"/>
                </a:cxn>
                <a:cxn ang="0">
                  <a:pos x="8" y="32"/>
                </a:cxn>
                <a:cxn ang="0">
                  <a:pos x="8" y="32"/>
                </a:cxn>
                <a:cxn ang="0">
                  <a:pos x="10" y="22"/>
                </a:cxn>
                <a:cxn ang="0">
                  <a:pos x="16" y="16"/>
                </a:cxn>
                <a:cxn ang="0">
                  <a:pos x="22" y="10"/>
                </a:cxn>
                <a:cxn ang="0">
                  <a:pos x="32" y="8"/>
                </a:cxn>
                <a:cxn ang="0">
                  <a:pos x="32" y="8"/>
                </a:cxn>
                <a:cxn ang="0">
                  <a:pos x="42" y="10"/>
                </a:cxn>
                <a:cxn ang="0">
                  <a:pos x="48" y="16"/>
                </a:cxn>
                <a:cxn ang="0">
                  <a:pos x="54" y="22"/>
                </a:cxn>
                <a:cxn ang="0">
                  <a:pos x="56" y="32"/>
                </a:cxn>
                <a:cxn ang="0">
                  <a:pos x="56" y="32"/>
                </a:cxn>
                <a:cxn ang="0">
                  <a:pos x="54" y="42"/>
                </a:cxn>
                <a:cxn ang="0">
                  <a:pos x="48" y="48"/>
                </a:cxn>
                <a:cxn ang="0">
                  <a:pos x="42" y="54"/>
                </a:cxn>
                <a:cxn ang="0">
                  <a:pos x="32" y="56"/>
                </a:cxn>
              </a:cxnLst>
              <a:rect l="0" t="0" r="r" b="b"/>
              <a:pathLst>
                <a:path w="64" h="64">
                  <a:moveTo>
                    <a:pt x="32" y="0"/>
                  </a:moveTo>
                  <a:lnTo>
                    <a:pt x="32" y="0"/>
                  </a:lnTo>
                  <a:lnTo>
                    <a:pt x="26" y="0"/>
                  </a:lnTo>
                  <a:lnTo>
                    <a:pt x="20" y="2"/>
                  </a:lnTo>
                  <a:lnTo>
                    <a:pt x="10" y="10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10" y="54"/>
                  </a:lnTo>
                  <a:lnTo>
                    <a:pt x="20" y="62"/>
                  </a:lnTo>
                  <a:lnTo>
                    <a:pt x="26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8" y="64"/>
                  </a:lnTo>
                  <a:lnTo>
                    <a:pt x="44" y="62"/>
                  </a:lnTo>
                  <a:lnTo>
                    <a:pt x="54" y="54"/>
                  </a:lnTo>
                  <a:lnTo>
                    <a:pt x="62" y="44"/>
                  </a:lnTo>
                  <a:lnTo>
                    <a:pt x="64" y="38"/>
                  </a:lnTo>
                  <a:lnTo>
                    <a:pt x="64" y="32"/>
                  </a:lnTo>
                  <a:lnTo>
                    <a:pt x="64" y="32"/>
                  </a:lnTo>
                  <a:lnTo>
                    <a:pt x="64" y="26"/>
                  </a:lnTo>
                  <a:lnTo>
                    <a:pt x="62" y="20"/>
                  </a:lnTo>
                  <a:lnTo>
                    <a:pt x="54" y="10"/>
                  </a:lnTo>
                  <a:lnTo>
                    <a:pt x="44" y="2"/>
                  </a:lnTo>
                  <a:lnTo>
                    <a:pt x="38" y="0"/>
                  </a:lnTo>
                  <a:lnTo>
                    <a:pt x="32" y="0"/>
                  </a:lnTo>
                  <a:close/>
                  <a:moveTo>
                    <a:pt x="32" y="56"/>
                  </a:moveTo>
                  <a:lnTo>
                    <a:pt x="32" y="56"/>
                  </a:lnTo>
                  <a:lnTo>
                    <a:pt x="22" y="54"/>
                  </a:lnTo>
                  <a:lnTo>
                    <a:pt x="16" y="48"/>
                  </a:lnTo>
                  <a:lnTo>
                    <a:pt x="10" y="42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10" y="22"/>
                  </a:lnTo>
                  <a:lnTo>
                    <a:pt x="16" y="16"/>
                  </a:lnTo>
                  <a:lnTo>
                    <a:pt x="22" y="10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42" y="10"/>
                  </a:lnTo>
                  <a:lnTo>
                    <a:pt x="48" y="16"/>
                  </a:lnTo>
                  <a:lnTo>
                    <a:pt x="54" y="22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54" y="42"/>
                  </a:lnTo>
                  <a:lnTo>
                    <a:pt x="48" y="48"/>
                  </a:lnTo>
                  <a:lnTo>
                    <a:pt x="42" y="54"/>
                  </a:lnTo>
                  <a:lnTo>
                    <a:pt x="32" y="5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</p:grpSp>
      <p:grpSp>
        <p:nvGrpSpPr>
          <p:cNvPr id="23" name="Group 84"/>
          <p:cNvGrpSpPr/>
          <p:nvPr/>
        </p:nvGrpSpPr>
        <p:grpSpPr>
          <a:xfrm>
            <a:off x="4380585" y="2722532"/>
            <a:ext cx="371720" cy="371720"/>
            <a:chOff x="4775200" y="1962150"/>
            <a:chExt cx="406400" cy="406400"/>
          </a:xfrm>
          <a:solidFill>
            <a:schemeClr val="accent1"/>
          </a:solidFill>
        </p:grpSpPr>
        <p:sp>
          <p:nvSpPr>
            <p:cNvPr id="24" name="Freeform 115"/>
            <p:cNvSpPr>
              <a:spLocks noEditPoints="1"/>
            </p:cNvSpPr>
            <p:nvPr/>
          </p:nvSpPr>
          <p:spPr bwMode="auto">
            <a:xfrm>
              <a:off x="4775200" y="1962150"/>
              <a:ext cx="406400" cy="406400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22" y="8"/>
                </a:cxn>
                <a:cxn ang="0">
                  <a:pos x="92" y="28"/>
                </a:cxn>
                <a:cxn ang="0">
                  <a:pos x="72" y="58"/>
                </a:cxn>
                <a:cxn ang="0">
                  <a:pos x="64" y="96"/>
                </a:cxn>
                <a:cxn ang="0">
                  <a:pos x="64" y="108"/>
                </a:cxn>
                <a:cxn ang="0">
                  <a:pos x="70" y="130"/>
                </a:cxn>
                <a:cxn ang="0">
                  <a:pos x="8" y="208"/>
                </a:cxn>
                <a:cxn ang="0">
                  <a:pos x="8" y="208"/>
                </a:cxn>
                <a:cxn ang="0">
                  <a:pos x="0" y="228"/>
                </a:cxn>
                <a:cxn ang="0">
                  <a:pos x="2" y="238"/>
                </a:cxn>
                <a:cxn ang="0">
                  <a:pos x="18" y="254"/>
                </a:cxn>
                <a:cxn ang="0">
                  <a:pos x="28" y="256"/>
                </a:cxn>
                <a:cxn ang="0">
                  <a:pos x="48" y="248"/>
                </a:cxn>
                <a:cxn ang="0">
                  <a:pos x="116" y="180"/>
                </a:cxn>
                <a:cxn ang="0">
                  <a:pos x="126" y="186"/>
                </a:cxn>
                <a:cxn ang="0">
                  <a:pos x="148" y="192"/>
                </a:cxn>
                <a:cxn ang="0">
                  <a:pos x="160" y="192"/>
                </a:cxn>
                <a:cxn ang="0">
                  <a:pos x="198" y="184"/>
                </a:cxn>
                <a:cxn ang="0">
                  <a:pos x="228" y="164"/>
                </a:cxn>
                <a:cxn ang="0">
                  <a:pos x="248" y="134"/>
                </a:cxn>
                <a:cxn ang="0">
                  <a:pos x="256" y="96"/>
                </a:cxn>
                <a:cxn ang="0">
                  <a:pos x="254" y="76"/>
                </a:cxn>
                <a:cxn ang="0">
                  <a:pos x="240" y="42"/>
                </a:cxn>
                <a:cxn ang="0">
                  <a:pos x="214" y="16"/>
                </a:cxn>
                <a:cxn ang="0">
                  <a:pos x="180" y="2"/>
                </a:cxn>
                <a:cxn ang="0">
                  <a:pos x="38" y="238"/>
                </a:cxn>
                <a:cxn ang="0">
                  <a:pos x="34" y="240"/>
                </a:cxn>
                <a:cxn ang="0">
                  <a:pos x="28" y="242"/>
                </a:cxn>
                <a:cxn ang="0">
                  <a:pos x="18" y="238"/>
                </a:cxn>
                <a:cxn ang="0">
                  <a:pos x="14" y="228"/>
                </a:cxn>
                <a:cxn ang="0">
                  <a:pos x="16" y="222"/>
                </a:cxn>
                <a:cxn ang="0">
                  <a:pos x="18" y="218"/>
                </a:cxn>
                <a:cxn ang="0">
                  <a:pos x="82" y="154"/>
                </a:cxn>
                <a:cxn ang="0">
                  <a:pos x="102" y="174"/>
                </a:cxn>
                <a:cxn ang="0">
                  <a:pos x="160" y="176"/>
                </a:cxn>
                <a:cxn ang="0">
                  <a:pos x="144" y="174"/>
                </a:cxn>
                <a:cxn ang="0">
                  <a:pos x="116" y="162"/>
                </a:cxn>
                <a:cxn ang="0">
                  <a:pos x="94" y="140"/>
                </a:cxn>
                <a:cxn ang="0">
                  <a:pos x="82" y="112"/>
                </a:cxn>
                <a:cxn ang="0">
                  <a:pos x="80" y="96"/>
                </a:cxn>
                <a:cxn ang="0">
                  <a:pos x="86" y="64"/>
                </a:cxn>
                <a:cxn ang="0">
                  <a:pos x="104" y="40"/>
                </a:cxn>
                <a:cxn ang="0">
                  <a:pos x="128" y="22"/>
                </a:cxn>
                <a:cxn ang="0">
                  <a:pos x="160" y="16"/>
                </a:cxn>
                <a:cxn ang="0">
                  <a:pos x="176" y="18"/>
                </a:cxn>
                <a:cxn ang="0">
                  <a:pos x="204" y="30"/>
                </a:cxn>
                <a:cxn ang="0">
                  <a:pos x="226" y="52"/>
                </a:cxn>
                <a:cxn ang="0">
                  <a:pos x="238" y="80"/>
                </a:cxn>
                <a:cxn ang="0">
                  <a:pos x="240" y="96"/>
                </a:cxn>
                <a:cxn ang="0">
                  <a:pos x="234" y="128"/>
                </a:cxn>
                <a:cxn ang="0">
                  <a:pos x="216" y="152"/>
                </a:cxn>
                <a:cxn ang="0">
                  <a:pos x="192" y="170"/>
                </a:cxn>
                <a:cxn ang="0">
                  <a:pos x="160" y="176"/>
                </a:cxn>
              </a:cxnLst>
              <a:rect l="0" t="0" r="r" b="b"/>
              <a:pathLst>
                <a:path w="256" h="256">
                  <a:moveTo>
                    <a:pt x="160" y="0"/>
                  </a:moveTo>
                  <a:lnTo>
                    <a:pt x="160" y="0"/>
                  </a:lnTo>
                  <a:lnTo>
                    <a:pt x="140" y="2"/>
                  </a:lnTo>
                  <a:lnTo>
                    <a:pt x="122" y="8"/>
                  </a:lnTo>
                  <a:lnTo>
                    <a:pt x="106" y="16"/>
                  </a:lnTo>
                  <a:lnTo>
                    <a:pt x="92" y="28"/>
                  </a:lnTo>
                  <a:lnTo>
                    <a:pt x="80" y="42"/>
                  </a:lnTo>
                  <a:lnTo>
                    <a:pt x="72" y="58"/>
                  </a:lnTo>
                  <a:lnTo>
                    <a:pt x="66" y="76"/>
                  </a:lnTo>
                  <a:lnTo>
                    <a:pt x="64" y="96"/>
                  </a:lnTo>
                  <a:lnTo>
                    <a:pt x="64" y="96"/>
                  </a:lnTo>
                  <a:lnTo>
                    <a:pt x="64" y="108"/>
                  </a:lnTo>
                  <a:lnTo>
                    <a:pt x="66" y="120"/>
                  </a:lnTo>
                  <a:lnTo>
                    <a:pt x="70" y="130"/>
                  </a:lnTo>
                  <a:lnTo>
                    <a:pt x="76" y="140"/>
                  </a:lnTo>
                  <a:lnTo>
                    <a:pt x="8" y="208"/>
                  </a:lnTo>
                  <a:lnTo>
                    <a:pt x="8" y="208"/>
                  </a:lnTo>
                  <a:lnTo>
                    <a:pt x="8" y="208"/>
                  </a:lnTo>
                  <a:lnTo>
                    <a:pt x="2" y="216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" y="238"/>
                  </a:lnTo>
                  <a:lnTo>
                    <a:pt x="8" y="248"/>
                  </a:lnTo>
                  <a:lnTo>
                    <a:pt x="18" y="254"/>
                  </a:lnTo>
                  <a:lnTo>
                    <a:pt x="28" y="256"/>
                  </a:lnTo>
                  <a:lnTo>
                    <a:pt x="28" y="256"/>
                  </a:lnTo>
                  <a:lnTo>
                    <a:pt x="40" y="254"/>
                  </a:lnTo>
                  <a:lnTo>
                    <a:pt x="48" y="248"/>
                  </a:lnTo>
                  <a:lnTo>
                    <a:pt x="48" y="248"/>
                  </a:lnTo>
                  <a:lnTo>
                    <a:pt x="116" y="180"/>
                  </a:lnTo>
                  <a:lnTo>
                    <a:pt x="116" y="180"/>
                  </a:lnTo>
                  <a:lnTo>
                    <a:pt x="126" y="186"/>
                  </a:lnTo>
                  <a:lnTo>
                    <a:pt x="136" y="190"/>
                  </a:lnTo>
                  <a:lnTo>
                    <a:pt x="148" y="192"/>
                  </a:lnTo>
                  <a:lnTo>
                    <a:pt x="160" y="192"/>
                  </a:lnTo>
                  <a:lnTo>
                    <a:pt x="160" y="192"/>
                  </a:lnTo>
                  <a:lnTo>
                    <a:pt x="180" y="190"/>
                  </a:lnTo>
                  <a:lnTo>
                    <a:pt x="198" y="184"/>
                  </a:lnTo>
                  <a:lnTo>
                    <a:pt x="214" y="176"/>
                  </a:lnTo>
                  <a:lnTo>
                    <a:pt x="228" y="164"/>
                  </a:lnTo>
                  <a:lnTo>
                    <a:pt x="240" y="150"/>
                  </a:lnTo>
                  <a:lnTo>
                    <a:pt x="248" y="134"/>
                  </a:lnTo>
                  <a:lnTo>
                    <a:pt x="254" y="116"/>
                  </a:lnTo>
                  <a:lnTo>
                    <a:pt x="256" y="96"/>
                  </a:lnTo>
                  <a:lnTo>
                    <a:pt x="256" y="96"/>
                  </a:lnTo>
                  <a:lnTo>
                    <a:pt x="254" y="76"/>
                  </a:lnTo>
                  <a:lnTo>
                    <a:pt x="248" y="58"/>
                  </a:lnTo>
                  <a:lnTo>
                    <a:pt x="240" y="42"/>
                  </a:lnTo>
                  <a:lnTo>
                    <a:pt x="228" y="28"/>
                  </a:lnTo>
                  <a:lnTo>
                    <a:pt x="214" y="16"/>
                  </a:lnTo>
                  <a:lnTo>
                    <a:pt x="198" y="8"/>
                  </a:lnTo>
                  <a:lnTo>
                    <a:pt x="180" y="2"/>
                  </a:lnTo>
                  <a:lnTo>
                    <a:pt x="160" y="0"/>
                  </a:lnTo>
                  <a:close/>
                  <a:moveTo>
                    <a:pt x="38" y="238"/>
                  </a:moveTo>
                  <a:lnTo>
                    <a:pt x="38" y="238"/>
                  </a:lnTo>
                  <a:lnTo>
                    <a:pt x="34" y="240"/>
                  </a:lnTo>
                  <a:lnTo>
                    <a:pt x="28" y="242"/>
                  </a:lnTo>
                  <a:lnTo>
                    <a:pt x="28" y="242"/>
                  </a:lnTo>
                  <a:lnTo>
                    <a:pt x="22" y="240"/>
                  </a:lnTo>
                  <a:lnTo>
                    <a:pt x="18" y="238"/>
                  </a:lnTo>
                  <a:lnTo>
                    <a:pt x="16" y="234"/>
                  </a:lnTo>
                  <a:lnTo>
                    <a:pt x="14" y="228"/>
                  </a:lnTo>
                  <a:lnTo>
                    <a:pt x="14" y="228"/>
                  </a:lnTo>
                  <a:lnTo>
                    <a:pt x="16" y="222"/>
                  </a:lnTo>
                  <a:lnTo>
                    <a:pt x="18" y="218"/>
                  </a:lnTo>
                  <a:lnTo>
                    <a:pt x="18" y="218"/>
                  </a:lnTo>
                  <a:lnTo>
                    <a:pt x="82" y="154"/>
                  </a:lnTo>
                  <a:lnTo>
                    <a:pt x="82" y="154"/>
                  </a:lnTo>
                  <a:lnTo>
                    <a:pt x="92" y="164"/>
                  </a:lnTo>
                  <a:lnTo>
                    <a:pt x="102" y="174"/>
                  </a:lnTo>
                  <a:lnTo>
                    <a:pt x="38" y="238"/>
                  </a:lnTo>
                  <a:close/>
                  <a:moveTo>
                    <a:pt x="160" y="176"/>
                  </a:moveTo>
                  <a:lnTo>
                    <a:pt x="160" y="176"/>
                  </a:lnTo>
                  <a:lnTo>
                    <a:pt x="144" y="174"/>
                  </a:lnTo>
                  <a:lnTo>
                    <a:pt x="128" y="170"/>
                  </a:lnTo>
                  <a:lnTo>
                    <a:pt x="116" y="162"/>
                  </a:lnTo>
                  <a:lnTo>
                    <a:pt x="104" y="152"/>
                  </a:lnTo>
                  <a:lnTo>
                    <a:pt x="94" y="140"/>
                  </a:lnTo>
                  <a:lnTo>
                    <a:pt x="86" y="128"/>
                  </a:lnTo>
                  <a:lnTo>
                    <a:pt x="82" y="112"/>
                  </a:lnTo>
                  <a:lnTo>
                    <a:pt x="80" y="96"/>
                  </a:lnTo>
                  <a:lnTo>
                    <a:pt x="80" y="96"/>
                  </a:lnTo>
                  <a:lnTo>
                    <a:pt x="82" y="80"/>
                  </a:lnTo>
                  <a:lnTo>
                    <a:pt x="86" y="64"/>
                  </a:lnTo>
                  <a:lnTo>
                    <a:pt x="94" y="52"/>
                  </a:lnTo>
                  <a:lnTo>
                    <a:pt x="104" y="40"/>
                  </a:lnTo>
                  <a:lnTo>
                    <a:pt x="116" y="30"/>
                  </a:lnTo>
                  <a:lnTo>
                    <a:pt x="128" y="22"/>
                  </a:lnTo>
                  <a:lnTo>
                    <a:pt x="144" y="18"/>
                  </a:lnTo>
                  <a:lnTo>
                    <a:pt x="160" y="16"/>
                  </a:lnTo>
                  <a:lnTo>
                    <a:pt x="160" y="16"/>
                  </a:lnTo>
                  <a:lnTo>
                    <a:pt x="176" y="18"/>
                  </a:lnTo>
                  <a:lnTo>
                    <a:pt x="192" y="22"/>
                  </a:lnTo>
                  <a:lnTo>
                    <a:pt x="204" y="30"/>
                  </a:lnTo>
                  <a:lnTo>
                    <a:pt x="216" y="40"/>
                  </a:lnTo>
                  <a:lnTo>
                    <a:pt x="226" y="52"/>
                  </a:lnTo>
                  <a:lnTo>
                    <a:pt x="234" y="64"/>
                  </a:lnTo>
                  <a:lnTo>
                    <a:pt x="238" y="8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8" y="112"/>
                  </a:lnTo>
                  <a:lnTo>
                    <a:pt x="234" y="128"/>
                  </a:lnTo>
                  <a:lnTo>
                    <a:pt x="226" y="140"/>
                  </a:lnTo>
                  <a:lnTo>
                    <a:pt x="216" y="152"/>
                  </a:lnTo>
                  <a:lnTo>
                    <a:pt x="204" y="162"/>
                  </a:lnTo>
                  <a:lnTo>
                    <a:pt x="192" y="170"/>
                  </a:lnTo>
                  <a:lnTo>
                    <a:pt x="176" y="174"/>
                  </a:lnTo>
                  <a:lnTo>
                    <a:pt x="160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25" name="Freeform 119"/>
            <p:cNvSpPr>
              <a:spLocks/>
            </p:cNvSpPr>
            <p:nvPr/>
          </p:nvSpPr>
          <p:spPr bwMode="auto">
            <a:xfrm>
              <a:off x="4940300" y="2025650"/>
              <a:ext cx="95250" cy="9525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0"/>
                </a:cxn>
                <a:cxn ang="0">
                  <a:pos x="44" y="2"/>
                </a:cxn>
                <a:cxn ang="0">
                  <a:pos x="34" y="4"/>
                </a:cxn>
                <a:cxn ang="0">
                  <a:pos x="24" y="10"/>
                </a:cxn>
                <a:cxn ang="0">
                  <a:pos x="16" y="16"/>
                </a:cxn>
                <a:cxn ang="0">
                  <a:pos x="10" y="24"/>
                </a:cxn>
                <a:cxn ang="0">
                  <a:pos x="4" y="34"/>
                </a:cxn>
                <a:cxn ang="0">
                  <a:pos x="2" y="44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2" y="58"/>
                </a:cxn>
                <a:cxn ang="0">
                  <a:pos x="4" y="60"/>
                </a:cxn>
                <a:cxn ang="0">
                  <a:pos x="4" y="60"/>
                </a:cxn>
                <a:cxn ang="0">
                  <a:pos x="6" y="58"/>
                </a:cxn>
                <a:cxn ang="0">
                  <a:pos x="8" y="56"/>
                </a:cxn>
                <a:cxn ang="0">
                  <a:pos x="8" y="56"/>
                </a:cxn>
                <a:cxn ang="0">
                  <a:pos x="8" y="46"/>
                </a:cxn>
                <a:cxn ang="0">
                  <a:pos x="12" y="38"/>
                </a:cxn>
                <a:cxn ang="0">
                  <a:pos x="16" y="30"/>
                </a:cxn>
                <a:cxn ang="0">
                  <a:pos x="22" y="22"/>
                </a:cxn>
                <a:cxn ang="0">
                  <a:pos x="30" y="16"/>
                </a:cxn>
                <a:cxn ang="0">
                  <a:pos x="38" y="12"/>
                </a:cxn>
                <a:cxn ang="0">
                  <a:pos x="46" y="8"/>
                </a:cxn>
                <a:cxn ang="0">
                  <a:pos x="56" y="8"/>
                </a:cxn>
                <a:cxn ang="0">
                  <a:pos x="56" y="8"/>
                </a:cxn>
                <a:cxn ang="0">
                  <a:pos x="58" y="6"/>
                </a:cxn>
                <a:cxn ang="0">
                  <a:pos x="60" y="4"/>
                </a:cxn>
                <a:cxn ang="0">
                  <a:pos x="60" y="4"/>
                </a:cxn>
                <a:cxn ang="0">
                  <a:pos x="58" y="2"/>
                </a:cxn>
                <a:cxn ang="0">
                  <a:pos x="56" y="0"/>
                </a:cxn>
              </a:cxnLst>
              <a:rect l="0" t="0" r="r" b="b"/>
              <a:pathLst>
                <a:path w="60" h="60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8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6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2" y="38"/>
                  </a:lnTo>
                  <a:lnTo>
                    <a:pt x="16" y="30"/>
                  </a:lnTo>
                  <a:lnTo>
                    <a:pt x="22" y="22"/>
                  </a:lnTo>
                  <a:lnTo>
                    <a:pt x="30" y="16"/>
                  </a:lnTo>
                  <a:lnTo>
                    <a:pt x="38" y="12"/>
                  </a:lnTo>
                  <a:lnTo>
                    <a:pt x="46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8" y="6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  <p:sp>
          <p:nvSpPr>
            <p:cNvPr id="26" name="Freeform 120"/>
            <p:cNvSpPr>
              <a:spLocks/>
            </p:cNvSpPr>
            <p:nvPr/>
          </p:nvSpPr>
          <p:spPr bwMode="auto">
            <a:xfrm>
              <a:off x="4940300" y="2025650"/>
              <a:ext cx="95250" cy="9525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0"/>
                </a:cxn>
                <a:cxn ang="0">
                  <a:pos x="44" y="2"/>
                </a:cxn>
                <a:cxn ang="0">
                  <a:pos x="34" y="4"/>
                </a:cxn>
                <a:cxn ang="0">
                  <a:pos x="24" y="10"/>
                </a:cxn>
                <a:cxn ang="0">
                  <a:pos x="16" y="16"/>
                </a:cxn>
                <a:cxn ang="0">
                  <a:pos x="10" y="24"/>
                </a:cxn>
                <a:cxn ang="0">
                  <a:pos x="4" y="34"/>
                </a:cxn>
                <a:cxn ang="0">
                  <a:pos x="2" y="44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2" y="58"/>
                </a:cxn>
                <a:cxn ang="0">
                  <a:pos x="4" y="60"/>
                </a:cxn>
                <a:cxn ang="0">
                  <a:pos x="4" y="60"/>
                </a:cxn>
                <a:cxn ang="0">
                  <a:pos x="6" y="58"/>
                </a:cxn>
                <a:cxn ang="0">
                  <a:pos x="8" y="56"/>
                </a:cxn>
                <a:cxn ang="0">
                  <a:pos x="8" y="56"/>
                </a:cxn>
                <a:cxn ang="0">
                  <a:pos x="8" y="46"/>
                </a:cxn>
                <a:cxn ang="0">
                  <a:pos x="12" y="38"/>
                </a:cxn>
                <a:cxn ang="0">
                  <a:pos x="16" y="30"/>
                </a:cxn>
                <a:cxn ang="0">
                  <a:pos x="22" y="22"/>
                </a:cxn>
                <a:cxn ang="0">
                  <a:pos x="30" y="16"/>
                </a:cxn>
                <a:cxn ang="0">
                  <a:pos x="38" y="12"/>
                </a:cxn>
                <a:cxn ang="0">
                  <a:pos x="46" y="8"/>
                </a:cxn>
                <a:cxn ang="0">
                  <a:pos x="56" y="8"/>
                </a:cxn>
                <a:cxn ang="0">
                  <a:pos x="56" y="8"/>
                </a:cxn>
                <a:cxn ang="0">
                  <a:pos x="58" y="6"/>
                </a:cxn>
                <a:cxn ang="0">
                  <a:pos x="60" y="4"/>
                </a:cxn>
                <a:cxn ang="0">
                  <a:pos x="60" y="4"/>
                </a:cxn>
                <a:cxn ang="0">
                  <a:pos x="58" y="2"/>
                </a:cxn>
                <a:cxn ang="0">
                  <a:pos x="56" y="0"/>
                </a:cxn>
              </a:cxnLst>
              <a:rect l="0" t="0" r="r" b="b"/>
              <a:pathLst>
                <a:path w="60" h="60">
                  <a:moveTo>
                    <a:pt x="56" y="0"/>
                  </a:moveTo>
                  <a:lnTo>
                    <a:pt x="56" y="0"/>
                  </a:lnTo>
                  <a:lnTo>
                    <a:pt x="44" y="2"/>
                  </a:lnTo>
                  <a:lnTo>
                    <a:pt x="34" y="4"/>
                  </a:lnTo>
                  <a:lnTo>
                    <a:pt x="24" y="10"/>
                  </a:lnTo>
                  <a:lnTo>
                    <a:pt x="16" y="16"/>
                  </a:lnTo>
                  <a:lnTo>
                    <a:pt x="10" y="2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2" y="58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6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46"/>
                  </a:lnTo>
                  <a:lnTo>
                    <a:pt x="12" y="38"/>
                  </a:lnTo>
                  <a:lnTo>
                    <a:pt x="16" y="30"/>
                  </a:lnTo>
                  <a:lnTo>
                    <a:pt x="22" y="22"/>
                  </a:lnTo>
                  <a:lnTo>
                    <a:pt x="30" y="16"/>
                  </a:lnTo>
                  <a:lnTo>
                    <a:pt x="38" y="12"/>
                  </a:lnTo>
                  <a:lnTo>
                    <a:pt x="46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8" y="6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>
                <a:latin typeface="+mj-lt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024315" y="3325552"/>
            <a:ext cx="1160160" cy="33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lt-LT" sz="1400" b="1" dirty="0">
                <a:solidFill>
                  <a:schemeClr val="tx2"/>
                </a:solidFill>
              </a:rPr>
              <a:t>PAK tvirtinimas SK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44291" y="3452221"/>
            <a:ext cx="1100192" cy="33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en-GB" sz="1400" b="1" dirty="0">
                <a:solidFill>
                  <a:schemeClr val="tx2"/>
                </a:solidFill>
              </a:rPr>
              <a:t>K</a:t>
            </a:r>
            <a:r>
              <a:rPr lang="lt-LT" sz="1400" b="1" dirty="0" err="1">
                <a:solidFill>
                  <a:schemeClr val="tx2"/>
                </a:solidFill>
              </a:rPr>
              <a:t>vietimo</a:t>
            </a:r>
            <a:r>
              <a:rPr lang="lt-LT" sz="1400" b="1" dirty="0">
                <a:solidFill>
                  <a:schemeClr val="tx2"/>
                </a:solidFill>
              </a:rPr>
              <a:t> skelbimas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9" name="Oval 3"/>
          <p:cNvSpPr/>
          <p:nvPr/>
        </p:nvSpPr>
        <p:spPr>
          <a:xfrm>
            <a:off x="1373975" y="2908392"/>
            <a:ext cx="70552" cy="705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0" name="Oval 39"/>
          <p:cNvSpPr/>
          <p:nvPr/>
        </p:nvSpPr>
        <p:spPr>
          <a:xfrm>
            <a:off x="7635229" y="3038983"/>
            <a:ext cx="70552" cy="705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1" name="Stačiakampis 30"/>
          <p:cNvSpPr/>
          <p:nvPr/>
        </p:nvSpPr>
        <p:spPr>
          <a:xfrm>
            <a:off x="896663" y="3291119"/>
            <a:ext cx="1630638" cy="598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  <a:spcAft>
                <a:spcPts val="600"/>
              </a:spcAft>
            </a:pPr>
            <a:r>
              <a:rPr lang="lt-LT" sz="1400" b="1" dirty="0">
                <a:solidFill>
                  <a:schemeClr val="tx2"/>
                </a:solidFill>
              </a:rPr>
              <a:t>Ministerija/RPT parengia pažangos priemonę /</a:t>
            </a:r>
            <a:r>
              <a:rPr lang="lt-LT" sz="1400" b="1" dirty="0" err="1">
                <a:solidFill>
                  <a:schemeClr val="tx2"/>
                </a:solidFill>
              </a:rPr>
              <a:t>RPPl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32" name="Stačiakampis 31"/>
          <p:cNvSpPr/>
          <p:nvPr/>
        </p:nvSpPr>
        <p:spPr>
          <a:xfrm>
            <a:off x="2071688" y="1552350"/>
            <a:ext cx="24466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400" b="1" dirty="0">
                <a:solidFill>
                  <a:schemeClr val="tx2"/>
                </a:solidFill>
              </a:rPr>
              <a:t>PAK aptarimas su partneriais, derinimas su </a:t>
            </a:r>
            <a:r>
              <a:rPr lang="lt-LT" sz="1400" b="1" dirty="0" err="1">
                <a:solidFill>
                  <a:schemeClr val="tx2"/>
                </a:solidFill>
              </a:rPr>
              <a:t>admin</a:t>
            </a:r>
            <a:r>
              <a:rPr lang="lt-LT" sz="1400" b="1" dirty="0">
                <a:solidFill>
                  <a:schemeClr val="tx2"/>
                </a:solidFill>
              </a:rPr>
              <a:t>. ir vad. institucijomis arba VRM</a:t>
            </a:r>
            <a:endParaRPr lang="lt-LT" b="1" dirty="0"/>
          </a:p>
        </p:txBody>
      </p:sp>
      <p:sp>
        <p:nvSpPr>
          <p:cNvPr id="33" name="Stačiakampis 32"/>
          <p:cNvSpPr/>
          <p:nvPr/>
        </p:nvSpPr>
        <p:spPr>
          <a:xfrm>
            <a:off x="5171524" y="1615878"/>
            <a:ext cx="13949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1400" b="1" dirty="0"/>
              <a:t>Projektų finansavimo sąlygų nustatymas</a:t>
            </a:r>
          </a:p>
        </p:txBody>
      </p:sp>
    </p:spTree>
    <p:extLst>
      <p:ext uri="{BB962C8B-B14F-4D97-AF65-F5344CB8AC3E}">
        <p14:creationId xmlns:p14="http://schemas.microsoft.com/office/powerpoint/2010/main" val="5466648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1557" y="563966"/>
            <a:ext cx="6623522" cy="383260"/>
          </a:xfrm>
        </p:spPr>
        <p:txBody>
          <a:bodyPr/>
          <a:lstStyle/>
          <a:p>
            <a:r>
              <a:rPr lang="lt-LT" sz="1800" dirty="0"/>
              <a:t>SK diskusija ir sprendimas dėl bendrųjų atrankos kriterijų, veiksmų atrankos metodikos ir </a:t>
            </a:r>
            <a:r>
              <a:rPr lang="lt-LT" sz="1800" dirty="0" err="1"/>
              <a:t>pak</a:t>
            </a:r>
            <a:r>
              <a:rPr lang="lt-LT" sz="1800" dirty="0"/>
              <a:t> keitimo/nustatymo mechanizmo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394136" y="1487048"/>
            <a:ext cx="81980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b="1" dirty="0">
                <a:solidFill>
                  <a:schemeClr val="dk1"/>
                </a:solidFill>
              </a:rPr>
              <a:t>1. Pritarti veiksmų atrankos metodikos ir PAK keitimo/nustatymo mechanizmui.</a:t>
            </a:r>
            <a:endParaRPr lang="en-US" sz="1600" b="1" dirty="0"/>
          </a:p>
          <a:p>
            <a:endParaRPr lang="lt-LT" sz="1600" dirty="0">
              <a:solidFill>
                <a:schemeClr val="dk1"/>
              </a:solidFill>
            </a:endParaRPr>
          </a:p>
          <a:p>
            <a:r>
              <a:rPr lang="lt-LT" sz="1600" b="1" dirty="0">
                <a:solidFill>
                  <a:schemeClr val="dk1"/>
                </a:solidFill>
              </a:rPr>
              <a:t>2. Pritarti bendriesiems atrankos kriterijams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7743272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ksto skaidrė">
  <a:themeElements>
    <a:clrScheme name="FIMIN">
      <a:dk1>
        <a:srgbClr val="827573"/>
      </a:dk1>
      <a:lt1>
        <a:srgbClr val="FFFFFF"/>
      </a:lt1>
      <a:dk2>
        <a:srgbClr val="827573"/>
      </a:dk2>
      <a:lt2>
        <a:srgbClr val="E2DDDB"/>
      </a:lt2>
      <a:accent1>
        <a:srgbClr val="BFBFBF"/>
      </a:accent1>
      <a:accent2>
        <a:srgbClr val="999999"/>
      </a:accent2>
      <a:accent3>
        <a:srgbClr val="666666"/>
      </a:accent3>
      <a:accent4>
        <a:srgbClr val="2A57A3"/>
      </a:accent4>
      <a:accent5>
        <a:srgbClr val="FFCC00"/>
      </a:accent5>
      <a:accent6>
        <a:srgbClr val="6D95D9"/>
      </a:accent6>
      <a:hlink>
        <a:srgbClr val="827573"/>
      </a:hlink>
      <a:folHlink>
        <a:srgbClr val="2A57A3"/>
      </a:folHlink>
    </a:clrScheme>
    <a:fontScheme name="FinMIN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ksto skaidrė">
  <a:themeElements>
    <a:clrScheme name="FIMIN">
      <a:dk1>
        <a:srgbClr val="827573"/>
      </a:dk1>
      <a:lt1>
        <a:srgbClr val="FFFFFF"/>
      </a:lt1>
      <a:dk2>
        <a:srgbClr val="827573"/>
      </a:dk2>
      <a:lt2>
        <a:srgbClr val="E2DDDB"/>
      </a:lt2>
      <a:accent1>
        <a:srgbClr val="BFBFBF"/>
      </a:accent1>
      <a:accent2>
        <a:srgbClr val="999999"/>
      </a:accent2>
      <a:accent3>
        <a:srgbClr val="666666"/>
      </a:accent3>
      <a:accent4>
        <a:srgbClr val="2A57A3"/>
      </a:accent4>
      <a:accent5>
        <a:srgbClr val="FFCC00"/>
      </a:accent5>
      <a:accent6>
        <a:srgbClr val="6D95D9"/>
      </a:accent6>
      <a:hlink>
        <a:srgbClr val="827573"/>
      </a:hlink>
      <a:folHlink>
        <a:srgbClr val="2A57A3"/>
      </a:folHlink>
    </a:clrScheme>
    <a:fontScheme name="FinMIN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ksto skaidrė">
  <a:themeElements>
    <a:clrScheme name="FIMIN">
      <a:dk1>
        <a:srgbClr val="827573"/>
      </a:dk1>
      <a:lt1>
        <a:srgbClr val="FFFFFF"/>
      </a:lt1>
      <a:dk2>
        <a:srgbClr val="827573"/>
      </a:dk2>
      <a:lt2>
        <a:srgbClr val="E2DDDB"/>
      </a:lt2>
      <a:accent1>
        <a:srgbClr val="BFBFBF"/>
      </a:accent1>
      <a:accent2>
        <a:srgbClr val="999999"/>
      </a:accent2>
      <a:accent3>
        <a:srgbClr val="666666"/>
      </a:accent3>
      <a:accent4>
        <a:srgbClr val="2A57A3"/>
      </a:accent4>
      <a:accent5>
        <a:srgbClr val="FFCC00"/>
      </a:accent5>
      <a:accent6>
        <a:srgbClr val="6D95D9"/>
      </a:accent6>
      <a:hlink>
        <a:srgbClr val="827573"/>
      </a:hlink>
      <a:folHlink>
        <a:srgbClr val="2A57A3"/>
      </a:folHlink>
    </a:clrScheme>
    <a:fontScheme name="FinMIN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30668</TotalTime>
  <Words>853</Words>
  <Application>Microsoft Office PowerPoint</Application>
  <PresentationFormat>On-screen Show (16:9)</PresentationFormat>
  <Paragraphs>89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Office Theme</vt:lpstr>
      <vt:lpstr>Teksto skaidrė</vt:lpstr>
      <vt:lpstr>1_Teksto skaidrė</vt:lpstr>
      <vt:lpstr>2_Teksto skaidrė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Moorche 30 DVDs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SOME AGENCY</dc:creator>
  <cp:lastModifiedBy>Rasa Povilaikė</cp:lastModifiedBy>
  <cp:revision>2029</cp:revision>
  <cp:lastPrinted>2018-06-26T14:46:28Z</cp:lastPrinted>
  <dcterms:created xsi:type="dcterms:W3CDTF">2015-05-25T12:45:08Z</dcterms:created>
  <dcterms:modified xsi:type="dcterms:W3CDTF">2022-05-24T13:55:22Z</dcterms:modified>
</cp:coreProperties>
</file>