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handoutMasterIdLst>
    <p:handoutMasterId r:id="rId14"/>
  </p:handoutMasterIdLst>
  <p:sldIdLst>
    <p:sldId id="618" r:id="rId5"/>
    <p:sldId id="589" r:id="rId6"/>
    <p:sldId id="547" r:id="rId7"/>
    <p:sldId id="590" r:id="rId8"/>
    <p:sldId id="546" r:id="rId9"/>
    <p:sldId id="588" r:id="rId10"/>
    <p:sldId id="794" r:id="rId11"/>
    <p:sldId id="472" r:id="rId12"/>
  </p:sldIdLst>
  <p:sldSz cx="9144000" cy="5143500" type="screen16x9"/>
  <p:notesSz cx="6858000" cy="9144000"/>
  <p:embeddedFontLs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žanginės skaidrės" id="{6AA4A592-09C2-4BDA-AEE8-680958EFE34D}">
          <p14:sldIdLst>
            <p14:sldId id="618"/>
          </p14:sldIdLst>
        </p14:section>
        <p14:section name="Turinio, skiriamosios skaidrės" id="{E6AD65FF-08BB-48F5-B08E-1BD4FAF73C59}">
          <p14:sldIdLst>
            <p14:sldId id="589"/>
            <p14:sldId id="547"/>
            <p14:sldId id="590"/>
            <p14:sldId id="546"/>
            <p14:sldId id="588"/>
            <p14:sldId id="794"/>
            <p14:sldId id="4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28"/>
    <a:srgbClr val="2D3E50"/>
    <a:srgbClr val="081C2A"/>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79974" autoAdjust="0"/>
  </p:normalViewPr>
  <p:slideViewPr>
    <p:cSldViewPr>
      <p:cViewPr varScale="1">
        <p:scale>
          <a:sx n="73" d="100"/>
          <a:sy n="73" d="100"/>
        </p:scale>
        <p:origin x="596"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69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5/30/2022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5/30/2022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200791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lt-LT" b="1" u="sng" dirty="0" smtClean="0"/>
              <a:t>Nutarimo </a:t>
            </a:r>
            <a:r>
              <a:rPr lang="en-US" b="1" u="sng" dirty="0" smtClean="0"/>
              <a:t>3.2 </a:t>
            </a:r>
            <a:r>
              <a:rPr lang="en-US" b="1" u="sng" dirty="0" err="1" smtClean="0"/>
              <a:t>papunktis</a:t>
            </a:r>
            <a:r>
              <a:rPr lang="en-US" b="1" u="sng" dirty="0" smtClean="0"/>
              <a:t>:</a:t>
            </a:r>
          </a:p>
          <a:p>
            <a:r>
              <a:rPr lang="lt-LT" dirty="0" smtClean="0"/>
              <a:t>3.2.1. prireikus gali kviesti stebėtojų teisėmis komiteto veikloje dalyvauti Europos investicijų banko, Lietuvos Respublikos Seimo kontrolierių įstaigos, 2021–2027 metų Europos Sąjungos fondų investicijų programos (toliau – programa) audito institucijos atstovus ir kitus nepriklausomus ekspertus ir specialistus;</a:t>
            </a:r>
          </a:p>
          <a:p>
            <a:r>
              <a:rPr lang="lt-LT" dirty="0" smtClean="0"/>
              <a:t>3.2.2. iš komiteto narių gali sudaryti pakomitečius (darbo grupes), kurie teiktų komitetui išvadas ir pasiūlymus jo svarstomais klausimais;</a:t>
            </a:r>
          </a:p>
          <a:p>
            <a:r>
              <a:rPr lang="lt-LT" dirty="0" smtClean="0"/>
              <a:t>3.2.3. pirmąjį komiteto pirmininko pavaduotoją iš komiteto narių, kuriuos į komitetą paskyrė socialiniai ir ekonominiai partneriai, renka savo nustatyta darbo tvarka;</a:t>
            </a:r>
          </a:p>
          <a:p>
            <a:r>
              <a:rPr lang="lt-LT" dirty="0" smtClean="0"/>
              <a:t>3.2.4. iki programos patvirtinimo turi pasirengti atlikti Reglamento (ES) 2021/1060 40 straipsnyje nustatytas funkcijas, kad patvirtinus programą būtų užtikrinta jos įgyvendinimo priežiūra ir kokybė, taip pat pritarti programos vadovaujančiosios institucijos parengtiems 2021–2027 metų Europos Sąjungos fondų lėšomis finansuojamų projektų bendriesiems atrankos kriterijams ir ministerijų arba regionų plėtros tarybų parengtiems projektų specialiesiems ir (arba) prioritetiniams atrankos kriterijams ir jų pakeitimams;</a:t>
            </a:r>
          </a:p>
          <a:p>
            <a:r>
              <a:rPr lang="lt-LT" dirty="0" smtClean="0"/>
              <a:t>3.2.5. Europos Komisijai patvirtinus programą, atlieka Reglamento (ES) Nr. 2021/1060 40 straipsnyje nurodytas funkcijas.</a:t>
            </a:r>
            <a:endParaRPr lang="en-US" dirty="0" smtClean="0"/>
          </a:p>
          <a:p>
            <a:endParaRPr lang="en-US" dirty="0" smtClean="0"/>
          </a:p>
          <a:p>
            <a:r>
              <a:rPr lang="en-US" b="1" u="sng" dirty="0" err="1" smtClean="0"/>
              <a:t>Reglamento</a:t>
            </a:r>
            <a:r>
              <a:rPr lang="en-US" b="1" u="sng" dirty="0" smtClean="0"/>
              <a:t> 40</a:t>
            </a:r>
            <a:r>
              <a:rPr lang="en-US" b="1" u="sng" baseline="0" dirty="0" smtClean="0"/>
              <a:t> </a:t>
            </a:r>
            <a:r>
              <a:rPr lang="en-US" b="1" u="sng" baseline="0" dirty="0" err="1" smtClean="0"/>
              <a:t>punktas</a:t>
            </a:r>
            <a:r>
              <a:rPr lang="en-US" b="1" u="sng" baseline="0" dirty="0" smtClean="0"/>
              <a:t>:</a:t>
            </a:r>
          </a:p>
          <a:p>
            <a:r>
              <a:rPr lang="lt-LT" dirty="0" smtClean="0"/>
              <a:t>1. Stebėsenos komitetas nagrinėja:</a:t>
            </a:r>
          </a:p>
          <a:p>
            <a:r>
              <a:rPr lang="lt-LT" dirty="0" smtClean="0"/>
              <a:t>a) pažangą, padarytą įgyvendinant programą ir siekiant tarpinių reikšmių ir siektinų reikšmių;</a:t>
            </a:r>
          </a:p>
          <a:p>
            <a:r>
              <a:rPr lang="lt-LT" dirty="0" smtClean="0"/>
              <a:t>2021 6 30 LT Europos Sąjungos oficialusis leidinys L 231/207 </a:t>
            </a:r>
          </a:p>
          <a:p>
            <a:r>
              <a:rPr lang="lt-LT" dirty="0" smtClean="0"/>
              <a:t>b) visus klausimus, darančius poveikį programos veiklos rezultatams, ir priemones, kurių imtasi tiems klausimams spręsti;</a:t>
            </a:r>
          </a:p>
          <a:p>
            <a:r>
              <a:rPr lang="lt-LT" dirty="0" smtClean="0"/>
              <a:t>c) programos įnašą sprendžiant atitinkamose konkrečiai šaliai skirtose rekomendacijose, susijusiose su programos </a:t>
            </a:r>
          </a:p>
          <a:p>
            <a:r>
              <a:rPr lang="lt-LT" dirty="0" smtClean="0"/>
              <a:t>įgyvendinimu, nurodytus uždavinius;</a:t>
            </a:r>
          </a:p>
          <a:p>
            <a:r>
              <a:rPr lang="lt-LT" dirty="0" smtClean="0"/>
              <a:t>d) </a:t>
            </a:r>
            <a:r>
              <a:rPr lang="lt-LT" dirty="0" err="1" smtClean="0"/>
              <a:t>ex</a:t>
            </a:r>
            <a:r>
              <a:rPr lang="lt-LT" dirty="0" smtClean="0"/>
              <a:t> ante vertinimo elementus, išvardytus 58 straipsnio 3 dalyje, ir strateginį dokumentą, nurodytą 59 straipsnio 1 dalyje;</a:t>
            </a:r>
          </a:p>
          <a:p>
            <a:r>
              <a:rPr lang="lt-LT" dirty="0" smtClean="0"/>
              <a:t>e) vertinimų pažangą, vertinimų santraukas ir veiksmus, kurių imtasi atsižvelgiant į išvadas;</a:t>
            </a:r>
          </a:p>
          <a:p>
            <a:r>
              <a:rPr lang="lt-LT" dirty="0" smtClean="0"/>
              <a:t>f) komunikacijos ir matomumo veiksmų įgyvendinimą;</a:t>
            </a:r>
          </a:p>
          <a:p>
            <a:r>
              <a:rPr lang="lt-LT" dirty="0" smtClean="0"/>
              <a:t>g) strateginės svarbos veiksmų įgyvendinimo pažangą, kai aktualu;</a:t>
            </a:r>
          </a:p>
          <a:p>
            <a:r>
              <a:rPr lang="lt-LT" dirty="0" smtClean="0"/>
              <a:t>h) reikiamų sąlygų įvykdymą ir jų taikymą visą programavimo laikotarpį;</a:t>
            </a:r>
          </a:p>
          <a:p>
            <a:r>
              <a:rPr lang="lt-LT" dirty="0" smtClean="0"/>
              <a:t>i) viešojo sektoriaus institucijų, partnerių ir paramos gavėjų, kai aktualu, administracinių gebėjimų stiprinimo pažangą;</a:t>
            </a:r>
          </a:p>
          <a:p>
            <a:r>
              <a:rPr lang="lt-LT" dirty="0" smtClean="0"/>
              <a:t>j) informaciją apie tai, kaip įgyvendinamas programos įnašas į programos „</a:t>
            </a:r>
            <a:r>
              <a:rPr lang="lt-LT" dirty="0" err="1" smtClean="0"/>
              <a:t>InvestEU</a:t>
            </a:r>
            <a:r>
              <a:rPr lang="lt-LT" dirty="0" smtClean="0"/>
              <a:t>“ pagal 14 straipsnį arba kaip </a:t>
            </a:r>
          </a:p>
          <a:p>
            <a:r>
              <a:rPr lang="lt-LT" dirty="0" smtClean="0"/>
              <a:t>naudojami ištekliai, perkelti pagal 26 straipsnį, kai taikytina.</a:t>
            </a:r>
          </a:p>
          <a:p>
            <a:r>
              <a:rPr lang="lt-LT" dirty="0" smtClean="0"/>
              <a:t>Kalbant apie EJRŽAF lėšomis remiamas programas, su stebėsenos komitetu konsultuojamasi ir jei šis komitetas mano, kad </a:t>
            </a:r>
          </a:p>
          <a:p>
            <a:r>
              <a:rPr lang="lt-LT" dirty="0" smtClean="0"/>
              <a:t>tai tinkama, jis pateikia nuomonę dėl bet kokių vadovaujančiosios institucijos siūlomų programos pakeitimų.</a:t>
            </a:r>
          </a:p>
          <a:p>
            <a:r>
              <a:rPr lang="lt-LT" dirty="0" smtClean="0"/>
              <a:t>2. Stebėsenos komitetas tvirtina:</a:t>
            </a:r>
          </a:p>
          <a:p>
            <a:r>
              <a:rPr lang="lt-LT" dirty="0" smtClean="0"/>
              <a:t>a) veiksmų atrankos metodiką ir kriterijus, įskaitant visus jų pakeitimus, nedarant poveikio 33 straipsnio 3 dalies b, c ir </a:t>
            </a:r>
          </a:p>
          <a:p>
            <a:r>
              <a:rPr lang="lt-LT" dirty="0" smtClean="0"/>
              <a:t>d punktams; Komisijos prašymu veiksmų atrankos metodika ir kriterijai, įskaitant visus jų pakeitimus, Komisijai </a:t>
            </a:r>
          </a:p>
          <a:p>
            <a:r>
              <a:rPr lang="lt-LT" dirty="0" smtClean="0"/>
              <a:t>pateikiami ne vėliau kaip prieš 15 darbo dienų iki jų pateikimo stebėsenos komitetui;</a:t>
            </a:r>
          </a:p>
          <a:p>
            <a:r>
              <a:rPr lang="lt-LT" dirty="0" smtClean="0"/>
              <a:t>b) PMIF, VSF ir SVVP lėšomis remiamų programų metines veiklos rezultatų ataskaitas ir ERPF, ESF+, Sanglaudos fondo, TPF </a:t>
            </a:r>
          </a:p>
          <a:p>
            <a:r>
              <a:rPr lang="lt-LT" dirty="0" smtClean="0"/>
              <a:t>ir EJRŽAF lėšomis remiamų programų galutinę veiklos rezultatų ataskaitą;</a:t>
            </a:r>
          </a:p>
          <a:p>
            <a:r>
              <a:rPr lang="lt-LT" dirty="0" smtClean="0"/>
              <a:t>c) vertinimo planą ir jo pakeitimus;</a:t>
            </a:r>
          </a:p>
          <a:p>
            <a:r>
              <a:rPr lang="lt-LT" dirty="0" smtClean="0"/>
              <a:t>d) visus vadovaujančiosios institucijos pasiūlymus iš dalies pakeisti programą, be kita ko, susijusius su </a:t>
            </a:r>
            <a:r>
              <a:rPr lang="lt-LT" dirty="0" err="1" smtClean="0"/>
              <a:t>perkėlimais</a:t>
            </a:r>
            <a:r>
              <a:rPr lang="lt-LT" dirty="0" smtClean="0"/>
              <a:t> pagal </a:t>
            </a:r>
          </a:p>
          <a:p>
            <a:r>
              <a:rPr lang="lt-LT" dirty="0" smtClean="0"/>
              <a:t>24 straipsnio 5 dalį ir 26 straipsnį, išskyrus EJRŽAF lėšomis remiamų programų atveju.</a:t>
            </a:r>
          </a:p>
          <a:p>
            <a:r>
              <a:rPr lang="lt-LT" dirty="0" smtClean="0"/>
              <a:t>3. Stebėsenos komitetas vadovaujančiajai institucijai gali teikti rekomendacijas, įskaitant rekomendacijas dėl paramos </a:t>
            </a:r>
          </a:p>
          <a:p>
            <a:r>
              <a:rPr lang="lt-LT" dirty="0" smtClean="0"/>
              <a:t>gavėjams tenkančios administracinės naštos mažinimo priemonių.</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421853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277290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184048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100121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332603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370889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smtClean="0"/>
              <a:t>Image Holder</a:t>
            </a:r>
            <a:endParaRPr lang="en-US" dirty="0"/>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37797" y="1314346"/>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7019525" y="1314346"/>
            <a:ext cx="1276750" cy="127675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837797" y="3082190"/>
            <a:ext cx="1276750" cy="1276750"/>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userDrawn="1"/>
        </p:nvSpPr>
        <p:spPr>
          <a:xfrm>
            <a:off x="7019525" y="3082190"/>
            <a:ext cx="1276750" cy="1276750"/>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960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4572000" y="0"/>
            <a:ext cx="4572000" cy="51435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400">
                <a:ln>
                  <a:noFill/>
                </a:ln>
                <a:solidFill>
                  <a:schemeClr val="tx1">
                    <a:lumMod val="50000"/>
                    <a:lumOff val="50000"/>
                  </a:schemeClr>
                </a:solidFill>
              </a:defRPr>
            </a:lvl1pPr>
          </a:lstStyle>
          <a:p>
            <a:r>
              <a:rPr lang="en-US" dirty="0" smtClean="0"/>
              <a:t>Image Holder</a:t>
            </a:r>
            <a:endParaRPr lang="en-US" dirty="0"/>
          </a:p>
        </p:txBody>
      </p:sp>
      <p:sp>
        <p:nvSpPr>
          <p:cNvPr id="10" name="Text Placeholder 3"/>
          <p:cNvSpPr>
            <a:spLocks noGrp="1"/>
          </p:cNvSpPr>
          <p:nvPr>
            <p:ph type="body" sz="half" idx="2" hasCustomPrompt="1"/>
          </p:nvPr>
        </p:nvSpPr>
        <p:spPr>
          <a:xfrm>
            <a:off x="381000" y="770021"/>
            <a:ext cx="52578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52578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184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9525"/>
            <a:ext cx="9143999" cy="2733675"/>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4276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4419600" y="0"/>
            <a:ext cx="4724400" cy="51435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381000" y="770021"/>
            <a:ext cx="41910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41910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4572000" y="0"/>
            <a:ext cx="4572000" cy="51562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285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48387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48387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1" name="Picture Placeholder 10"/>
          <p:cNvSpPr>
            <a:spLocks noGrp="1"/>
          </p:cNvSpPr>
          <p:nvPr>
            <p:ph type="pic" sz="quarter" idx="10" hasCustomPrompt="1"/>
          </p:nvPr>
        </p:nvSpPr>
        <p:spPr>
          <a:xfrm>
            <a:off x="5746884" y="0"/>
            <a:ext cx="3397115" cy="51435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5373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03543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smtClean="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6" name="Paveikslėlis 5"/>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91400" y="4629150"/>
            <a:ext cx="987556" cy="38193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05" r:id="rId2"/>
    <p:sldLayoutId id="2147483682" r:id="rId3"/>
    <p:sldLayoutId id="2147483683" r:id="rId4"/>
    <p:sldLayoutId id="2147483700" r:id="rId5"/>
    <p:sldLayoutId id="2147483704" r:id="rId6"/>
    <p:sldLayoutId id="2147483701" r:id="rId7"/>
    <p:sldLayoutId id="2147483671" r:id="rId8"/>
    <p:sldLayoutId id="2147483720" r:id="rId9"/>
    <p:sldLayoutId id="2147483699" r:id="rId10"/>
    <p:sldLayoutId id="2147483707" r:id="rId11"/>
    <p:sldLayoutId id="2147483709" r:id="rId12"/>
    <p:sldLayoutId id="2147483696" r:id="rId13"/>
    <p:sldLayoutId id="2147483708" r:id="rId14"/>
    <p:sldLayoutId id="2147483706" r:id="rId15"/>
    <p:sldLayoutId id="2147483717" r:id="rId16"/>
    <p:sldLayoutId id="2147483716" r:id="rId17"/>
    <p:sldLayoutId id="2147483765"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blipFill>
            <a:blip r:embed="rId3"/>
            <a:stretch>
              <a:fillRect/>
            </a:stretch>
          </a:blipFill>
        </p:spPr>
      </p:sp>
      <p:sp>
        <p:nvSpPr>
          <p:cNvPr id="22" name="Freeform 21"/>
          <p:cNvSpPr/>
          <p:nvPr/>
        </p:nvSpPr>
        <p:spPr>
          <a:xfrm rot="990375">
            <a:off x="2414846" y="-207465"/>
            <a:ext cx="654160" cy="5558428"/>
          </a:xfrm>
          <a:custGeom>
            <a:avLst/>
            <a:gdLst>
              <a:gd name="connsiteX0" fmla="*/ 0 w 654160"/>
              <a:gd name="connsiteY0" fmla="*/ 193849 h 5558428"/>
              <a:gd name="connsiteX1" fmla="*/ 654160 w 654160"/>
              <a:gd name="connsiteY1" fmla="*/ 0 h 5558428"/>
              <a:gd name="connsiteX2" fmla="*/ 654160 w 654160"/>
              <a:gd name="connsiteY2" fmla="*/ 5364579 h 5558428"/>
              <a:gd name="connsiteX3" fmla="*/ 0 w 654160"/>
              <a:gd name="connsiteY3" fmla="*/ 5558428 h 5558428"/>
            </a:gdLst>
            <a:ahLst/>
            <a:cxnLst>
              <a:cxn ang="0">
                <a:pos x="connsiteX0" y="connsiteY0"/>
              </a:cxn>
              <a:cxn ang="0">
                <a:pos x="connsiteX1" y="connsiteY1"/>
              </a:cxn>
              <a:cxn ang="0">
                <a:pos x="connsiteX2" y="connsiteY2"/>
              </a:cxn>
              <a:cxn ang="0">
                <a:pos x="connsiteX3" y="connsiteY3"/>
              </a:cxn>
            </a:cxnLst>
            <a:rect l="l" t="t" r="r" b="b"/>
            <a:pathLst>
              <a:path w="654160" h="5558428">
                <a:moveTo>
                  <a:pt x="0" y="193849"/>
                </a:moveTo>
                <a:lnTo>
                  <a:pt x="654160" y="0"/>
                </a:lnTo>
                <a:lnTo>
                  <a:pt x="654160" y="5364579"/>
                </a:lnTo>
                <a:lnTo>
                  <a:pt x="0" y="5558428"/>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p:cNvSpPr/>
          <p:nvPr/>
        </p:nvSpPr>
        <p:spPr>
          <a:xfrm rot="990375">
            <a:off x="1578513" y="-207465"/>
            <a:ext cx="654160" cy="5558428"/>
          </a:xfrm>
          <a:custGeom>
            <a:avLst/>
            <a:gdLst>
              <a:gd name="connsiteX0" fmla="*/ 0 w 654160"/>
              <a:gd name="connsiteY0" fmla="*/ 193849 h 5558428"/>
              <a:gd name="connsiteX1" fmla="*/ 654160 w 654160"/>
              <a:gd name="connsiteY1" fmla="*/ 0 h 5558428"/>
              <a:gd name="connsiteX2" fmla="*/ 654160 w 654160"/>
              <a:gd name="connsiteY2" fmla="*/ 5364579 h 5558428"/>
              <a:gd name="connsiteX3" fmla="*/ 0 w 654160"/>
              <a:gd name="connsiteY3" fmla="*/ 5558428 h 5558428"/>
            </a:gdLst>
            <a:ahLst/>
            <a:cxnLst>
              <a:cxn ang="0">
                <a:pos x="connsiteX0" y="connsiteY0"/>
              </a:cxn>
              <a:cxn ang="0">
                <a:pos x="connsiteX1" y="connsiteY1"/>
              </a:cxn>
              <a:cxn ang="0">
                <a:pos x="connsiteX2" y="connsiteY2"/>
              </a:cxn>
              <a:cxn ang="0">
                <a:pos x="connsiteX3" y="connsiteY3"/>
              </a:cxn>
            </a:cxnLst>
            <a:rect l="l" t="t" r="r" b="b"/>
            <a:pathLst>
              <a:path w="654160" h="5558428">
                <a:moveTo>
                  <a:pt x="0" y="193849"/>
                </a:moveTo>
                <a:lnTo>
                  <a:pt x="654160" y="0"/>
                </a:lnTo>
                <a:lnTo>
                  <a:pt x="654160" y="5364579"/>
                </a:lnTo>
                <a:lnTo>
                  <a:pt x="0" y="5558428"/>
                </a:ln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26"/>
          <p:cNvSpPr/>
          <p:nvPr/>
        </p:nvSpPr>
        <p:spPr>
          <a:xfrm>
            <a:off x="3730781" y="1798225"/>
            <a:ext cx="5413218" cy="1547050"/>
          </a:xfrm>
          <a:custGeom>
            <a:avLst/>
            <a:gdLst>
              <a:gd name="connsiteX0" fmla="*/ 458441 w 5413218"/>
              <a:gd name="connsiteY0" fmla="*/ 0 h 1547050"/>
              <a:gd name="connsiteX1" fmla="*/ 5413218 w 5413218"/>
              <a:gd name="connsiteY1" fmla="*/ 0 h 1547050"/>
              <a:gd name="connsiteX2" fmla="*/ 5413218 w 5413218"/>
              <a:gd name="connsiteY2" fmla="*/ 1547050 h 1547050"/>
              <a:gd name="connsiteX3" fmla="*/ 0 w 5413218"/>
              <a:gd name="connsiteY3" fmla="*/ 1547050 h 1547050"/>
            </a:gdLst>
            <a:ahLst/>
            <a:cxnLst>
              <a:cxn ang="0">
                <a:pos x="connsiteX0" y="connsiteY0"/>
              </a:cxn>
              <a:cxn ang="0">
                <a:pos x="connsiteX1" y="connsiteY1"/>
              </a:cxn>
              <a:cxn ang="0">
                <a:pos x="connsiteX2" y="connsiteY2"/>
              </a:cxn>
              <a:cxn ang="0">
                <a:pos x="connsiteX3" y="connsiteY3"/>
              </a:cxn>
            </a:cxnLst>
            <a:rect l="l" t="t" r="r" b="b"/>
            <a:pathLst>
              <a:path w="5413218" h="1547050">
                <a:moveTo>
                  <a:pt x="458441" y="0"/>
                </a:moveTo>
                <a:lnTo>
                  <a:pt x="5413218" y="0"/>
                </a:lnTo>
                <a:lnTo>
                  <a:pt x="5413218" y="1547050"/>
                </a:lnTo>
                <a:lnTo>
                  <a:pt x="0" y="154705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p:cNvSpPr/>
          <p:nvPr/>
        </p:nvSpPr>
        <p:spPr>
          <a:xfrm rot="990375">
            <a:off x="3291783" y="-207465"/>
            <a:ext cx="654160" cy="5558428"/>
          </a:xfrm>
          <a:custGeom>
            <a:avLst/>
            <a:gdLst>
              <a:gd name="connsiteX0" fmla="*/ 0 w 654160"/>
              <a:gd name="connsiteY0" fmla="*/ 193849 h 5558428"/>
              <a:gd name="connsiteX1" fmla="*/ 654160 w 654160"/>
              <a:gd name="connsiteY1" fmla="*/ 0 h 5558428"/>
              <a:gd name="connsiteX2" fmla="*/ 654160 w 654160"/>
              <a:gd name="connsiteY2" fmla="*/ 5364579 h 5558428"/>
              <a:gd name="connsiteX3" fmla="*/ 0 w 654160"/>
              <a:gd name="connsiteY3" fmla="*/ 5558428 h 5558428"/>
            </a:gdLst>
            <a:ahLst/>
            <a:cxnLst>
              <a:cxn ang="0">
                <a:pos x="connsiteX0" y="connsiteY0"/>
              </a:cxn>
              <a:cxn ang="0">
                <a:pos x="connsiteX1" y="connsiteY1"/>
              </a:cxn>
              <a:cxn ang="0">
                <a:pos x="connsiteX2" y="connsiteY2"/>
              </a:cxn>
              <a:cxn ang="0">
                <a:pos x="connsiteX3" y="connsiteY3"/>
              </a:cxn>
            </a:cxnLst>
            <a:rect l="l" t="t" r="r" b="b"/>
            <a:pathLst>
              <a:path w="654160" h="5558428">
                <a:moveTo>
                  <a:pt x="0" y="193849"/>
                </a:moveTo>
                <a:lnTo>
                  <a:pt x="654160" y="0"/>
                </a:lnTo>
                <a:lnTo>
                  <a:pt x="654160" y="5364579"/>
                </a:lnTo>
                <a:lnTo>
                  <a:pt x="0" y="5558428"/>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p:cNvSpPr/>
          <p:nvPr/>
        </p:nvSpPr>
        <p:spPr>
          <a:xfrm>
            <a:off x="4431778" y="2028453"/>
            <a:ext cx="4267200" cy="646331"/>
          </a:xfrm>
          <a:prstGeom prst="rect">
            <a:avLst/>
          </a:prstGeom>
        </p:spPr>
        <p:txBody>
          <a:bodyPr wrap="square" lIns="0" tIns="0" rIns="0" bIns="0">
            <a:spAutoFit/>
          </a:bodyPr>
          <a:lstStyle/>
          <a:p>
            <a:pPr algn="ctr"/>
            <a:r>
              <a:rPr lang="lt-LT" sz="1400" b="1" dirty="0">
                <a:solidFill>
                  <a:schemeClr val="bg1"/>
                </a:solidFill>
                <a:latin typeface="Calibri Light" panose="020F0302020204030204" pitchFamily="34" charset="0"/>
              </a:rPr>
              <a:t>2021–2027 METŲ EUROPOS SĄJUNGOS FONDŲ INVESTICIJŲ PROGRAMOS STEBĖSENOS KOMITETO</a:t>
            </a:r>
          </a:p>
          <a:p>
            <a:pPr algn="ctr"/>
            <a:r>
              <a:rPr lang="lt-LT" sz="1400" b="1" dirty="0">
                <a:solidFill>
                  <a:schemeClr val="bg1"/>
                </a:solidFill>
                <a:latin typeface="Calibri Light" panose="020F0302020204030204" pitchFamily="34" charset="0"/>
              </a:rPr>
              <a:t>DARBO REGLAMENTAS</a:t>
            </a:r>
          </a:p>
        </p:txBody>
      </p:sp>
      <p:pic>
        <p:nvPicPr>
          <p:cNvPr id="13" name="Picture 12"/>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253679" y="1728074"/>
            <a:ext cx="1625831" cy="1548508"/>
          </a:xfrm>
          <a:prstGeom prst="rect">
            <a:avLst/>
          </a:prstGeom>
        </p:spPr>
      </p:pic>
      <p:sp>
        <p:nvSpPr>
          <p:cNvPr id="10" name="Rectangle 9"/>
          <p:cNvSpPr/>
          <p:nvPr/>
        </p:nvSpPr>
        <p:spPr>
          <a:xfrm>
            <a:off x="4907388" y="3091916"/>
            <a:ext cx="3635802" cy="184666"/>
          </a:xfrm>
          <a:prstGeom prst="rect">
            <a:avLst/>
          </a:prstGeom>
        </p:spPr>
        <p:txBody>
          <a:bodyPr wrap="square" lIns="0" tIns="0" rIns="0" bIns="0">
            <a:spAutoFit/>
          </a:bodyPr>
          <a:lstStyle/>
          <a:p>
            <a:pPr algn="ctr"/>
            <a:r>
              <a:rPr lang="lt-LT" sz="1200" b="1" i="1" dirty="0" smtClean="0">
                <a:solidFill>
                  <a:schemeClr val="bg1"/>
                </a:solidFill>
              </a:rPr>
              <a:t>CPVA Procesų valdymo skyriaus vadovė Agnė Sakevičiūtė</a:t>
            </a:r>
            <a:endParaRPr lang="en-US" sz="1200" dirty="0" smtClean="0">
              <a:solidFill>
                <a:schemeClr val="bg1"/>
              </a:solidFill>
            </a:endParaRPr>
          </a:p>
        </p:txBody>
      </p:sp>
    </p:spTree>
    <p:extLst>
      <p:ext uri="{BB962C8B-B14F-4D97-AF65-F5344CB8AC3E}">
        <p14:creationId xmlns:p14="http://schemas.microsoft.com/office/powerpoint/2010/main" val="1274021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600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40000" decel="6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40000" decel="6000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2000"/>
                            </p:stCondLst>
                            <p:childTnLst>
                              <p:par>
                                <p:cTn id="27" presetID="2" presetClass="entr" presetSubtype="2" accel="40000" decel="6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6" presetClass="entr" presetSubtype="37"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animBg="1"/>
      <p:bldP spid="28" grpId="0" animBg="1"/>
      <p:bldP spid="2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370" r="20370"/>
          <a:stretch>
            <a:fillRect/>
          </a:stretch>
        </p:blipFill>
        <p:spPr/>
      </p:pic>
      <p:sp>
        <p:nvSpPr>
          <p:cNvPr id="6" name="Title 5"/>
          <p:cNvSpPr>
            <a:spLocks noGrp="1"/>
          </p:cNvSpPr>
          <p:nvPr>
            <p:ph type="title"/>
          </p:nvPr>
        </p:nvSpPr>
        <p:spPr/>
        <p:txBody>
          <a:bodyPr/>
          <a:lstStyle/>
          <a:p>
            <a:r>
              <a:rPr lang="lt-LT" dirty="0" smtClean="0"/>
              <a:t>Komiteto funkcijos</a:t>
            </a:r>
            <a:endParaRPr lang="en-US" dirty="0"/>
          </a:p>
        </p:txBody>
      </p:sp>
      <p:sp>
        <p:nvSpPr>
          <p:cNvPr id="5" name="Oval 4"/>
          <p:cNvSpPr/>
          <p:nvPr/>
        </p:nvSpPr>
        <p:spPr>
          <a:xfrm>
            <a:off x="4027881" y="1211437"/>
            <a:ext cx="1114222" cy="111422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a:spLocks noEditPoints="1"/>
          </p:cNvSpPr>
          <p:nvPr/>
        </p:nvSpPr>
        <p:spPr bwMode="auto">
          <a:xfrm flipH="1">
            <a:off x="4293331" y="1477934"/>
            <a:ext cx="583322" cy="581228"/>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p:nvPr/>
        </p:nvSpPr>
        <p:spPr>
          <a:xfrm>
            <a:off x="381000" y="1234608"/>
            <a:ext cx="3633889" cy="1454244"/>
          </a:xfrm>
          <a:prstGeom prst="rect">
            <a:avLst/>
          </a:prstGeom>
        </p:spPr>
        <p:txBody>
          <a:bodyPr wrap="square" lIns="0" tIns="0" rIns="0" bIns="0">
            <a:spAutoFit/>
          </a:bodyPr>
          <a:lstStyle/>
          <a:p>
            <a:r>
              <a:rPr lang="lt-LT" sz="1050" dirty="0" smtClean="0">
                <a:solidFill>
                  <a:schemeClr val="tx2">
                    <a:lumMod val="75000"/>
                    <a:lumOff val="25000"/>
                  </a:schemeClr>
                </a:solidFill>
              </a:rPr>
              <a:t>Komiteto nariams siųstame reglamente buvo numatyta, jog:</a:t>
            </a:r>
          </a:p>
          <a:p>
            <a:r>
              <a:rPr lang="lt-LT" sz="1050" dirty="0" smtClean="0">
                <a:solidFill>
                  <a:schemeClr val="tx2">
                    <a:lumMod val="75000"/>
                    <a:lumOff val="25000"/>
                  </a:schemeClr>
                </a:solidFill>
              </a:rPr>
              <a:t>1. Komitetas tvirtina </a:t>
            </a:r>
            <a:r>
              <a:rPr lang="lt-LT" sz="1050" dirty="0">
                <a:solidFill>
                  <a:schemeClr val="tx2">
                    <a:lumMod val="75000"/>
                    <a:lumOff val="25000"/>
                  </a:schemeClr>
                </a:solidFill>
              </a:rPr>
              <a:t>darbo reglamentą ir jo pakeitimus;</a:t>
            </a:r>
          </a:p>
          <a:p>
            <a:r>
              <a:rPr lang="lt-LT" sz="1050" dirty="0" smtClean="0">
                <a:solidFill>
                  <a:schemeClr val="tx2">
                    <a:lumMod val="75000"/>
                    <a:lumOff val="25000"/>
                  </a:schemeClr>
                </a:solidFill>
              </a:rPr>
              <a:t>2</a:t>
            </a:r>
            <a:r>
              <a:rPr lang="lt-LT" sz="1050" dirty="0">
                <a:solidFill>
                  <a:schemeClr val="tx2">
                    <a:lumMod val="75000"/>
                    <a:lumOff val="25000"/>
                  </a:schemeClr>
                </a:solidFill>
              </a:rPr>
              <a:t>. atlieka </a:t>
            </a:r>
            <a:r>
              <a:rPr lang="lt-LT" sz="1050" dirty="0" smtClean="0">
                <a:solidFill>
                  <a:schemeClr val="tx2">
                    <a:lumMod val="75000"/>
                    <a:lumOff val="25000"/>
                  </a:schemeClr>
                </a:solidFill>
              </a:rPr>
              <a:t>LRV nutarimo </a:t>
            </a:r>
            <a:r>
              <a:rPr lang="lt-LT" sz="1050" dirty="0">
                <a:solidFill>
                  <a:schemeClr val="tx2">
                    <a:lumMod val="75000"/>
                    <a:lumOff val="25000"/>
                  </a:schemeClr>
                </a:solidFill>
              </a:rPr>
              <a:t>3.2 papunktyje nurodytas funkcijas;</a:t>
            </a:r>
          </a:p>
          <a:p>
            <a:r>
              <a:rPr lang="lt-LT" sz="1050" dirty="0" smtClean="0">
                <a:solidFill>
                  <a:schemeClr val="tx2">
                    <a:lumMod val="75000"/>
                    <a:lumOff val="25000"/>
                  </a:schemeClr>
                </a:solidFill>
              </a:rPr>
              <a:t>3</a:t>
            </a:r>
            <a:r>
              <a:rPr lang="lt-LT" sz="1050" dirty="0">
                <a:solidFill>
                  <a:schemeClr val="tx2">
                    <a:lumMod val="75000"/>
                    <a:lumOff val="25000"/>
                  </a:schemeClr>
                </a:solidFill>
              </a:rPr>
              <a:t>. vadovaudamasis </a:t>
            </a:r>
            <a:r>
              <a:rPr lang="en-US" sz="1050" dirty="0" smtClean="0">
                <a:solidFill>
                  <a:schemeClr val="tx2">
                    <a:lumMod val="75000"/>
                    <a:lumOff val="25000"/>
                  </a:schemeClr>
                </a:solidFill>
              </a:rPr>
              <a:t>LRV </a:t>
            </a:r>
            <a:r>
              <a:rPr lang="en-US" sz="1050" dirty="0">
                <a:solidFill>
                  <a:schemeClr val="tx2">
                    <a:lumMod val="75000"/>
                    <a:lumOff val="25000"/>
                  </a:schemeClr>
                </a:solidFill>
              </a:rPr>
              <a:t>n</a:t>
            </a:r>
            <a:r>
              <a:rPr lang="lt-LT" sz="1050" dirty="0" err="1" smtClean="0">
                <a:solidFill>
                  <a:schemeClr val="tx2">
                    <a:lumMod val="75000"/>
                    <a:lumOff val="25000"/>
                  </a:schemeClr>
                </a:solidFill>
              </a:rPr>
              <a:t>utarimo</a:t>
            </a:r>
            <a:r>
              <a:rPr lang="lt-LT" sz="1050" dirty="0" smtClean="0">
                <a:solidFill>
                  <a:schemeClr val="tx2">
                    <a:lumMod val="75000"/>
                    <a:lumOff val="25000"/>
                  </a:schemeClr>
                </a:solidFill>
              </a:rPr>
              <a:t> </a:t>
            </a:r>
            <a:r>
              <a:rPr lang="lt-LT" sz="1050" dirty="0">
                <a:solidFill>
                  <a:schemeClr val="tx2">
                    <a:lumMod val="75000"/>
                    <a:lumOff val="25000"/>
                  </a:schemeClr>
                </a:solidFill>
              </a:rPr>
              <a:t>3.2.3 papunkčiu, ketvirtajame darbo reglamento skyriuje nustatyta tvarka renka iš socialinių ir ekonominių partnerių Komiteto pirmininko pirmąjį pavaduotoją, kurio kandidatūrą teikia Komiteto pirmininkas;</a:t>
            </a:r>
          </a:p>
          <a:p>
            <a:r>
              <a:rPr lang="lt-LT" sz="1050" dirty="0" smtClean="0">
                <a:solidFill>
                  <a:schemeClr val="tx2">
                    <a:lumMod val="75000"/>
                    <a:lumOff val="25000"/>
                  </a:schemeClr>
                </a:solidFill>
              </a:rPr>
              <a:t>4</a:t>
            </a:r>
            <a:r>
              <a:rPr lang="lt-LT" sz="1050" dirty="0">
                <a:solidFill>
                  <a:schemeClr val="tx2">
                    <a:lumMod val="75000"/>
                    <a:lumOff val="25000"/>
                  </a:schemeClr>
                </a:solidFill>
              </a:rPr>
              <a:t>. nagrinėja kitus klausimus, susijusius su investicijų programos įgyvendinimo pasiruošimu.</a:t>
            </a:r>
          </a:p>
        </p:txBody>
      </p:sp>
      <p:sp>
        <p:nvSpPr>
          <p:cNvPr id="21" name="Rectangle 20"/>
          <p:cNvSpPr/>
          <p:nvPr/>
        </p:nvSpPr>
        <p:spPr>
          <a:xfrm>
            <a:off x="381000" y="2800349"/>
            <a:ext cx="3811621" cy="2094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6" name="Straight Connector 25"/>
          <p:cNvCxnSpPr/>
          <p:nvPr/>
        </p:nvCxnSpPr>
        <p:spPr>
          <a:xfrm rot="5400000">
            <a:off x="749849" y="3661061"/>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Freeform 26"/>
          <p:cNvSpPr>
            <a:spLocks noEditPoints="1"/>
          </p:cNvSpPr>
          <p:nvPr/>
        </p:nvSpPr>
        <p:spPr bwMode="auto">
          <a:xfrm flipH="1">
            <a:off x="494127" y="3429061"/>
            <a:ext cx="467266" cy="465588"/>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181100" y="2958660"/>
            <a:ext cx="2819400" cy="1777410"/>
          </a:xfrm>
          <a:prstGeom prst="rect">
            <a:avLst/>
          </a:prstGeom>
        </p:spPr>
        <p:txBody>
          <a:bodyPr wrap="square" lIns="0" tIns="0" rIns="0" bIns="0">
            <a:spAutoFit/>
          </a:bodyPr>
          <a:lstStyle/>
          <a:p>
            <a:pPr algn="just"/>
            <a:r>
              <a:rPr lang="lt-LT" sz="1050" dirty="0" smtClean="0">
                <a:solidFill>
                  <a:schemeClr val="bg1"/>
                </a:solidFill>
              </a:rPr>
              <a:t>Šiam Komiteto darbo reglamento skyriui buvo gautos Europos Komisijos pastabos, todėl Komiteto darbo reglamentas buvo papildytas ir įtraukta, </a:t>
            </a:r>
            <a:r>
              <a:rPr lang="lt-LT" sz="1050" dirty="0">
                <a:solidFill>
                  <a:schemeClr val="bg1"/>
                </a:solidFill>
              </a:rPr>
              <a:t>jog </a:t>
            </a:r>
            <a:r>
              <a:rPr lang="lt-LT" sz="1050" dirty="0" smtClean="0">
                <a:solidFill>
                  <a:schemeClr val="bg1"/>
                </a:solidFill>
              </a:rPr>
              <a:t>Komitetas, </a:t>
            </a:r>
            <a:r>
              <a:rPr lang="lt-LT" sz="1050" dirty="0">
                <a:solidFill>
                  <a:schemeClr val="bg1"/>
                </a:solidFill>
              </a:rPr>
              <a:t>tvirtinant projektų atrankos </a:t>
            </a:r>
            <a:r>
              <a:rPr lang="lt-LT" sz="1050" dirty="0" smtClean="0">
                <a:solidFill>
                  <a:schemeClr val="bg1"/>
                </a:solidFill>
              </a:rPr>
              <a:t>kriterijus, </a:t>
            </a:r>
            <a:r>
              <a:rPr lang="lt-LT" sz="1050" b="1" dirty="0">
                <a:solidFill>
                  <a:srgbClr val="FFC000"/>
                </a:solidFill>
              </a:rPr>
              <a:t>atsižvelgia į kriterijų atitikimą Jungtinių Tautų neįgaliųjų teisių </a:t>
            </a:r>
            <a:r>
              <a:rPr lang="lt-LT" sz="1050" b="1" dirty="0" smtClean="0">
                <a:solidFill>
                  <a:srgbClr val="FFC000"/>
                </a:solidFill>
              </a:rPr>
              <a:t>konvencijai bei </a:t>
            </a:r>
            <a:r>
              <a:rPr lang="lt-LT" sz="1050" b="1" dirty="0">
                <a:solidFill>
                  <a:srgbClr val="FFC000"/>
                </a:solidFill>
              </a:rPr>
              <a:t>Europos Sąjungos pagrindinių teisių chartijai </a:t>
            </a:r>
            <a:r>
              <a:rPr lang="lt-LT" sz="1050" b="1" dirty="0" smtClean="0">
                <a:solidFill>
                  <a:srgbClr val="FFC000"/>
                </a:solidFill>
              </a:rPr>
              <a:t>bei </a:t>
            </a:r>
            <a:r>
              <a:rPr lang="lt-LT" sz="1050" b="1" dirty="0">
                <a:solidFill>
                  <a:srgbClr val="FFC000"/>
                </a:solidFill>
              </a:rPr>
              <a:t>kartą į metus vertina </a:t>
            </a:r>
            <a:r>
              <a:rPr lang="lt-LT" sz="1050" b="1" dirty="0" smtClean="0">
                <a:solidFill>
                  <a:srgbClr val="FFC000"/>
                </a:solidFill>
              </a:rPr>
              <a:t>informaciją </a:t>
            </a:r>
            <a:r>
              <a:rPr lang="lt-LT" sz="1050" b="1" dirty="0">
                <a:solidFill>
                  <a:srgbClr val="FFC000"/>
                </a:solidFill>
              </a:rPr>
              <a:t>apie gautus skundus dėl Jungtinių Tautų neįgaliųjų teisių </a:t>
            </a:r>
            <a:r>
              <a:rPr lang="lt-LT" sz="1050" b="1" dirty="0" smtClean="0">
                <a:solidFill>
                  <a:srgbClr val="FFC000"/>
                </a:solidFill>
              </a:rPr>
              <a:t>konvencijos </a:t>
            </a:r>
            <a:r>
              <a:rPr lang="lt-LT" sz="1050" b="1" dirty="0">
                <a:solidFill>
                  <a:srgbClr val="FFC000"/>
                </a:solidFill>
              </a:rPr>
              <a:t>ir Chartijos nustatytus nesilaikymo atvejus (jeigu tokie nustatyti)</a:t>
            </a:r>
          </a:p>
        </p:txBody>
      </p:sp>
      <p:pic>
        <p:nvPicPr>
          <p:cNvPr id="13" name="Picture 2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34400" y="4537750"/>
            <a:ext cx="470407" cy="448034"/>
          </a:xfrm>
          <a:prstGeom prst="rect">
            <a:avLst/>
          </a:prstGeom>
        </p:spPr>
      </p:pic>
      <p:pic>
        <p:nvPicPr>
          <p:cNvPr id="14"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4629150"/>
            <a:ext cx="685800" cy="265233"/>
          </a:xfrm>
          <a:prstGeom prst="rect">
            <a:avLst/>
          </a:prstGeom>
        </p:spPr>
      </p:pic>
    </p:spTree>
    <p:extLst>
      <p:ext uri="{BB962C8B-B14F-4D97-AF65-F5344CB8AC3E}">
        <p14:creationId xmlns:p14="http://schemas.microsoft.com/office/powerpoint/2010/main" val="188085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4" grpId="0"/>
      <p:bldP spid="21"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lt-LT" dirty="0" smtClean="0"/>
              <a:t>Komiteto posėdžiai</a:t>
            </a:r>
            <a:endParaRPr lang="en-US" dirty="0"/>
          </a:p>
        </p:txBody>
      </p:sp>
      <p:sp>
        <p:nvSpPr>
          <p:cNvPr id="17" name="Rectangle 16"/>
          <p:cNvSpPr/>
          <p:nvPr/>
        </p:nvSpPr>
        <p:spPr>
          <a:xfrm>
            <a:off x="395290" y="1153134"/>
            <a:ext cx="4938710" cy="1031051"/>
          </a:xfrm>
          <a:prstGeom prst="rect">
            <a:avLst/>
          </a:prstGeom>
        </p:spPr>
        <p:txBody>
          <a:bodyPr wrap="square" lIns="0" tIns="0" rIns="0" bIns="0">
            <a:spAutoFit/>
          </a:bodyPr>
          <a:lstStyle/>
          <a:p>
            <a:r>
              <a:rPr lang="lt-LT" sz="1200" b="1" dirty="0">
                <a:solidFill>
                  <a:schemeClr val="tx2">
                    <a:lumMod val="75000"/>
                    <a:lumOff val="25000"/>
                  </a:schemeClr>
                </a:solidFill>
              </a:rPr>
              <a:t>Pagrindinė Komiteto veiklos </a:t>
            </a:r>
            <a:r>
              <a:rPr lang="lt-LT" sz="1200" b="1" dirty="0" smtClean="0">
                <a:solidFill>
                  <a:schemeClr val="tx2">
                    <a:lumMod val="75000"/>
                    <a:lumOff val="25000"/>
                  </a:schemeClr>
                </a:solidFill>
              </a:rPr>
              <a:t>forma</a:t>
            </a:r>
          </a:p>
          <a:p>
            <a:pPr algn="just"/>
            <a:r>
              <a:rPr lang="lt-LT" sz="1100" b="1" dirty="0" smtClean="0">
                <a:solidFill>
                  <a:schemeClr val="tx1">
                    <a:lumMod val="50000"/>
                    <a:lumOff val="50000"/>
                  </a:schemeClr>
                </a:solidFill>
              </a:rPr>
              <a:t>Posėdžiai</a:t>
            </a:r>
            <a:r>
              <a:rPr lang="lt-LT" sz="1100" dirty="0">
                <a:solidFill>
                  <a:schemeClr val="tx1">
                    <a:lumMod val="50000"/>
                    <a:lumOff val="50000"/>
                  </a:schemeClr>
                </a:solidFill>
              </a:rPr>
              <a:t> </a:t>
            </a:r>
            <a:r>
              <a:rPr lang="lt-LT" sz="1100" dirty="0" smtClean="0">
                <a:solidFill>
                  <a:schemeClr val="tx1">
                    <a:lumMod val="50000"/>
                    <a:lumOff val="50000"/>
                  </a:schemeClr>
                </a:solidFill>
              </a:rPr>
              <a:t>- šaukiami </a:t>
            </a:r>
            <a:r>
              <a:rPr lang="lt-LT" sz="1100" dirty="0">
                <a:solidFill>
                  <a:schemeClr val="tx1">
                    <a:lumMod val="50000"/>
                    <a:lumOff val="50000"/>
                  </a:schemeClr>
                </a:solidFill>
              </a:rPr>
              <a:t>bent du kartus per metus. Komitetas turi nustatyti preliminarų susitikimų tvarkaraštį vienerių kalendorinių metų laikotarpiui. Posėdžiai gali būti organizuojami ir nuotoliniu būdu informacinių sistemų </a:t>
            </a:r>
            <a:r>
              <a:rPr lang="lt-LT" sz="1100" dirty="0" smtClean="0">
                <a:solidFill>
                  <a:schemeClr val="tx1">
                    <a:lumMod val="50000"/>
                    <a:lumOff val="50000"/>
                  </a:schemeClr>
                </a:solidFill>
              </a:rPr>
              <a:t>pagalba, taip pat </a:t>
            </a:r>
            <a:r>
              <a:rPr lang="lt-LT" sz="1100" dirty="0">
                <a:solidFill>
                  <a:schemeClr val="tx1">
                    <a:lumMod val="50000"/>
                    <a:lumOff val="50000"/>
                  </a:schemeClr>
                </a:solidFill>
              </a:rPr>
              <a:t>gali būti organizuojamas apklausiant visus Komiteto narius elektroniniu paštu</a:t>
            </a:r>
            <a:r>
              <a:rPr lang="lt-LT" sz="1100" dirty="0" smtClean="0">
                <a:solidFill>
                  <a:schemeClr val="tx1">
                    <a:lumMod val="50000"/>
                    <a:lumOff val="50000"/>
                  </a:schemeClr>
                </a:solidFill>
              </a:rPr>
              <a:t>. Posėdžius </a:t>
            </a:r>
            <a:r>
              <a:rPr lang="lt-LT" sz="1100" dirty="0">
                <a:solidFill>
                  <a:schemeClr val="tx1">
                    <a:lumMod val="50000"/>
                    <a:lumOff val="50000"/>
                  </a:schemeClr>
                </a:solidFill>
              </a:rPr>
              <a:t>šaukia Komiteto pirmininkas, jo </a:t>
            </a:r>
            <a:r>
              <a:rPr lang="lt-LT" sz="1100" dirty="0" smtClean="0">
                <a:solidFill>
                  <a:schemeClr val="tx1">
                    <a:lumMod val="50000"/>
                    <a:lumOff val="50000"/>
                  </a:schemeClr>
                </a:solidFill>
              </a:rPr>
              <a:t>nesant </a:t>
            </a:r>
            <a:r>
              <a:rPr lang="lt-LT" sz="1100" dirty="0">
                <a:solidFill>
                  <a:schemeClr val="tx1">
                    <a:lumMod val="50000"/>
                    <a:lumOff val="50000"/>
                  </a:schemeClr>
                </a:solidFill>
              </a:rPr>
              <a:t>– Komiteto sekretoriato vadovas.</a:t>
            </a:r>
            <a:endParaRPr lang="en-US" sz="1100" dirty="0">
              <a:solidFill>
                <a:schemeClr val="tx1">
                  <a:lumMod val="50000"/>
                  <a:lumOff val="50000"/>
                </a:schemeClr>
              </a:solidFill>
            </a:endParaRPr>
          </a:p>
        </p:txBody>
      </p:sp>
      <p:sp>
        <p:nvSpPr>
          <p:cNvPr id="10" name="TextBox 9"/>
          <p:cNvSpPr txBox="1"/>
          <p:nvPr/>
        </p:nvSpPr>
        <p:spPr>
          <a:xfrm>
            <a:off x="3415724" y="2312879"/>
            <a:ext cx="1718201" cy="984885"/>
          </a:xfrm>
          <a:prstGeom prst="rect">
            <a:avLst/>
          </a:prstGeom>
          <a:noFill/>
        </p:spPr>
        <p:txBody>
          <a:bodyPr wrap="square" lIns="0" tIns="0" rIns="0" bIns="0" rtlCol="0">
            <a:spAutoFit/>
          </a:bodyPr>
          <a:lstStyle/>
          <a:p>
            <a:r>
              <a:rPr lang="lt-LT" sz="1400" b="1" dirty="0" smtClean="0">
                <a:solidFill>
                  <a:schemeClr val="accent3"/>
                </a:solidFill>
              </a:rPr>
              <a:t>Kvietimas</a:t>
            </a:r>
            <a:endParaRPr lang="en-US" sz="1400" b="1" dirty="0">
              <a:solidFill>
                <a:schemeClr val="accent3"/>
              </a:solidFill>
            </a:endParaRPr>
          </a:p>
          <a:p>
            <a:pPr algn="just"/>
            <a:r>
              <a:rPr lang="lt-LT" sz="1000" dirty="0">
                <a:solidFill>
                  <a:schemeClr val="tx1">
                    <a:lumMod val="75000"/>
                    <a:lumOff val="25000"/>
                  </a:schemeClr>
                </a:solidFill>
              </a:rPr>
              <a:t>Komiteto sekretoriatas kvietimą ir posėdžio darbotvarkės projektą Komiteto nariams pateikia elektroniniu </a:t>
            </a:r>
            <a:r>
              <a:rPr lang="lt-LT" sz="1000" dirty="0" smtClean="0">
                <a:solidFill>
                  <a:schemeClr val="tx1">
                    <a:lumMod val="75000"/>
                    <a:lumOff val="25000"/>
                  </a:schemeClr>
                </a:solidFill>
              </a:rPr>
              <a:t>paštu (</a:t>
            </a:r>
            <a:r>
              <a:rPr lang="lt-LT" sz="1000" b="1" dirty="0" smtClean="0">
                <a:solidFill>
                  <a:srgbClr val="FF0000"/>
                </a:solidFill>
              </a:rPr>
              <a:t>prieš </a:t>
            </a:r>
            <a:r>
              <a:rPr lang="en-US" sz="1000" b="1" dirty="0" smtClean="0">
                <a:solidFill>
                  <a:srgbClr val="FF0000"/>
                </a:solidFill>
              </a:rPr>
              <a:t>15 </a:t>
            </a:r>
            <a:r>
              <a:rPr lang="en-US" sz="1000" b="1" dirty="0" err="1" smtClean="0">
                <a:solidFill>
                  <a:srgbClr val="FF0000"/>
                </a:solidFill>
              </a:rPr>
              <a:t>darbo</a:t>
            </a:r>
            <a:r>
              <a:rPr lang="en-US" sz="1000" b="1" dirty="0" smtClean="0">
                <a:solidFill>
                  <a:srgbClr val="FF0000"/>
                </a:solidFill>
              </a:rPr>
              <a:t> </a:t>
            </a:r>
            <a:r>
              <a:rPr lang="en-US" sz="1000" b="1" dirty="0" err="1" smtClean="0">
                <a:solidFill>
                  <a:srgbClr val="FF0000"/>
                </a:solidFill>
              </a:rPr>
              <a:t>dien</a:t>
            </a:r>
            <a:r>
              <a:rPr lang="lt-LT" sz="1000" b="1" dirty="0" smtClean="0">
                <a:solidFill>
                  <a:srgbClr val="FF0000"/>
                </a:solidFill>
              </a:rPr>
              <a:t>ų</a:t>
            </a:r>
            <a:r>
              <a:rPr lang="lt-LT" sz="1000" dirty="0" smtClean="0">
                <a:solidFill>
                  <a:schemeClr val="tx1">
                    <a:lumMod val="75000"/>
                    <a:lumOff val="25000"/>
                  </a:schemeClr>
                </a:solidFill>
              </a:rPr>
              <a:t>)</a:t>
            </a:r>
            <a:endParaRPr lang="en-US" sz="1000" dirty="0">
              <a:solidFill>
                <a:schemeClr val="tx1">
                  <a:lumMod val="75000"/>
                  <a:lumOff val="25000"/>
                </a:schemeClr>
              </a:solidFill>
            </a:endParaRPr>
          </a:p>
        </p:txBody>
      </p:sp>
      <p:sp>
        <p:nvSpPr>
          <p:cNvPr id="11" name="TextBox 10"/>
          <p:cNvSpPr txBox="1"/>
          <p:nvPr/>
        </p:nvSpPr>
        <p:spPr>
          <a:xfrm>
            <a:off x="856779" y="2312879"/>
            <a:ext cx="1819091" cy="1292662"/>
          </a:xfrm>
          <a:prstGeom prst="rect">
            <a:avLst/>
          </a:prstGeom>
          <a:noFill/>
        </p:spPr>
        <p:txBody>
          <a:bodyPr wrap="square" lIns="0" tIns="0" rIns="0" bIns="0" rtlCol="0">
            <a:spAutoFit/>
          </a:bodyPr>
          <a:lstStyle/>
          <a:p>
            <a:r>
              <a:rPr lang="lt-LT" sz="1400" b="1" dirty="0" smtClean="0">
                <a:solidFill>
                  <a:schemeClr val="accent1"/>
                </a:solidFill>
              </a:rPr>
              <a:t>Klausimai</a:t>
            </a:r>
            <a:endParaRPr lang="en-US" sz="1400" dirty="0" smtClean="0">
              <a:solidFill>
                <a:schemeClr val="accent1"/>
              </a:solidFill>
            </a:endParaRPr>
          </a:p>
          <a:p>
            <a:pPr algn="just"/>
            <a:r>
              <a:rPr lang="lt-LT" sz="1000" dirty="0" smtClean="0">
                <a:solidFill>
                  <a:schemeClr val="tx1">
                    <a:lumMod val="75000"/>
                    <a:lumOff val="25000"/>
                  </a:schemeClr>
                </a:solidFill>
              </a:rPr>
              <a:t>Įtraukiami </a:t>
            </a:r>
            <a:r>
              <a:rPr lang="lt-LT" sz="1000" dirty="0">
                <a:solidFill>
                  <a:schemeClr val="tx1">
                    <a:lumMod val="75000"/>
                    <a:lumOff val="25000"/>
                  </a:schemeClr>
                </a:solidFill>
              </a:rPr>
              <a:t>Komiteto </a:t>
            </a:r>
            <a:r>
              <a:rPr lang="lt-LT" sz="1000" dirty="0" smtClean="0">
                <a:solidFill>
                  <a:schemeClr val="tx1">
                    <a:lumMod val="75000"/>
                    <a:lumOff val="25000"/>
                  </a:schemeClr>
                </a:solidFill>
              </a:rPr>
              <a:t>pirmininko, </a:t>
            </a:r>
            <a:r>
              <a:rPr lang="lt-LT" sz="1000" dirty="0">
                <a:solidFill>
                  <a:schemeClr val="tx1">
                    <a:lumMod val="75000"/>
                    <a:lumOff val="25000"/>
                  </a:schemeClr>
                </a:solidFill>
              </a:rPr>
              <a:t>jo pavaduotojų, Komiteto narių ir (arba) Europos Komisijos atstovų </a:t>
            </a:r>
            <a:r>
              <a:rPr lang="lt-LT" sz="1000" dirty="0" smtClean="0">
                <a:solidFill>
                  <a:schemeClr val="tx1">
                    <a:lumMod val="75000"/>
                    <a:lumOff val="25000"/>
                  </a:schemeClr>
                </a:solidFill>
              </a:rPr>
              <a:t>iniciatyva</a:t>
            </a:r>
            <a:r>
              <a:rPr lang="lt-LT" sz="1000" dirty="0">
                <a:solidFill>
                  <a:schemeClr val="tx1">
                    <a:lumMod val="75000"/>
                    <a:lumOff val="25000"/>
                  </a:schemeClr>
                </a:solidFill>
              </a:rPr>
              <a:t>. Komiteto pirmininkas</a:t>
            </a:r>
            <a:r>
              <a:rPr lang="lt-LT" sz="1000" b="1" dirty="0">
                <a:solidFill>
                  <a:srgbClr val="FF0000"/>
                </a:solidFill>
              </a:rPr>
              <a:t>, jo laikinai nesant – vienas iš pirmininko </a:t>
            </a:r>
            <a:r>
              <a:rPr lang="lt-LT" sz="1000" b="1" dirty="0" smtClean="0">
                <a:solidFill>
                  <a:srgbClr val="FF0000"/>
                </a:solidFill>
              </a:rPr>
              <a:t>pavaduotojų</a:t>
            </a:r>
            <a:r>
              <a:rPr lang="lt-LT" sz="1000" dirty="0" smtClean="0">
                <a:solidFill>
                  <a:schemeClr val="tx1">
                    <a:lumMod val="75000"/>
                    <a:lumOff val="25000"/>
                  </a:schemeClr>
                </a:solidFill>
              </a:rPr>
              <a:t>, priima </a:t>
            </a:r>
            <a:r>
              <a:rPr lang="lt-LT" sz="1000" dirty="0">
                <a:solidFill>
                  <a:schemeClr val="tx1">
                    <a:lumMod val="75000"/>
                    <a:lumOff val="25000"/>
                  </a:schemeClr>
                </a:solidFill>
              </a:rPr>
              <a:t>sprendimą dėl klausimo įtraukimo</a:t>
            </a:r>
            <a:endParaRPr lang="en-US" sz="1000" dirty="0">
              <a:solidFill>
                <a:schemeClr val="tx1">
                  <a:lumMod val="75000"/>
                  <a:lumOff val="25000"/>
                </a:schemeClr>
              </a:solidFill>
            </a:endParaRPr>
          </a:p>
        </p:txBody>
      </p:sp>
      <p:sp>
        <p:nvSpPr>
          <p:cNvPr id="12" name="TextBox 11"/>
          <p:cNvSpPr txBox="1"/>
          <p:nvPr/>
        </p:nvSpPr>
        <p:spPr>
          <a:xfrm>
            <a:off x="3415725" y="3837742"/>
            <a:ext cx="1718201" cy="830997"/>
          </a:xfrm>
          <a:prstGeom prst="rect">
            <a:avLst/>
          </a:prstGeom>
          <a:noFill/>
        </p:spPr>
        <p:txBody>
          <a:bodyPr wrap="square" lIns="0" tIns="0" rIns="0" bIns="0" rtlCol="0">
            <a:spAutoFit/>
          </a:bodyPr>
          <a:lstStyle/>
          <a:p>
            <a:r>
              <a:rPr lang="lt-LT" sz="1400" b="1" dirty="0" smtClean="0">
                <a:solidFill>
                  <a:schemeClr val="accent4"/>
                </a:solidFill>
              </a:rPr>
              <a:t>Teisėtumas</a:t>
            </a:r>
            <a:endParaRPr lang="en-US" sz="1400" b="1" dirty="0">
              <a:solidFill>
                <a:schemeClr val="accent4"/>
              </a:solidFill>
            </a:endParaRPr>
          </a:p>
          <a:p>
            <a:pPr algn="just"/>
            <a:r>
              <a:rPr lang="lt-LT" sz="1000" dirty="0" smtClean="0">
                <a:solidFill>
                  <a:schemeClr val="tx1">
                    <a:lumMod val="75000"/>
                    <a:lumOff val="25000"/>
                  </a:schemeClr>
                </a:solidFill>
              </a:rPr>
              <a:t>Posėdis </a:t>
            </a:r>
            <a:r>
              <a:rPr lang="lt-LT" sz="1000" dirty="0">
                <a:solidFill>
                  <a:schemeClr val="tx1">
                    <a:lumMod val="75000"/>
                    <a:lumOff val="25000"/>
                  </a:schemeClr>
                </a:solidFill>
              </a:rPr>
              <a:t>laikomas teisėtu, kai jame dalyvauja ne mažiau kaip 1/2 Komiteto narių (ar pakaitinių narių)</a:t>
            </a:r>
            <a:endParaRPr lang="en-US" sz="1000" dirty="0">
              <a:solidFill>
                <a:schemeClr val="tx1">
                  <a:lumMod val="75000"/>
                  <a:lumOff val="25000"/>
                </a:schemeClr>
              </a:solidFill>
            </a:endParaRPr>
          </a:p>
        </p:txBody>
      </p:sp>
      <p:sp>
        <p:nvSpPr>
          <p:cNvPr id="13" name="TextBox 12"/>
          <p:cNvSpPr txBox="1"/>
          <p:nvPr/>
        </p:nvSpPr>
        <p:spPr>
          <a:xfrm>
            <a:off x="856779" y="3837742"/>
            <a:ext cx="1819092" cy="1138773"/>
          </a:xfrm>
          <a:prstGeom prst="rect">
            <a:avLst/>
          </a:prstGeom>
          <a:noFill/>
        </p:spPr>
        <p:txBody>
          <a:bodyPr wrap="square" lIns="0" tIns="0" rIns="0" bIns="0" rtlCol="0">
            <a:spAutoFit/>
          </a:bodyPr>
          <a:lstStyle/>
          <a:p>
            <a:r>
              <a:rPr lang="lt-LT" sz="1400" b="1" dirty="0" smtClean="0">
                <a:solidFill>
                  <a:schemeClr val="accent2"/>
                </a:solidFill>
              </a:rPr>
              <a:t>Viešinimas</a:t>
            </a:r>
            <a:endParaRPr lang="en-US" sz="1400" b="1" dirty="0">
              <a:solidFill>
                <a:schemeClr val="accent2"/>
              </a:solidFill>
            </a:endParaRPr>
          </a:p>
          <a:p>
            <a:pPr algn="just"/>
            <a:r>
              <a:rPr lang="lt-LT" sz="1000" dirty="0">
                <a:solidFill>
                  <a:schemeClr val="tx1">
                    <a:lumMod val="75000"/>
                    <a:lumOff val="25000"/>
                  </a:schemeClr>
                </a:solidFill>
              </a:rPr>
              <a:t>P</a:t>
            </a:r>
            <a:r>
              <a:rPr lang="lt-LT" sz="1000" dirty="0" smtClean="0">
                <a:solidFill>
                  <a:schemeClr val="tx1">
                    <a:lumMod val="75000"/>
                    <a:lumOff val="25000"/>
                  </a:schemeClr>
                </a:solidFill>
              </a:rPr>
              <a:t>lanuojami </a:t>
            </a:r>
            <a:r>
              <a:rPr lang="lt-LT" sz="1000" dirty="0">
                <a:solidFill>
                  <a:schemeClr val="tx1">
                    <a:lumMod val="75000"/>
                    <a:lumOff val="25000"/>
                  </a:schemeClr>
                </a:solidFill>
              </a:rPr>
              <a:t>svarstyti ir tvirtinti dokumentai ir (arba) jų projektai bei kiti susiję dokumentai paskelbiami svetainėje </a:t>
            </a:r>
            <a:r>
              <a:rPr lang="lt-LT" sz="1000" dirty="0" smtClean="0">
                <a:solidFill>
                  <a:srgbClr val="FF0000"/>
                </a:solidFill>
              </a:rPr>
              <a:t>www.esinvesticijos.lt </a:t>
            </a:r>
            <a:r>
              <a:rPr lang="lt-LT" sz="1000" dirty="0" smtClean="0">
                <a:solidFill>
                  <a:srgbClr val="FF0000"/>
                </a:solidFill>
              </a:rPr>
              <a:t>(</a:t>
            </a:r>
            <a:r>
              <a:rPr lang="lt-LT" sz="1000" b="1" dirty="0" smtClean="0">
                <a:solidFill>
                  <a:srgbClr val="FF0000"/>
                </a:solidFill>
              </a:rPr>
              <a:t>prieš </a:t>
            </a:r>
            <a:r>
              <a:rPr lang="en-US" sz="1000" b="1" dirty="0" smtClean="0">
                <a:solidFill>
                  <a:srgbClr val="FF0000"/>
                </a:solidFill>
              </a:rPr>
              <a:t>10 </a:t>
            </a:r>
            <a:r>
              <a:rPr lang="en-US" sz="1000" b="1" dirty="0" err="1" smtClean="0">
                <a:solidFill>
                  <a:srgbClr val="FF0000"/>
                </a:solidFill>
              </a:rPr>
              <a:t>darbo</a:t>
            </a:r>
            <a:r>
              <a:rPr lang="en-US" sz="1000" b="1" dirty="0" smtClean="0">
                <a:solidFill>
                  <a:srgbClr val="FF0000"/>
                </a:solidFill>
              </a:rPr>
              <a:t> </a:t>
            </a:r>
            <a:r>
              <a:rPr lang="en-US" sz="1000" b="1" dirty="0" err="1" smtClean="0">
                <a:solidFill>
                  <a:srgbClr val="FF0000"/>
                </a:solidFill>
              </a:rPr>
              <a:t>dien</a:t>
            </a:r>
            <a:r>
              <a:rPr lang="lt-LT" sz="1000" b="1" dirty="0" smtClean="0">
                <a:solidFill>
                  <a:srgbClr val="FF0000"/>
                </a:solidFill>
              </a:rPr>
              <a:t>ų</a:t>
            </a:r>
            <a:r>
              <a:rPr lang="lt-LT" sz="1000" dirty="0" smtClean="0">
                <a:solidFill>
                  <a:srgbClr val="FF0000"/>
                </a:solidFill>
              </a:rPr>
              <a:t>)</a:t>
            </a:r>
            <a:endParaRPr lang="en-US" sz="1000" dirty="0">
              <a:solidFill>
                <a:srgbClr val="FF0000"/>
              </a:solidFill>
            </a:endParaRPr>
          </a:p>
        </p:txBody>
      </p:sp>
      <p:sp>
        <p:nvSpPr>
          <p:cNvPr id="14" name="Freeform 71"/>
          <p:cNvSpPr>
            <a:spLocks noEditPoints="1"/>
          </p:cNvSpPr>
          <p:nvPr/>
        </p:nvSpPr>
        <p:spPr bwMode="auto">
          <a:xfrm>
            <a:off x="2804972" y="2546251"/>
            <a:ext cx="483856" cy="453372"/>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01"/>
          <p:cNvSpPr>
            <a:spLocks noEditPoints="1"/>
          </p:cNvSpPr>
          <p:nvPr/>
        </p:nvSpPr>
        <p:spPr bwMode="auto">
          <a:xfrm>
            <a:off x="226977" y="2546251"/>
            <a:ext cx="560052" cy="5181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5"/>
          <p:cNvSpPr>
            <a:spLocks noEditPoints="1"/>
          </p:cNvSpPr>
          <p:nvPr/>
        </p:nvSpPr>
        <p:spPr bwMode="auto">
          <a:xfrm>
            <a:off x="2784019" y="3911512"/>
            <a:ext cx="525762" cy="529568"/>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44"/>
          <p:cNvSpPr>
            <a:spLocks noEditPoints="1"/>
          </p:cNvSpPr>
          <p:nvPr/>
        </p:nvSpPr>
        <p:spPr bwMode="auto">
          <a:xfrm>
            <a:off x="263172" y="3964849"/>
            <a:ext cx="487662" cy="42289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160" r="26160"/>
          <a:stretch>
            <a:fillRect/>
          </a:stretch>
        </p:blipFill>
        <p:spPr/>
      </p:pic>
      <p:pic>
        <p:nvPicPr>
          <p:cNvPr id="22" name="Picture 2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34400" y="4537750"/>
            <a:ext cx="470407" cy="448034"/>
          </a:xfrm>
          <a:prstGeom prst="rect">
            <a:avLst/>
          </a:prstGeom>
        </p:spPr>
      </p:pic>
      <p:pic>
        <p:nvPicPr>
          <p:cNvPr id="23"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4629150"/>
            <a:ext cx="685800" cy="265233"/>
          </a:xfrm>
          <a:prstGeom prst="rect">
            <a:avLst/>
          </a:prstGeom>
        </p:spPr>
      </p:pic>
    </p:spTree>
    <p:extLst>
      <p:ext uri="{BB962C8B-B14F-4D97-AF65-F5344CB8AC3E}">
        <p14:creationId xmlns:p14="http://schemas.microsoft.com/office/powerpoint/2010/main" val="351013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500"/>
                            </p:stCondLst>
                            <p:childTnLst>
                              <p:par>
                                <p:cTn id="27" presetID="53"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2000"/>
                            </p:stCondLst>
                            <p:childTnLst>
                              <p:par>
                                <p:cTn id="36" presetID="53"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1" grpId="0"/>
      <p:bldP spid="12" grpId="0"/>
      <p:bldP spid="13" grpId="0"/>
      <p:bldP spid="14"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741" r="26741"/>
          <a:stretch>
            <a:fillRect/>
          </a:stretch>
        </p:blipFill>
        <p:spPr/>
      </p:pic>
      <p:sp>
        <p:nvSpPr>
          <p:cNvPr id="6" name="Title 5"/>
          <p:cNvSpPr>
            <a:spLocks noGrp="1"/>
          </p:cNvSpPr>
          <p:nvPr>
            <p:ph type="title"/>
          </p:nvPr>
        </p:nvSpPr>
        <p:spPr/>
        <p:txBody>
          <a:bodyPr/>
          <a:lstStyle/>
          <a:p>
            <a:r>
              <a:rPr lang="en-US" dirty="0" err="1" smtClean="0"/>
              <a:t>Komiteto</a:t>
            </a:r>
            <a:r>
              <a:rPr lang="en-US" dirty="0" smtClean="0"/>
              <a:t> </a:t>
            </a:r>
            <a:r>
              <a:rPr lang="lt-LT" dirty="0" smtClean="0"/>
              <a:t>sprendimai</a:t>
            </a:r>
            <a:endParaRPr lang="en-US" dirty="0"/>
          </a:p>
        </p:txBody>
      </p:sp>
      <p:sp>
        <p:nvSpPr>
          <p:cNvPr id="24" name="Rectangle 23"/>
          <p:cNvSpPr/>
          <p:nvPr/>
        </p:nvSpPr>
        <p:spPr>
          <a:xfrm>
            <a:off x="400050" y="1142797"/>
            <a:ext cx="3714750" cy="969496"/>
          </a:xfrm>
          <a:prstGeom prst="rect">
            <a:avLst/>
          </a:prstGeom>
        </p:spPr>
        <p:txBody>
          <a:bodyPr wrap="square" lIns="0" tIns="0" rIns="0" bIns="0">
            <a:spAutoFit/>
          </a:bodyPr>
          <a:lstStyle/>
          <a:p>
            <a:pPr algn="just"/>
            <a:r>
              <a:rPr lang="lt-LT" sz="1050" dirty="0">
                <a:solidFill>
                  <a:schemeClr val="tx2">
                    <a:lumMod val="75000"/>
                    <a:lumOff val="25000"/>
                  </a:schemeClr>
                </a:solidFill>
              </a:rPr>
              <a:t>Komiteto sprendimai priimami Komiteto nariams balsuojant. Komiteto nariai turi po vieną balsą. Balsuojama „už“ arba „prieš“. </a:t>
            </a:r>
            <a:endParaRPr lang="lt-LT" sz="1050" dirty="0" smtClean="0">
              <a:solidFill>
                <a:schemeClr val="tx2">
                  <a:lumMod val="75000"/>
                  <a:lumOff val="25000"/>
                </a:schemeClr>
              </a:solidFill>
            </a:endParaRPr>
          </a:p>
          <a:p>
            <a:endParaRPr lang="lt-LT" sz="1050" dirty="0">
              <a:solidFill>
                <a:schemeClr val="tx2">
                  <a:lumMod val="75000"/>
                  <a:lumOff val="25000"/>
                </a:schemeClr>
              </a:solidFill>
            </a:endParaRPr>
          </a:p>
          <a:p>
            <a:endParaRPr lang="lt-LT" sz="1050" dirty="0" smtClean="0">
              <a:solidFill>
                <a:schemeClr val="tx2">
                  <a:lumMod val="75000"/>
                  <a:lumOff val="25000"/>
                </a:schemeClr>
              </a:solidFill>
            </a:endParaRPr>
          </a:p>
          <a:p>
            <a:pPr algn="just"/>
            <a:r>
              <a:rPr lang="lt-LT" sz="1050" dirty="0" smtClean="0">
                <a:solidFill>
                  <a:schemeClr val="tx2">
                    <a:lumMod val="75000"/>
                    <a:lumOff val="25000"/>
                  </a:schemeClr>
                </a:solidFill>
              </a:rPr>
              <a:t>Sprendimas </a:t>
            </a:r>
            <a:r>
              <a:rPr lang="lt-LT" sz="1050" dirty="0">
                <a:solidFill>
                  <a:schemeClr val="tx2">
                    <a:lumMod val="75000"/>
                    <a:lumOff val="25000"/>
                  </a:schemeClr>
                </a:solidFill>
              </a:rPr>
              <a:t>laikomas priimtu, jei už jį balsuoja ne mažiau kaip 1/2+1 posėdyje dalyvaujančių Komiteto narių. </a:t>
            </a:r>
          </a:p>
        </p:txBody>
      </p:sp>
      <p:sp>
        <p:nvSpPr>
          <p:cNvPr id="15" name="Oval 14"/>
          <p:cNvSpPr/>
          <p:nvPr/>
        </p:nvSpPr>
        <p:spPr>
          <a:xfrm>
            <a:off x="4038600" y="1075674"/>
            <a:ext cx="1114222" cy="111422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34"/>
          <p:cNvGrpSpPr/>
          <p:nvPr/>
        </p:nvGrpSpPr>
        <p:grpSpPr>
          <a:xfrm>
            <a:off x="4289891" y="1450287"/>
            <a:ext cx="611640" cy="364996"/>
            <a:chOff x="3935413" y="2192338"/>
            <a:chExt cx="1271588" cy="758825"/>
          </a:xfrm>
          <a:solidFill>
            <a:schemeClr val="bg1"/>
          </a:solidFill>
        </p:grpSpPr>
        <p:sp>
          <p:nvSpPr>
            <p:cNvPr id="17" name="Freeform 11"/>
            <p:cNvSpPr>
              <a:spLocks noEditPoints="1"/>
            </p:cNvSpPr>
            <p:nvPr/>
          </p:nvSpPr>
          <p:spPr bwMode="auto">
            <a:xfrm>
              <a:off x="3935413" y="2192338"/>
              <a:ext cx="1271588" cy="758825"/>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sp>
          <p:nvSpPr>
            <p:cNvPr id="18" name="Freeform 12"/>
            <p:cNvSpPr>
              <a:spLocks noEditPoints="1"/>
            </p:cNvSpPr>
            <p:nvPr/>
          </p:nvSpPr>
          <p:spPr bwMode="auto">
            <a:xfrm>
              <a:off x="4397376" y="2393950"/>
              <a:ext cx="347663" cy="350838"/>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grpSp>
      <p:sp>
        <p:nvSpPr>
          <p:cNvPr id="21" name="Rectangle 20"/>
          <p:cNvSpPr/>
          <p:nvPr/>
        </p:nvSpPr>
        <p:spPr>
          <a:xfrm>
            <a:off x="381000" y="2571750"/>
            <a:ext cx="3811621" cy="1951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6" name="Straight Connector 25"/>
          <p:cNvCxnSpPr/>
          <p:nvPr/>
        </p:nvCxnSpPr>
        <p:spPr>
          <a:xfrm rot="5400000">
            <a:off x="795280" y="3461963"/>
            <a:ext cx="60960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53424" y="2817313"/>
            <a:ext cx="2785176" cy="1292662"/>
          </a:xfrm>
          <a:prstGeom prst="rect">
            <a:avLst/>
          </a:prstGeom>
        </p:spPr>
        <p:txBody>
          <a:bodyPr wrap="square" lIns="0" tIns="0" rIns="0" bIns="0">
            <a:spAutoFit/>
          </a:bodyPr>
          <a:lstStyle/>
          <a:p>
            <a:pPr algn="just"/>
            <a:r>
              <a:rPr lang="lt-LT" sz="1050" dirty="0">
                <a:solidFill>
                  <a:schemeClr val="bg1"/>
                </a:solidFill>
              </a:rPr>
              <a:t>Susilaikyti balsuojant neleidžiama, išskyrus atvejus, kai svarstomas klausimas susijęs su Komiteto pirmininko, jo pavaduotojų, Komiteto nario </a:t>
            </a:r>
            <a:r>
              <a:rPr lang="lt-LT" sz="1050" b="1" dirty="0">
                <a:solidFill>
                  <a:srgbClr val="FFC000"/>
                </a:solidFill>
              </a:rPr>
              <a:t>viešaisiais ir privačiaisiais interesais. Visi Komiteto nariai privalo pranešti apie galimus viešųjų ir privačių interesų konfliktus prieš svarstant atskirus posėdžio klausimus ir balsavime nedalyvauti. </a:t>
            </a:r>
          </a:p>
        </p:txBody>
      </p:sp>
      <p:grpSp>
        <p:nvGrpSpPr>
          <p:cNvPr id="25" name="Group 24"/>
          <p:cNvGrpSpPr/>
          <p:nvPr/>
        </p:nvGrpSpPr>
        <p:grpSpPr>
          <a:xfrm>
            <a:off x="512984" y="3322292"/>
            <a:ext cx="473740" cy="282704"/>
            <a:chOff x="4423444" y="2794166"/>
            <a:chExt cx="611640" cy="364996"/>
          </a:xfrm>
        </p:grpSpPr>
        <p:sp>
          <p:nvSpPr>
            <p:cNvPr id="29" name="Freeform 11"/>
            <p:cNvSpPr>
              <a:spLocks noEditPoints="1"/>
            </p:cNvSpPr>
            <p:nvPr/>
          </p:nvSpPr>
          <p:spPr bwMode="auto">
            <a:xfrm>
              <a:off x="4423444" y="2794166"/>
              <a:ext cx="611640" cy="364996"/>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sp>
          <p:nvSpPr>
            <p:cNvPr id="30" name="Freeform 12"/>
            <p:cNvSpPr>
              <a:spLocks noEditPoints="1"/>
            </p:cNvSpPr>
            <p:nvPr/>
          </p:nvSpPr>
          <p:spPr bwMode="auto">
            <a:xfrm>
              <a:off x="4645650" y="2891142"/>
              <a:ext cx="167228" cy="168754"/>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200"/>
            </a:p>
          </p:txBody>
        </p:sp>
      </p:grpSp>
      <p:pic>
        <p:nvPicPr>
          <p:cNvPr id="20" name="Picture 2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34400" y="4537750"/>
            <a:ext cx="470407" cy="448034"/>
          </a:xfrm>
          <a:prstGeom prst="rect">
            <a:avLst/>
          </a:prstGeom>
        </p:spPr>
      </p:pic>
      <p:pic>
        <p:nvPicPr>
          <p:cNvPr id="22"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4629150"/>
            <a:ext cx="685800" cy="265233"/>
          </a:xfrm>
          <a:prstGeom prst="rect">
            <a:avLst/>
          </a:prstGeom>
        </p:spPr>
      </p:pic>
    </p:spTree>
    <p:extLst>
      <p:ext uri="{BB962C8B-B14F-4D97-AF65-F5344CB8AC3E}">
        <p14:creationId xmlns:p14="http://schemas.microsoft.com/office/powerpoint/2010/main" val="105687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animBg="1"/>
      <p:bldP spid="21"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745" r="26745"/>
          <a:stretch>
            <a:fillRect/>
          </a:stretch>
        </p:blipFill>
        <p:spPr/>
      </p:pic>
      <p:sp>
        <p:nvSpPr>
          <p:cNvPr id="15" name="Title 14"/>
          <p:cNvSpPr>
            <a:spLocks noGrp="1"/>
          </p:cNvSpPr>
          <p:nvPr>
            <p:ph type="title"/>
          </p:nvPr>
        </p:nvSpPr>
        <p:spPr/>
        <p:txBody>
          <a:bodyPr/>
          <a:lstStyle/>
          <a:p>
            <a:r>
              <a:rPr lang="lt-LT" dirty="0" smtClean="0"/>
              <a:t>Posėdžio protokolas</a:t>
            </a:r>
            <a:endParaRPr lang="en-US" dirty="0"/>
          </a:p>
        </p:txBody>
      </p:sp>
      <p:sp>
        <p:nvSpPr>
          <p:cNvPr id="26" name="Oval 25"/>
          <p:cNvSpPr/>
          <p:nvPr/>
        </p:nvSpPr>
        <p:spPr>
          <a:xfrm rot="5400000">
            <a:off x="4750940" y="2030114"/>
            <a:ext cx="1574006" cy="157602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5077965" y="2449862"/>
            <a:ext cx="919954" cy="736526"/>
            <a:chOff x="1436687" y="150813"/>
            <a:chExt cx="517526" cy="414338"/>
          </a:xfrm>
          <a:solidFill>
            <a:schemeClr val="bg1"/>
          </a:solidFill>
        </p:grpSpPr>
        <p:sp>
          <p:nvSpPr>
            <p:cNvPr id="28" name="Freeform 5"/>
            <p:cNvSpPr>
              <a:spLocks noEditPoints="1"/>
            </p:cNvSpPr>
            <p:nvPr/>
          </p:nvSpPr>
          <p:spPr bwMode="auto">
            <a:xfrm>
              <a:off x="1436687" y="354013"/>
              <a:ext cx="57150" cy="55563"/>
            </a:xfrm>
            <a:custGeom>
              <a:avLst/>
              <a:gdLst/>
              <a:ahLst/>
              <a:cxnLst>
                <a:cxn ang="0">
                  <a:pos x="88" y="88"/>
                </a:cxn>
                <a:cxn ang="0">
                  <a:pos x="69" y="28"/>
                </a:cxn>
                <a:cxn ang="0">
                  <a:pos x="8" y="0"/>
                </a:cxn>
                <a:cxn ang="0">
                  <a:pos x="26" y="65"/>
                </a:cxn>
                <a:cxn ang="0">
                  <a:pos x="88" y="88"/>
                </a:cxn>
                <a:cxn ang="0">
                  <a:pos x="88" y="88"/>
                </a:cxn>
                <a:cxn ang="0">
                  <a:pos x="88" y="88"/>
                </a:cxn>
              </a:cxnLst>
              <a:rect l="0" t="0" r="r" b="b"/>
              <a:pathLst>
                <a:path w="95" h="92">
                  <a:moveTo>
                    <a:pt x="88" y="88"/>
                  </a:moveTo>
                  <a:cubicBezTo>
                    <a:pt x="88" y="88"/>
                    <a:pt x="95" y="56"/>
                    <a:pt x="69" y="28"/>
                  </a:cubicBezTo>
                  <a:cubicBezTo>
                    <a:pt x="42" y="0"/>
                    <a:pt x="8" y="0"/>
                    <a:pt x="8" y="0"/>
                  </a:cubicBezTo>
                  <a:cubicBezTo>
                    <a:pt x="8" y="0"/>
                    <a:pt x="0" y="38"/>
                    <a:pt x="26" y="65"/>
                  </a:cubicBezTo>
                  <a:cubicBezTo>
                    <a:pt x="52" y="92"/>
                    <a:pt x="88" y="88"/>
                    <a:pt x="88" y="88"/>
                  </a:cubicBezTo>
                  <a:close/>
                  <a:moveTo>
                    <a:pt x="88" y="88"/>
                  </a:moveTo>
                  <a:cubicBezTo>
                    <a:pt x="88" y="88"/>
                    <a:pt x="88" y="88"/>
                    <a:pt x="88" y="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6"/>
            <p:cNvSpPr>
              <a:spLocks noEditPoints="1"/>
            </p:cNvSpPr>
            <p:nvPr/>
          </p:nvSpPr>
          <p:spPr bwMode="auto">
            <a:xfrm>
              <a:off x="1641475" y="244476"/>
              <a:ext cx="93663" cy="179388"/>
            </a:xfrm>
            <a:custGeom>
              <a:avLst/>
              <a:gdLst/>
              <a:ahLst/>
              <a:cxnLst>
                <a:cxn ang="0">
                  <a:pos x="157" y="295"/>
                </a:cxn>
                <a:cxn ang="0">
                  <a:pos x="157" y="0"/>
                </a:cxn>
                <a:cxn ang="0">
                  <a:pos x="87" y="0"/>
                </a:cxn>
                <a:cxn ang="0">
                  <a:pos x="78" y="31"/>
                </a:cxn>
                <a:cxn ang="0">
                  <a:pos x="58" y="51"/>
                </a:cxn>
                <a:cxn ang="0">
                  <a:pos x="31" y="62"/>
                </a:cxn>
                <a:cxn ang="0">
                  <a:pos x="0" y="64"/>
                </a:cxn>
                <a:cxn ang="0">
                  <a:pos x="0" y="125"/>
                </a:cxn>
                <a:cxn ang="0">
                  <a:pos x="69" y="125"/>
                </a:cxn>
                <a:cxn ang="0">
                  <a:pos x="69" y="295"/>
                </a:cxn>
                <a:cxn ang="0">
                  <a:pos x="157" y="295"/>
                </a:cxn>
                <a:cxn ang="0">
                  <a:pos x="157" y="295"/>
                </a:cxn>
                <a:cxn ang="0">
                  <a:pos x="157" y="295"/>
                </a:cxn>
              </a:cxnLst>
              <a:rect l="0" t="0" r="r" b="b"/>
              <a:pathLst>
                <a:path w="157" h="295">
                  <a:moveTo>
                    <a:pt x="157" y="295"/>
                  </a:moveTo>
                  <a:cubicBezTo>
                    <a:pt x="157" y="0"/>
                    <a:pt x="157" y="0"/>
                    <a:pt x="157" y="0"/>
                  </a:cubicBezTo>
                  <a:cubicBezTo>
                    <a:pt x="87" y="0"/>
                    <a:pt x="87" y="0"/>
                    <a:pt x="87" y="0"/>
                  </a:cubicBezTo>
                  <a:cubicBezTo>
                    <a:pt x="87" y="13"/>
                    <a:pt x="84" y="23"/>
                    <a:pt x="78" y="31"/>
                  </a:cubicBezTo>
                  <a:cubicBezTo>
                    <a:pt x="73" y="39"/>
                    <a:pt x="67" y="46"/>
                    <a:pt x="58" y="51"/>
                  </a:cubicBezTo>
                  <a:cubicBezTo>
                    <a:pt x="50" y="56"/>
                    <a:pt x="41" y="59"/>
                    <a:pt x="31" y="62"/>
                  </a:cubicBezTo>
                  <a:cubicBezTo>
                    <a:pt x="21" y="64"/>
                    <a:pt x="10" y="65"/>
                    <a:pt x="0" y="64"/>
                  </a:cubicBezTo>
                  <a:cubicBezTo>
                    <a:pt x="0" y="125"/>
                    <a:pt x="0" y="125"/>
                    <a:pt x="0" y="125"/>
                  </a:cubicBezTo>
                  <a:cubicBezTo>
                    <a:pt x="69" y="125"/>
                    <a:pt x="69" y="125"/>
                    <a:pt x="69" y="125"/>
                  </a:cubicBezTo>
                  <a:cubicBezTo>
                    <a:pt x="69" y="295"/>
                    <a:pt x="69" y="295"/>
                    <a:pt x="69" y="295"/>
                  </a:cubicBezTo>
                  <a:lnTo>
                    <a:pt x="157" y="295"/>
                  </a:lnTo>
                  <a:close/>
                  <a:moveTo>
                    <a:pt x="157" y="295"/>
                  </a:moveTo>
                  <a:cubicBezTo>
                    <a:pt x="157" y="295"/>
                    <a:pt x="157" y="295"/>
                    <a:pt x="157" y="29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7"/>
            <p:cNvSpPr>
              <a:spLocks noEditPoints="1"/>
            </p:cNvSpPr>
            <p:nvPr/>
          </p:nvSpPr>
          <p:spPr bwMode="auto">
            <a:xfrm>
              <a:off x="1539875" y="150813"/>
              <a:ext cx="311150" cy="179388"/>
            </a:xfrm>
            <a:custGeom>
              <a:avLst/>
              <a:gdLst/>
              <a:ahLst/>
              <a:cxnLst>
                <a:cxn ang="0">
                  <a:pos x="55" y="296"/>
                </a:cxn>
                <a:cxn ang="0">
                  <a:pos x="51" y="260"/>
                </a:cxn>
                <a:cxn ang="0">
                  <a:pos x="257" y="52"/>
                </a:cxn>
                <a:cxn ang="0">
                  <a:pos x="257" y="52"/>
                </a:cxn>
                <a:cxn ang="0">
                  <a:pos x="464" y="260"/>
                </a:cxn>
                <a:cxn ang="0">
                  <a:pos x="461" y="297"/>
                </a:cxn>
                <a:cxn ang="0">
                  <a:pos x="513" y="297"/>
                </a:cxn>
                <a:cxn ang="0">
                  <a:pos x="516" y="260"/>
                </a:cxn>
                <a:cxn ang="0">
                  <a:pos x="258" y="0"/>
                </a:cxn>
                <a:cxn ang="0">
                  <a:pos x="258" y="0"/>
                </a:cxn>
                <a:cxn ang="0">
                  <a:pos x="0" y="260"/>
                </a:cxn>
                <a:cxn ang="0">
                  <a:pos x="3" y="296"/>
                </a:cxn>
                <a:cxn ang="0">
                  <a:pos x="55" y="296"/>
                </a:cxn>
                <a:cxn ang="0">
                  <a:pos x="55" y="296"/>
                </a:cxn>
                <a:cxn ang="0">
                  <a:pos x="55" y="296"/>
                </a:cxn>
              </a:cxnLst>
              <a:rect l="0" t="0" r="r" b="b"/>
              <a:pathLst>
                <a:path w="516" h="297">
                  <a:moveTo>
                    <a:pt x="55" y="296"/>
                  </a:moveTo>
                  <a:cubicBezTo>
                    <a:pt x="53" y="284"/>
                    <a:pt x="51" y="272"/>
                    <a:pt x="51" y="260"/>
                  </a:cubicBezTo>
                  <a:cubicBezTo>
                    <a:pt x="51" y="146"/>
                    <a:pt x="144" y="53"/>
                    <a:pt x="257" y="52"/>
                  </a:cubicBezTo>
                  <a:cubicBezTo>
                    <a:pt x="257" y="52"/>
                    <a:pt x="257" y="52"/>
                    <a:pt x="257" y="52"/>
                  </a:cubicBezTo>
                  <a:cubicBezTo>
                    <a:pt x="371" y="53"/>
                    <a:pt x="464" y="146"/>
                    <a:pt x="464" y="260"/>
                  </a:cubicBezTo>
                  <a:cubicBezTo>
                    <a:pt x="464" y="272"/>
                    <a:pt x="463" y="285"/>
                    <a:pt x="461" y="297"/>
                  </a:cubicBezTo>
                  <a:cubicBezTo>
                    <a:pt x="513" y="297"/>
                    <a:pt x="513" y="297"/>
                    <a:pt x="513" y="297"/>
                  </a:cubicBezTo>
                  <a:cubicBezTo>
                    <a:pt x="514" y="284"/>
                    <a:pt x="516" y="272"/>
                    <a:pt x="516" y="260"/>
                  </a:cubicBezTo>
                  <a:cubicBezTo>
                    <a:pt x="516" y="117"/>
                    <a:pt x="400" y="1"/>
                    <a:pt x="258" y="0"/>
                  </a:cubicBezTo>
                  <a:cubicBezTo>
                    <a:pt x="258" y="0"/>
                    <a:pt x="258" y="0"/>
                    <a:pt x="258" y="0"/>
                  </a:cubicBezTo>
                  <a:cubicBezTo>
                    <a:pt x="115" y="1"/>
                    <a:pt x="0" y="117"/>
                    <a:pt x="0" y="260"/>
                  </a:cubicBezTo>
                  <a:cubicBezTo>
                    <a:pt x="0" y="272"/>
                    <a:pt x="1" y="284"/>
                    <a:pt x="3" y="296"/>
                  </a:cubicBezTo>
                  <a:lnTo>
                    <a:pt x="55" y="296"/>
                  </a:lnTo>
                  <a:close/>
                  <a:moveTo>
                    <a:pt x="55" y="296"/>
                  </a:moveTo>
                  <a:cubicBezTo>
                    <a:pt x="55" y="296"/>
                    <a:pt x="55" y="296"/>
                    <a:pt x="55" y="2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noEditPoints="1"/>
            </p:cNvSpPr>
            <p:nvPr/>
          </p:nvSpPr>
          <p:spPr bwMode="auto">
            <a:xfrm>
              <a:off x="1509713" y="333376"/>
              <a:ext cx="39688" cy="69850"/>
            </a:xfrm>
            <a:custGeom>
              <a:avLst/>
              <a:gdLst/>
              <a:ahLst/>
              <a:cxnLst>
                <a:cxn ang="0">
                  <a:pos x="25" y="118"/>
                </a:cxn>
                <a:cxn ang="0">
                  <a:pos x="62" y="64"/>
                </a:cxn>
                <a:cxn ang="0">
                  <a:pos x="39" y="0"/>
                </a:cxn>
                <a:cxn ang="0">
                  <a:pos x="6" y="58"/>
                </a:cxn>
                <a:cxn ang="0">
                  <a:pos x="25" y="118"/>
                </a:cxn>
                <a:cxn ang="0">
                  <a:pos x="25" y="118"/>
                </a:cxn>
                <a:cxn ang="0">
                  <a:pos x="25" y="118"/>
                </a:cxn>
              </a:cxnLst>
              <a:rect l="0" t="0" r="r" b="b"/>
              <a:pathLst>
                <a:path w="68" h="118">
                  <a:moveTo>
                    <a:pt x="25" y="118"/>
                  </a:moveTo>
                  <a:cubicBezTo>
                    <a:pt x="25" y="118"/>
                    <a:pt x="57" y="101"/>
                    <a:pt x="62" y="64"/>
                  </a:cubicBezTo>
                  <a:cubicBezTo>
                    <a:pt x="68" y="26"/>
                    <a:pt x="39" y="0"/>
                    <a:pt x="39" y="0"/>
                  </a:cubicBezTo>
                  <a:cubicBezTo>
                    <a:pt x="39" y="0"/>
                    <a:pt x="12" y="20"/>
                    <a:pt x="6" y="58"/>
                  </a:cubicBezTo>
                  <a:cubicBezTo>
                    <a:pt x="0" y="96"/>
                    <a:pt x="25" y="118"/>
                    <a:pt x="25" y="118"/>
                  </a:cubicBezTo>
                  <a:close/>
                  <a:moveTo>
                    <a:pt x="25" y="118"/>
                  </a:moveTo>
                  <a:cubicBezTo>
                    <a:pt x="25" y="118"/>
                    <a:pt x="25" y="118"/>
                    <a:pt x="25" y="1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p:nvSpPr>
          <p:spPr bwMode="auto">
            <a:xfrm>
              <a:off x="1536700" y="388938"/>
              <a:ext cx="34925" cy="71438"/>
            </a:xfrm>
            <a:custGeom>
              <a:avLst/>
              <a:gdLst/>
              <a:ahLst/>
              <a:cxnLst>
                <a:cxn ang="0">
                  <a:pos x="1" y="62"/>
                </a:cxn>
                <a:cxn ang="0">
                  <a:pos x="28" y="118"/>
                </a:cxn>
                <a:cxn ang="0">
                  <a:pos x="57" y="60"/>
                </a:cxn>
                <a:cxn ang="0">
                  <a:pos x="26" y="0"/>
                </a:cxn>
                <a:cxn ang="0">
                  <a:pos x="1" y="62"/>
                </a:cxn>
                <a:cxn ang="0">
                  <a:pos x="1" y="62"/>
                </a:cxn>
                <a:cxn ang="0">
                  <a:pos x="1" y="62"/>
                </a:cxn>
              </a:cxnLst>
              <a:rect l="0" t="0" r="r" b="b"/>
              <a:pathLst>
                <a:path w="58" h="118">
                  <a:moveTo>
                    <a:pt x="1" y="62"/>
                  </a:moveTo>
                  <a:cubicBezTo>
                    <a:pt x="0" y="100"/>
                    <a:pt x="28" y="118"/>
                    <a:pt x="28" y="118"/>
                  </a:cubicBezTo>
                  <a:cubicBezTo>
                    <a:pt x="28" y="118"/>
                    <a:pt x="57" y="97"/>
                    <a:pt x="57" y="60"/>
                  </a:cubicBezTo>
                  <a:cubicBezTo>
                    <a:pt x="58" y="22"/>
                    <a:pt x="26" y="0"/>
                    <a:pt x="26" y="0"/>
                  </a:cubicBezTo>
                  <a:cubicBezTo>
                    <a:pt x="26" y="0"/>
                    <a:pt x="2" y="23"/>
                    <a:pt x="1" y="62"/>
                  </a:cubicBezTo>
                  <a:close/>
                  <a:moveTo>
                    <a:pt x="1" y="62"/>
                  </a:moveTo>
                  <a:cubicBezTo>
                    <a:pt x="1" y="62"/>
                    <a:pt x="1" y="62"/>
                    <a:pt x="1" y="6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0"/>
            <p:cNvSpPr>
              <a:spLocks noEditPoints="1"/>
            </p:cNvSpPr>
            <p:nvPr/>
          </p:nvSpPr>
          <p:spPr bwMode="auto">
            <a:xfrm>
              <a:off x="1574800" y="422276"/>
              <a:ext cx="36513" cy="69850"/>
            </a:xfrm>
            <a:custGeom>
              <a:avLst/>
              <a:gdLst/>
              <a:ahLst/>
              <a:cxnLst>
                <a:cxn ang="0">
                  <a:pos x="23" y="0"/>
                </a:cxn>
                <a:cxn ang="0">
                  <a:pos x="3" y="64"/>
                </a:cxn>
                <a:cxn ang="0">
                  <a:pos x="36" y="118"/>
                </a:cxn>
                <a:cxn ang="0">
                  <a:pos x="59" y="57"/>
                </a:cxn>
                <a:cxn ang="0">
                  <a:pos x="23" y="0"/>
                </a:cxn>
                <a:cxn ang="0">
                  <a:pos x="23" y="0"/>
                </a:cxn>
                <a:cxn ang="0">
                  <a:pos x="23" y="0"/>
                </a:cxn>
              </a:cxnLst>
              <a:rect l="0" t="0" r="r" b="b"/>
              <a:pathLst>
                <a:path w="62" h="118">
                  <a:moveTo>
                    <a:pt x="23" y="0"/>
                  </a:moveTo>
                  <a:cubicBezTo>
                    <a:pt x="23" y="0"/>
                    <a:pt x="0" y="26"/>
                    <a:pt x="3" y="64"/>
                  </a:cubicBezTo>
                  <a:cubicBezTo>
                    <a:pt x="6" y="103"/>
                    <a:pt x="36" y="118"/>
                    <a:pt x="36" y="118"/>
                  </a:cubicBezTo>
                  <a:cubicBezTo>
                    <a:pt x="36" y="118"/>
                    <a:pt x="62" y="94"/>
                    <a:pt x="59" y="57"/>
                  </a:cubicBezTo>
                  <a:cubicBezTo>
                    <a:pt x="56" y="19"/>
                    <a:pt x="23" y="0"/>
                    <a:pt x="23" y="0"/>
                  </a:cubicBezTo>
                  <a:close/>
                  <a:moveTo>
                    <a:pt x="23" y="0"/>
                  </a:moveTo>
                  <a:cubicBezTo>
                    <a:pt x="23" y="0"/>
                    <a:pt x="23" y="0"/>
                    <a:pt x="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1"/>
            <p:cNvSpPr>
              <a:spLocks noEditPoints="1"/>
            </p:cNvSpPr>
            <p:nvPr/>
          </p:nvSpPr>
          <p:spPr bwMode="auto">
            <a:xfrm>
              <a:off x="1612900" y="455613"/>
              <a:ext cx="47625" cy="65088"/>
            </a:xfrm>
            <a:custGeom>
              <a:avLst/>
              <a:gdLst/>
              <a:ahLst/>
              <a:cxnLst>
                <a:cxn ang="0">
                  <a:pos x="60" y="108"/>
                </a:cxn>
                <a:cxn ang="0">
                  <a:pos x="65" y="43"/>
                </a:cxn>
                <a:cxn ang="0">
                  <a:pos x="14" y="0"/>
                </a:cxn>
                <a:cxn ang="0">
                  <a:pos x="14" y="66"/>
                </a:cxn>
                <a:cxn ang="0">
                  <a:pos x="60" y="108"/>
                </a:cxn>
                <a:cxn ang="0">
                  <a:pos x="60" y="108"/>
                </a:cxn>
                <a:cxn ang="0">
                  <a:pos x="60" y="108"/>
                </a:cxn>
              </a:cxnLst>
              <a:rect l="0" t="0" r="r" b="b"/>
              <a:pathLst>
                <a:path w="79" h="108">
                  <a:moveTo>
                    <a:pt x="60" y="108"/>
                  </a:moveTo>
                  <a:cubicBezTo>
                    <a:pt x="60" y="108"/>
                    <a:pt x="79" y="78"/>
                    <a:pt x="65" y="43"/>
                  </a:cubicBezTo>
                  <a:cubicBezTo>
                    <a:pt x="52" y="8"/>
                    <a:pt x="14" y="0"/>
                    <a:pt x="14" y="0"/>
                  </a:cubicBezTo>
                  <a:cubicBezTo>
                    <a:pt x="14" y="0"/>
                    <a:pt x="0" y="30"/>
                    <a:pt x="14" y="66"/>
                  </a:cubicBezTo>
                  <a:cubicBezTo>
                    <a:pt x="28" y="102"/>
                    <a:pt x="60" y="108"/>
                    <a:pt x="60" y="108"/>
                  </a:cubicBezTo>
                  <a:close/>
                  <a:moveTo>
                    <a:pt x="60" y="108"/>
                  </a:moveTo>
                  <a:cubicBezTo>
                    <a:pt x="60" y="108"/>
                    <a:pt x="60" y="108"/>
                    <a:pt x="60" y="10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noEditPoints="1"/>
            </p:cNvSpPr>
            <p:nvPr/>
          </p:nvSpPr>
          <p:spPr bwMode="auto">
            <a:xfrm>
              <a:off x="1470025" y="287338"/>
              <a:ext cx="41275" cy="71438"/>
            </a:xfrm>
            <a:custGeom>
              <a:avLst/>
              <a:gdLst/>
              <a:ahLst/>
              <a:cxnLst>
                <a:cxn ang="0">
                  <a:pos x="45" y="117"/>
                </a:cxn>
                <a:cxn ang="0">
                  <a:pos x="63" y="56"/>
                </a:cxn>
                <a:cxn ang="0">
                  <a:pos x="28" y="0"/>
                </a:cxn>
                <a:cxn ang="0">
                  <a:pos x="7" y="64"/>
                </a:cxn>
                <a:cxn ang="0">
                  <a:pos x="45" y="117"/>
                </a:cxn>
                <a:cxn ang="0">
                  <a:pos x="45" y="117"/>
                </a:cxn>
                <a:cxn ang="0">
                  <a:pos x="45" y="117"/>
                </a:cxn>
              </a:cxnLst>
              <a:rect l="0" t="0" r="r" b="b"/>
              <a:pathLst>
                <a:path w="70" h="117">
                  <a:moveTo>
                    <a:pt x="45" y="117"/>
                  </a:moveTo>
                  <a:cubicBezTo>
                    <a:pt x="45" y="117"/>
                    <a:pt x="70" y="94"/>
                    <a:pt x="63" y="56"/>
                  </a:cubicBezTo>
                  <a:cubicBezTo>
                    <a:pt x="56" y="18"/>
                    <a:pt x="28" y="0"/>
                    <a:pt x="28" y="0"/>
                  </a:cubicBezTo>
                  <a:cubicBezTo>
                    <a:pt x="28" y="0"/>
                    <a:pt x="0" y="26"/>
                    <a:pt x="7" y="64"/>
                  </a:cubicBezTo>
                  <a:cubicBezTo>
                    <a:pt x="13" y="101"/>
                    <a:pt x="45" y="117"/>
                    <a:pt x="45" y="117"/>
                  </a:cubicBezTo>
                  <a:close/>
                  <a:moveTo>
                    <a:pt x="45" y="117"/>
                  </a:moveTo>
                  <a:cubicBezTo>
                    <a:pt x="45" y="117"/>
                    <a:pt x="45" y="117"/>
                    <a:pt x="45" y="11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noEditPoints="1"/>
            </p:cNvSpPr>
            <p:nvPr/>
          </p:nvSpPr>
          <p:spPr bwMode="auto">
            <a:xfrm>
              <a:off x="1447800" y="409576"/>
              <a:ext cx="60325" cy="50800"/>
            </a:xfrm>
            <a:custGeom>
              <a:avLst/>
              <a:gdLst/>
              <a:ahLst/>
              <a:cxnLst>
                <a:cxn ang="0">
                  <a:pos x="102" y="70"/>
                </a:cxn>
                <a:cxn ang="0">
                  <a:pos x="66" y="18"/>
                </a:cxn>
                <a:cxn ang="0">
                  <a:pos x="0" y="9"/>
                </a:cxn>
                <a:cxn ang="0">
                  <a:pos x="37" y="66"/>
                </a:cxn>
                <a:cxn ang="0">
                  <a:pos x="102" y="70"/>
                </a:cxn>
                <a:cxn ang="0">
                  <a:pos x="102" y="70"/>
                </a:cxn>
                <a:cxn ang="0">
                  <a:pos x="102" y="70"/>
                </a:cxn>
              </a:cxnLst>
              <a:rect l="0" t="0" r="r" b="b"/>
              <a:pathLst>
                <a:path w="102" h="84">
                  <a:moveTo>
                    <a:pt x="102" y="70"/>
                  </a:moveTo>
                  <a:cubicBezTo>
                    <a:pt x="102" y="70"/>
                    <a:pt x="100" y="37"/>
                    <a:pt x="66" y="18"/>
                  </a:cubicBezTo>
                  <a:cubicBezTo>
                    <a:pt x="32" y="0"/>
                    <a:pt x="0" y="9"/>
                    <a:pt x="0" y="9"/>
                  </a:cubicBezTo>
                  <a:cubicBezTo>
                    <a:pt x="0" y="9"/>
                    <a:pt x="4" y="48"/>
                    <a:pt x="37" y="66"/>
                  </a:cubicBezTo>
                  <a:cubicBezTo>
                    <a:pt x="70" y="84"/>
                    <a:pt x="102" y="70"/>
                    <a:pt x="102" y="70"/>
                  </a:cubicBezTo>
                  <a:close/>
                  <a:moveTo>
                    <a:pt x="102" y="70"/>
                  </a:moveTo>
                  <a:cubicBezTo>
                    <a:pt x="102" y="70"/>
                    <a:pt x="102" y="70"/>
                    <a:pt x="102" y="7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4"/>
            <p:cNvSpPr>
              <a:spLocks noEditPoints="1"/>
            </p:cNvSpPr>
            <p:nvPr/>
          </p:nvSpPr>
          <p:spPr bwMode="auto">
            <a:xfrm>
              <a:off x="1476375" y="458788"/>
              <a:ext cx="66675" cy="44450"/>
            </a:xfrm>
            <a:custGeom>
              <a:avLst/>
              <a:gdLst/>
              <a:ahLst/>
              <a:cxnLst>
                <a:cxn ang="0">
                  <a:pos x="112" y="53"/>
                </a:cxn>
                <a:cxn ang="0">
                  <a:pos x="66" y="10"/>
                </a:cxn>
                <a:cxn ang="0">
                  <a:pos x="0" y="16"/>
                </a:cxn>
                <a:cxn ang="0">
                  <a:pos x="48" y="64"/>
                </a:cxn>
                <a:cxn ang="0">
                  <a:pos x="112" y="53"/>
                </a:cxn>
                <a:cxn ang="0">
                  <a:pos x="112" y="53"/>
                </a:cxn>
                <a:cxn ang="0">
                  <a:pos x="112" y="53"/>
                </a:cxn>
              </a:cxnLst>
              <a:rect l="0" t="0" r="r" b="b"/>
              <a:pathLst>
                <a:path w="112" h="74">
                  <a:moveTo>
                    <a:pt x="112" y="53"/>
                  </a:moveTo>
                  <a:cubicBezTo>
                    <a:pt x="112" y="53"/>
                    <a:pt x="103" y="21"/>
                    <a:pt x="66" y="10"/>
                  </a:cubicBezTo>
                  <a:cubicBezTo>
                    <a:pt x="29" y="0"/>
                    <a:pt x="0" y="16"/>
                    <a:pt x="0" y="16"/>
                  </a:cubicBezTo>
                  <a:cubicBezTo>
                    <a:pt x="0" y="16"/>
                    <a:pt x="12" y="53"/>
                    <a:pt x="48" y="64"/>
                  </a:cubicBezTo>
                  <a:cubicBezTo>
                    <a:pt x="84" y="74"/>
                    <a:pt x="112" y="53"/>
                    <a:pt x="112" y="53"/>
                  </a:cubicBezTo>
                  <a:close/>
                  <a:moveTo>
                    <a:pt x="112" y="53"/>
                  </a:moveTo>
                  <a:cubicBezTo>
                    <a:pt x="112" y="53"/>
                    <a:pt x="112" y="53"/>
                    <a:pt x="112" y="5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5"/>
            <p:cNvSpPr>
              <a:spLocks noEditPoints="1"/>
            </p:cNvSpPr>
            <p:nvPr/>
          </p:nvSpPr>
          <p:spPr bwMode="auto">
            <a:xfrm>
              <a:off x="1511300" y="501651"/>
              <a:ext cx="69850" cy="34925"/>
            </a:xfrm>
            <a:custGeom>
              <a:avLst/>
              <a:gdLst/>
              <a:ahLst/>
              <a:cxnLst>
                <a:cxn ang="0">
                  <a:pos x="118" y="27"/>
                </a:cxn>
                <a:cxn ang="0">
                  <a:pos x="61" y="1"/>
                </a:cxn>
                <a:cxn ang="0">
                  <a:pos x="0" y="27"/>
                </a:cxn>
                <a:cxn ang="0">
                  <a:pos x="60" y="57"/>
                </a:cxn>
                <a:cxn ang="0">
                  <a:pos x="118" y="27"/>
                </a:cxn>
                <a:cxn ang="0">
                  <a:pos x="118" y="27"/>
                </a:cxn>
                <a:cxn ang="0">
                  <a:pos x="118" y="27"/>
                </a:cxn>
              </a:cxnLst>
              <a:rect l="0" t="0" r="r" b="b"/>
              <a:pathLst>
                <a:path w="118" h="58">
                  <a:moveTo>
                    <a:pt x="118" y="27"/>
                  </a:moveTo>
                  <a:cubicBezTo>
                    <a:pt x="118" y="27"/>
                    <a:pt x="100" y="0"/>
                    <a:pt x="61" y="1"/>
                  </a:cubicBezTo>
                  <a:cubicBezTo>
                    <a:pt x="23" y="2"/>
                    <a:pt x="0" y="27"/>
                    <a:pt x="0" y="27"/>
                  </a:cubicBezTo>
                  <a:cubicBezTo>
                    <a:pt x="0" y="27"/>
                    <a:pt x="22" y="58"/>
                    <a:pt x="60" y="57"/>
                  </a:cubicBezTo>
                  <a:cubicBezTo>
                    <a:pt x="98" y="56"/>
                    <a:pt x="118" y="27"/>
                    <a:pt x="118" y="27"/>
                  </a:cubicBezTo>
                  <a:close/>
                  <a:moveTo>
                    <a:pt x="118" y="27"/>
                  </a:moveTo>
                  <a:cubicBezTo>
                    <a:pt x="118" y="27"/>
                    <a:pt x="118" y="27"/>
                    <a:pt x="118" y="2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6"/>
            <p:cNvSpPr>
              <a:spLocks noEditPoints="1"/>
            </p:cNvSpPr>
            <p:nvPr/>
          </p:nvSpPr>
          <p:spPr bwMode="auto">
            <a:xfrm>
              <a:off x="1563688" y="525463"/>
              <a:ext cx="69850" cy="39688"/>
            </a:xfrm>
            <a:custGeom>
              <a:avLst/>
              <a:gdLst/>
              <a:ahLst/>
              <a:cxnLst>
                <a:cxn ang="0">
                  <a:pos x="57" y="5"/>
                </a:cxn>
                <a:cxn ang="0">
                  <a:pos x="0" y="39"/>
                </a:cxn>
                <a:cxn ang="0">
                  <a:pos x="63" y="62"/>
                </a:cxn>
                <a:cxn ang="0">
                  <a:pos x="117" y="25"/>
                </a:cxn>
                <a:cxn ang="0">
                  <a:pos x="57" y="5"/>
                </a:cxn>
                <a:cxn ang="0">
                  <a:pos x="57" y="5"/>
                </a:cxn>
                <a:cxn ang="0">
                  <a:pos x="57" y="5"/>
                </a:cxn>
              </a:cxnLst>
              <a:rect l="0" t="0" r="r" b="b"/>
              <a:pathLst>
                <a:path w="117" h="67">
                  <a:moveTo>
                    <a:pt x="57" y="5"/>
                  </a:moveTo>
                  <a:cubicBezTo>
                    <a:pt x="19" y="11"/>
                    <a:pt x="0" y="39"/>
                    <a:pt x="0" y="39"/>
                  </a:cubicBezTo>
                  <a:cubicBezTo>
                    <a:pt x="0" y="39"/>
                    <a:pt x="26" y="67"/>
                    <a:pt x="63" y="62"/>
                  </a:cubicBezTo>
                  <a:cubicBezTo>
                    <a:pt x="100" y="56"/>
                    <a:pt x="117" y="25"/>
                    <a:pt x="117" y="25"/>
                  </a:cubicBezTo>
                  <a:cubicBezTo>
                    <a:pt x="117" y="25"/>
                    <a:pt x="96" y="0"/>
                    <a:pt x="57" y="5"/>
                  </a:cubicBezTo>
                  <a:close/>
                  <a:moveTo>
                    <a:pt x="57" y="5"/>
                  </a:moveTo>
                  <a:cubicBezTo>
                    <a:pt x="57" y="5"/>
                    <a:pt x="57" y="5"/>
                    <a:pt x="57"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7"/>
            <p:cNvSpPr>
              <a:spLocks noEditPoints="1"/>
            </p:cNvSpPr>
            <p:nvPr/>
          </p:nvSpPr>
          <p:spPr bwMode="auto">
            <a:xfrm>
              <a:off x="1490663" y="368301"/>
              <a:ext cx="184150" cy="176213"/>
            </a:xfrm>
            <a:custGeom>
              <a:avLst/>
              <a:gdLst/>
              <a:ahLst/>
              <a:cxnLst>
                <a:cxn ang="0">
                  <a:pos x="22" y="0"/>
                </a:cxn>
                <a:cxn ang="0">
                  <a:pos x="3" y="0"/>
                </a:cxn>
                <a:cxn ang="0">
                  <a:pos x="301" y="290"/>
                </a:cxn>
                <a:cxn ang="0">
                  <a:pos x="306" y="272"/>
                </a:cxn>
                <a:cxn ang="0">
                  <a:pos x="22" y="0"/>
                </a:cxn>
                <a:cxn ang="0">
                  <a:pos x="22" y="0"/>
                </a:cxn>
                <a:cxn ang="0">
                  <a:pos x="22" y="0"/>
                </a:cxn>
              </a:cxnLst>
              <a:rect l="0" t="0" r="r" b="b"/>
              <a:pathLst>
                <a:path w="306" h="290">
                  <a:moveTo>
                    <a:pt x="22" y="0"/>
                  </a:moveTo>
                  <a:cubicBezTo>
                    <a:pt x="3" y="0"/>
                    <a:pt x="3" y="0"/>
                    <a:pt x="3" y="0"/>
                  </a:cubicBezTo>
                  <a:cubicBezTo>
                    <a:pt x="3" y="2"/>
                    <a:pt x="0" y="201"/>
                    <a:pt x="301" y="290"/>
                  </a:cubicBezTo>
                  <a:cubicBezTo>
                    <a:pt x="306" y="272"/>
                    <a:pt x="306" y="272"/>
                    <a:pt x="306" y="272"/>
                  </a:cubicBezTo>
                  <a:cubicBezTo>
                    <a:pt x="19" y="188"/>
                    <a:pt x="22" y="8"/>
                    <a:pt x="22" y="0"/>
                  </a:cubicBezTo>
                  <a:close/>
                  <a:moveTo>
                    <a:pt x="22" y="0"/>
                  </a:moveTo>
                  <a:cubicBezTo>
                    <a:pt x="22" y="0"/>
                    <a:pt x="22" y="0"/>
                    <a:pt x="2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8"/>
            <p:cNvSpPr>
              <a:spLocks noEditPoints="1"/>
            </p:cNvSpPr>
            <p:nvPr/>
          </p:nvSpPr>
          <p:spPr bwMode="auto">
            <a:xfrm>
              <a:off x="1897063" y="355601"/>
              <a:ext cx="57150" cy="53975"/>
            </a:xfrm>
            <a:custGeom>
              <a:avLst/>
              <a:gdLst/>
              <a:ahLst/>
              <a:cxnLst>
                <a:cxn ang="0">
                  <a:pos x="8" y="87"/>
                </a:cxn>
                <a:cxn ang="0">
                  <a:pos x="69" y="64"/>
                </a:cxn>
                <a:cxn ang="0">
                  <a:pos x="87" y="0"/>
                </a:cxn>
                <a:cxn ang="0">
                  <a:pos x="27" y="27"/>
                </a:cxn>
                <a:cxn ang="0">
                  <a:pos x="8" y="87"/>
                </a:cxn>
                <a:cxn ang="0">
                  <a:pos x="8" y="87"/>
                </a:cxn>
                <a:cxn ang="0">
                  <a:pos x="8" y="87"/>
                </a:cxn>
              </a:cxnLst>
              <a:rect l="0" t="0" r="r" b="b"/>
              <a:pathLst>
                <a:path w="95" h="91">
                  <a:moveTo>
                    <a:pt x="8" y="87"/>
                  </a:moveTo>
                  <a:cubicBezTo>
                    <a:pt x="8" y="87"/>
                    <a:pt x="43" y="91"/>
                    <a:pt x="69" y="64"/>
                  </a:cubicBezTo>
                  <a:cubicBezTo>
                    <a:pt x="95" y="37"/>
                    <a:pt x="87" y="0"/>
                    <a:pt x="87" y="0"/>
                  </a:cubicBezTo>
                  <a:cubicBezTo>
                    <a:pt x="87" y="0"/>
                    <a:pt x="54" y="0"/>
                    <a:pt x="27" y="27"/>
                  </a:cubicBezTo>
                  <a:cubicBezTo>
                    <a:pt x="0" y="55"/>
                    <a:pt x="8" y="87"/>
                    <a:pt x="8" y="87"/>
                  </a:cubicBezTo>
                  <a:close/>
                  <a:moveTo>
                    <a:pt x="8" y="87"/>
                  </a:moveTo>
                  <a:cubicBezTo>
                    <a:pt x="8" y="87"/>
                    <a:pt x="8" y="87"/>
                    <a:pt x="8" y="8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9"/>
            <p:cNvSpPr>
              <a:spLocks noEditPoints="1"/>
            </p:cNvSpPr>
            <p:nvPr/>
          </p:nvSpPr>
          <p:spPr bwMode="auto">
            <a:xfrm>
              <a:off x="1839913" y="333376"/>
              <a:ext cx="41275" cy="69850"/>
            </a:xfrm>
            <a:custGeom>
              <a:avLst/>
              <a:gdLst/>
              <a:ahLst/>
              <a:cxnLst>
                <a:cxn ang="0">
                  <a:pos x="6" y="64"/>
                </a:cxn>
                <a:cxn ang="0">
                  <a:pos x="43" y="118"/>
                </a:cxn>
                <a:cxn ang="0">
                  <a:pos x="62" y="58"/>
                </a:cxn>
                <a:cxn ang="0">
                  <a:pos x="29" y="0"/>
                </a:cxn>
                <a:cxn ang="0">
                  <a:pos x="6" y="64"/>
                </a:cxn>
                <a:cxn ang="0">
                  <a:pos x="6" y="64"/>
                </a:cxn>
                <a:cxn ang="0">
                  <a:pos x="6" y="64"/>
                </a:cxn>
              </a:cxnLst>
              <a:rect l="0" t="0" r="r" b="b"/>
              <a:pathLst>
                <a:path w="68" h="118">
                  <a:moveTo>
                    <a:pt x="6" y="64"/>
                  </a:moveTo>
                  <a:cubicBezTo>
                    <a:pt x="12" y="101"/>
                    <a:pt x="43" y="118"/>
                    <a:pt x="43" y="118"/>
                  </a:cubicBezTo>
                  <a:cubicBezTo>
                    <a:pt x="43" y="118"/>
                    <a:pt x="68" y="96"/>
                    <a:pt x="62" y="58"/>
                  </a:cubicBezTo>
                  <a:cubicBezTo>
                    <a:pt x="56" y="20"/>
                    <a:pt x="29" y="0"/>
                    <a:pt x="29" y="0"/>
                  </a:cubicBezTo>
                  <a:cubicBezTo>
                    <a:pt x="29" y="0"/>
                    <a:pt x="0" y="26"/>
                    <a:pt x="6" y="64"/>
                  </a:cubicBezTo>
                  <a:close/>
                  <a:moveTo>
                    <a:pt x="6" y="64"/>
                  </a:moveTo>
                  <a:cubicBezTo>
                    <a:pt x="6" y="64"/>
                    <a:pt x="6" y="64"/>
                    <a:pt x="6"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0"/>
            <p:cNvSpPr>
              <a:spLocks noEditPoints="1"/>
            </p:cNvSpPr>
            <p:nvPr/>
          </p:nvSpPr>
          <p:spPr bwMode="auto">
            <a:xfrm>
              <a:off x="1819275" y="388938"/>
              <a:ext cx="34925" cy="71438"/>
            </a:xfrm>
            <a:custGeom>
              <a:avLst/>
              <a:gdLst/>
              <a:ahLst/>
              <a:cxnLst>
                <a:cxn ang="0">
                  <a:pos x="1" y="60"/>
                </a:cxn>
                <a:cxn ang="0">
                  <a:pos x="30" y="119"/>
                </a:cxn>
                <a:cxn ang="0">
                  <a:pos x="57" y="62"/>
                </a:cxn>
                <a:cxn ang="0">
                  <a:pos x="32" y="0"/>
                </a:cxn>
                <a:cxn ang="0">
                  <a:pos x="1" y="60"/>
                </a:cxn>
                <a:cxn ang="0">
                  <a:pos x="1" y="60"/>
                </a:cxn>
                <a:cxn ang="0">
                  <a:pos x="1" y="60"/>
                </a:cxn>
              </a:cxnLst>
              <a:rect l="0" t="0" r="r" b="b"/>
              <a:pathLst>
                <a:path w="58" h="119">
                  <a:moveTo>
                    <a:pt x="1" y="60"/>
                  </a:moveTo>
                  <a:cubicBezTo>
                    <a:pt x="2" y="97"/>
                    <a:pt x="30" y="119"/>
                    <a:pt x="30" y="119"/>
                  </a:cubicBezTo>
                  <a:cubicBezTo>
                    <a:pt x="30" y="119"/>
                    <a:pt x="58" y="100"/>
                    <a:pt x="57" y="62"/>
                  </a:cubicBezTo>
                  <a:cubicBezTo>
                    <a:pt x="57" y="23"/>
                    <a:pt x="32" y="0"/>
                    <a:pt x="32" y="0"/>
                  </a:cubicBezTo>
                  <a:cubicBezTo>
                    <a:pt x="32" y="0"/>
                    <a:pt x="0" y="22"/>
                    <a:pt x="1" y="60"/>
                  </a:cubicBezTo>
                  <a:close/>
                  <a:moveTo>
                    <a:pt x="1" y="60"/>
                  </a:moveTo>
                  <a:cubicBezTo>
                    <a:pt x="1" y="60"/>
                    <a:pt x="1" y="60"/>
                    <a:pt x="1" y="6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1"/>
            <p:cNvSpPr>
              <a:spLocks noEditPoints="1"/>
            </p:cNvSpPr>
            <p:nvPr/>
          </p:nvSpPr>
          <p:spPr bwMode="auto">
            <a:xfrm>
              <a:off x="1779588" y="422276"/>
              <a:ext cx="36513" cy="69850"/>
            </a:xfrm>
            <a:custGeom>
              <a:avLst/>
              <a:gdLst/>
              <a:ahLst/>
              <a:cxnLst>
                <a:cxn ang="0">
                  <a:pos x="3" y="56"/>
                </a:cxn>
                <a:cxn ang="0">
                  <a:pos x="27" y="117"/>
                </a:cxn>
                <a:cxn ang="0">
                  <a:pos x="59" y="63"/>
                </a:cxn>
                <a:cxn ang="0">
                  <a:pos x="40" y="0"/>
                </a:cxn>
                <a:cxn ang="0">
                  <a:pos x="3" y="56"/>
                </a:cxn>
                <a:cxn ang="0">
                  <a:pos x="3" y="56"/>
                </a:cxn>
                <a:cxn ang="0">
                  <a:pos x="3" y="56"/>
                </a:cxn>
              </a:cxnLst>
              <a:rect l="0" t="0" r="r" b="b"/>
              <a:pathLst>
                <a:path w="62" h="117">
                  <a:moveTo>
                    <a:pt x="3" y="56"/>
                  </a:moveTo>
                  <a:cubicBezTo>
                    <a:pt x="0" y="94"/>
                    <a:pt x="27" y="117"/>
                    <a:pt x="27" y="117"/>
                  </a:cubicBezTo>
                  <a:cubicBezTo>
                    <a:pt x="27" y="117"/>
                    <a:pt x="56" y="102"/>
                    <a:pt x="59" y="63"/>
                  </a:cubicBezTo>
                  <a:cubicBezTo>
                    <a:pt x="62" y="25"/>
                    <a:pt x="40" y="0"/>
                    <a:pt x="40" y="0"/>
                  </a:cubicBezTo>
                  <a:cubicBezTo>
                    <a:pt x="40" y="0"/>
                    <a:pt x="6" y="19"/>
                    <a:pt x="3" y="56"/>
                  </a:cubicBezTo>
                  <a:close/>
                  <a:moveTo>
                    <a:pt x="3" y="56"/>
                  </a:moveTo>
                  <a:cubicBezTo>
                    <a:pt x="3" y="56"/>
                    <a:pt x="3" y="56"/>
                    <a:pt x="3" y="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22"/>
            <p:cNvSpPr>
              <a:spLocks noEditPoints="1"/>
            </p:cNvSpPr>
            <p:nvPr/>
          </p:nvSpPr>
          <p:spPr bwMode="auto">
            <a:xfrm>
              <a:off x="1730375" y="455613"/>
              <a:ext cx="47625" cy="65088"/>
            </a:xfrm>
            <a:custGeom>
              <a:avLst/>
              <a:gdLst/>
              <a:ahLst/>
              <a:cxnLst>
                <a:cxn ang="0">
                  <a:pos x="13" y="43"/>
                </a:cxn>
                <a:cxn ang="0">
                  <a:pos x="18" y="109"/>
                </a:cxn>
                <a:cxn ang="0">
                  <a:pos x="64" y="66"/>
                </a:cxn>
                <a:cxn ang="0">
                  <a:pos x="64" y="0"/>
                </a:cxn>
                <a:cxn ang="0">
                  <a:pos x="13" y="43"/>
                </a:cxn>
                <a:cxn ang="0">
                  <a:pos x="13" y="43"/>
                </a:cxn>
                <a:cxn ang="0">
                  <a:pos x="13" y="43"/>
                </a:cxn>
              </a:cxnLst>
              <a:rect l="0" t="0" r="r" b="b"/>
              <a:pathLst>
                <a:path w="78" h="109">
                  <a:moveTo>
                    <a:pt x="13" y="43"/>
                  </a:moveTo>
                  <a:cubicBezTo>
                    <a:pt x="0" y="78"/>
                    <a:pt x="18" y="109"/>
                    <a:pt x="18" y="109"/>
                  </a:cubicBezTo>
                  <a:cubicBezTo>
                    <a:pt x="18" y="109"/>
                    <a:pt x="51" y="102"/>
                    <a:pt x="64" y="66"/>
                  </a:cubicBezTo>
                  <a:cubicBezTo>
                    <a:pt x="78" y="30"/>
                    <a:pt x="64" y="0"/>
                    <a:pt x="64" y="0"/>
                  </a:cubicBezTo>
                  <a:cubicBezTo>
                    <a:pt x="64" y="0"/>
                    <a:pt x="27" y="8"/>
                    <a:pt x="13" y="43"/>
                  </a:cubicBezTo>
                  <a:close/>
                  <a:moveTo>
                    <a:pt x="13" y="43"/>
                  </a:moveTo>
                  <a:cubicBezTo>
                    <a:pt x="13" y="43"/>
                    <a:pt x="13" y="43"/>
                    <a:pt x="13" y="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23"/>
            <p:cNvSpPr>
              <a:spLocks noEditPoints="1"/>
            </p:cNvSpPr>
            <p:nvPr/>
          </p:nvSpPr>
          <p:spPr bwMode="auto">
            <a:xfrm>
              <a:off x="1879600" y="287338"/>
              <a:ext cx="41275" cy="71438"/>
            </a:xfrm>
            <a:custGeom>
              <a:avLst/>
              <a:gdLst/>
              <a:ahLst/>
              <a:cxnLst>
                <a:cxn ang="0">
                  <a:pos x="63" y="64"/>
                </a:cxn>
                <a:cxn ang="0">
                  <a:pos x="42" y="0"/>
                </a:cxn>
                <a:cxn ang="0">
                  <a:pos x="7" y="56"/>
                </a:cxn>
                <a:cxn ang="0">
                  <a:pos x="24" y="117"/>
                </a:cxn>
                <a:cxn ang="0">
                  <a:pos x="63" y="64"/>
                </a:cxn>
                <a:cxn ang="0">
                  <a:pos x="63" y="64"/>
                </a:cxn>
                <a:cxn ang="0">
                  <a:pos x="63" y="64"/>
                </a:cxn>
              </a:cxnLst>
              <a:rect l="0" t="0" r="r" b="b"/>
              <a:pathLst>
                <a:path w="69" h="117">
                  <a:moveTo>
                    <a:pt x="63" y="64"/>
                  </a:moveTo>
                  <a:cubicBezTo>
                    <a:pt x="69" y="27"/>
                    <a:pt x="42" y="0"/>
                    <a:pt x="42" y="0"/>
                  </a:cubicBezTo>
                  <a:cubicBezTo>
                    <a:pt x="42" y="0"/>
                    <a:pt x="14" y="18"/>
                    <a:pt x="7" y="56"/>
                  </a:cubicBezTo>
                  <a:cubicBezTo>
                    <a:pt x="0" y="94"/>
                    <a:pt x="24" y="117"/>
                    <a:pt x="24" y="117"/>
                  </a:cubicBezTo>
                  <a:cubicBezTo>
                    <a:pt x="24" y="117"/>
                    <a:pt x="56" y="101"/>
                    <a:pt x="63" y="64"/>
                  </a:cubicBezTo>
                  <a:close/>
                  <a:moveTo>
                    <a:pt x="63" y="64"/>
                  </a:moveTo>
                  <a:cubicBezTo>
                    <a:pt x="63" y="64"/>
                    <a:pt x="63" y="64"/>
                    <a:pt x="63" y="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4"/>
            <p:cNvSpPr>
              <a:spLocks noEditPoints="1"/>
            </p:cNvSpPr>
            <p:nvPr/>
          </p:nvSpPr>
          <p:spPr bwMode="auto">
            <a:xfrm>
              <a:off x="1881188" y="409576"/>
              <a:ext cx="61913" cy="50800"/>
            </a:xfrm>
            <a:custGeom>
              <a:avLst/>
              <a:gdLst/>
              <a:ahLst/>
              <a:cxnLst>
                <a:cxn ang="0">
                  <a:pos x="36" y="18"/>
                </a:cxn>
                <a:cxn ang="0">
                  <a:pos x="0" y="70"/>
                </a:cxn>
                <a:cxn ang="0">
                  <a:pos x="66" y="66"/>
                </a:cxn>
                <a:cxn ang="0">
                  <a:pos x="102" y="10"/>
                </a:cxn>
                <a:cxn ang="0">
                  <a:pos x="36" y="18"/>
                </a:cxn>
                <a:cxn ang="0">
                  <a:pos x="36" y="18"/>
                </a:cxn>
                <a:cxn ang="0">
                  <a:pos x="36" y="18"/>
                </a:cxn>
              </a:cxnLst>
              <a:rect l="0" t="0" r="r" b="b"/>
              <a:pathLst>
                <a:path w="102" h="84">
                  <a:moveTo>
                    <a:pt x="36" y="18"/>
                  </a:moveTo>
                  <a:cubicBezTo>
                    <a:pt x="2" y="37"/>
                    <a:pt x="0" y="70"/>
                    <a:pt x="0" y="70"/>
                  </a:cubicBezTo>
                  <a:cubicBezTo>
                    <a:pt x="0" y="70"/>
                    <a:pt x="33" y="84"/>
                    <a:pt x="66" y="66"/>
                  </a:cubicBezTo>
                  <a:cubicBezTo>
                    <a:pt x="99" y="48"/>
                    <a:pt x="102" y="10"/>
                    <a:pt x="102" y="10"/>
                  </a:cubicBezTo>
                  <a:cubicBezTo>
                    <a:pt x="102" y="10"/>
                    <a:pt x="70" y="0"/>
                    <a:pt x="36" y="18"/>
                  </a:cubicBezTo>
                  <a:close/>
                  <a:moveTo>
                    <a:pt x="36" y="18"/>
                  </a:moveTo>
                  <a:cubicBezTo>
                    <a:pt x="36" y="18"/>
                    <a:pt x="36" y="18"/>
                    <a:pt x="36" y="1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5"/>
            <p:cNvSpPr>
              <a:spLocks noEditPoints="1"/>
            </p:cNvSpPr>
            <p:nvPr/>
          </p:nvSpPr>
          <p:spPr bwMode="auto">
            <a:xfrm>
              <a:off x="1847850" y="458788"/>
              <a:ext cx="68263" cy="44450"/>
            </a:xfrm>
            <a:custGeom>
              <a:avLst/>
              <a:gdLst/>
              <a:ahLst/>
              <a:cxnLst>
                <a:cxn ang="0">
                  <a:pos x="46" y="10"/>
                </a:cxn>
                <a:cxn ang="0">
                  <a:pos x="0" y="53"/>
                </a:cxn>
                <a:cxn ang="0">
                  <a:pos x="65" y="64"/>
                </a:cxn>
                <a:cxn ang="0">
                  <a:pos x="113" y="16"/>
                </a:cxn>
                <a:cxn ang="0">
                  <a:pos x="46" y="10"/>
                </a:cxn>
                <a:cxn ang="0">
                  <a:pos x="46" y="10"/>
                </a:cxn>
                <a:cxn ang="0">
                  <a:pos x="46" y="10"/>
                </a:cxn>
              </a:cxnLst>
              <a:rect l="0" t="0" r="r" b="b"/>
              <a:pathLst>
                <a:path w="113" h="74">
                  <a:moveTo>
                    <a:pt x="46" y="10"/>
                  </a:moveTo>
                  <a:cubicBezTo>
                    <a:pt x="9" y="21"/>
                    <a:pt x="0" y="53"/>
                    <a:pt x="0" y="53"/>
                  </a:cubicBezTo>
                  <a:cubicBezTo>
                    <a:pt x="0" y="53"/>
                    <a:pt x="28" y="74"/>
                    <a:pt x="65" y="64"/>
                  </a:cubicBezTo>
                  <a:cubicBezTo>
                    <a:pt x="101" y="53"/>
                    <a:pt x="113" y="16"/>
                    <a:pt x="113" y="16"/>
                  </a:cubicBezTo>
                  <a:cubicBezTo>
                    <a:pt x="113" y="16"/>
                    <a:pt x="84" y="0"/>
                    <a:pt x="46" y="10"/>
                  </a:cubicBezTo>
                  <a:close/>
                  <a:moveTo>
                    <a:pt x="46" y="10"/>
                  </a:moveTo>
                  <a:cubicBezTo>
                    <a:pt x="46" y="10"/>
                    <a:pt x="46" y="10"/>
                    <a:pt x="46"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6"/>
            <p:cNvSpPr>
              <a:spLocks noEditPoints="1"/>
            </p:cNvSpPr>
            <p:nvPr/>
          </p:nvSpPr>
          <p:spPr bwMode="auto">
            <a:xfrm>
              <a:off x="1809750" y="501651"/>
              <a:ext cx="69850" cy="34925"/>
            </a:xfrm>
            <a:custGeom>
              <a:avLst/>
              <a:gdLst/>
              <a:ahLst/>
              <a:cxnLst>
                <a:cxn ang="0">
                  <a:pos x="57" y="1"/>
                </a:cxn>
                <a:cxn ang="0">
                  <a:pos x="0" y="27"/>
                </a:cxn>
                <a:cxn ang="0">
                  <a:pos x="58" y="57"/>
                </a:cxn>
                <a:cxn ang="0">
                  <a:pos x="118" y="27"/>
                </a:cxn>
                <a:cxn ang="0">
                  <a:pos x="57" y="1"/>
                </a:cxn>
                <a:cxn ang="0">
                  <a:pos x="57" y="1"/>
                </a:cxn>
                <a:cxn ang="0">
                  <a:pos x="57" y="1"/>
                </a:cxn>
              </a:cxnLst>
              <a:rect l="0" t="0" r="r" b="b"/>
              <a:pathLst>
                <a:path w="118" h="58">
                  <a:moveTo>
                    <a:pt x="57" y="1"/>
                  </a:moveTo>
                  <a:cubicBezTo>
                    <a:pt x="19" y="0"/>
                    <a:pt x="0" y="27"/>
                    <a:pt x="0" y="27"/>
                  </a:cubicBezTo>
                  <a:cubicBezTo>
                    <a:pt x="0" y="27"/>
                    <a:pt x="21" y="56"/>
                    <a:pt x="58" y="57"/>
                  </a:cubicBezTo>
                  <a:cubicBezTo>
                    <a:pt x="96" y="58"/>
                    <a:pt x="118" y="27"/>
                    <a:pt x="118" y="27"/>
                  </a:cubicBezTo>
                  <a:cubicBezTo>
                    <a:pt x="118" y="27"/>
                    <a:pt x="96" y="2"/>
                    <a:pt x="57" y="1"/>
                  </a:cubicBezTo>
                  <a:close/>
                  <a:moveTo>
                    <a:pt x="57" y="1"/>
                  </a:moveTo>
                  <a:cubicBezTo>
                    <a:pt x="57" y="1"/>
                    <a:pt x="57" y="1"/>
                    <a:pt x="57"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27"/>
            <p:cNvSpPr>
              <a:spLocks noEditPoints="1"/>
            </p:cNvSpPr>
            <p:nvPr/>
          </p:nvSpPr>
          <p:spPr bwMode="auto">
            <a:xfrm>
              <a:off x="1757363" y="525463"/>
              <a:ext cx="69850" cy="39688"/>
            </a:xfrm>
            <a:custGeom>
              <a:avLst/>
              <a:gdLst/>
              <a:ahLst/>
              <a:cxnLst>
                <a:cxn ang="0">
                  <a:pos x="60" y="6"/>
                </a:cxn>
                <a:cxn ang="0">
                  <a:pos x="0" y="25"/>
                </a:cxn>
                <a:cxn ang="0">
                  <a:pos x="54" y="62"/>
                </a:cxn>
                <a:cxn ang="0">
                  <a:pos x="118" y="39"/>
                </a:cxn>
                <a:cxn ang="0">
                  <a:pos x="60" y="6"/>
                </a:cxn>
                <a:cxn ang="0">
                  <a:pos x="60" y="6"/>
                </a:cxn>
                <a:cxn ang="0">
                  <a:pos x="60" y="6"/>
                </a:cxn>
              </a:cxnLst>
              <a:rect l="0" t="0" r="r" b="b"/>
              <a:pathLst>
                <a:path w="118" h="67">
                  <a:moveTo>
                    <a:pt x="60" y="6"/>
                  </a:moveTo>
                  <a:cubicBezTo>
                    <a:pt x="22" y="0"/>
                    <a:pt x="0" y="25"/>
                    <a:pt x="0" y="25"/>
                  </a:cubicBezTo>
                  <a:cubicBezTo>
                    <a:pt x="0" y="25"/>
                    <a:pt x="17" y="56"/>
                    <a:pt x="54" y="62"/>
                  </a:cubicBezTo>
                  <a:cubicBezTo>
                    <a:pt x="92" y="67"/>
                    <a:pt x="118" y="39"/>
                    <a:pt x="118" y="39"/>
                  </a:cubicBezTo>
                  <a:cubicBezTo>
                    <a:pt x="118" y="39"/>
                    <a:pt x="98" y="11"/>
                    <a:pt x="60" y="6"/>
                  </a:cubicBezTo>
                  <a:close/>
                  <a:moveTo>
                    <a:pt x="60" y="6"/>
                  </a:moveTo>
                  <a:cubicBezTo>
                    <a:pt x="60" y="6"/>
                    <a:pt x="60" y="6"/>
                    <a:pt x="60" y="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28"/>
            <p:cNvSpPr>
              <a:spLocks noEditPoints="1"/>
            </p:cNvSpPr>
            <p:nvPr/>
          </p:nvSpPr>
          <p:spPr bwMode="auto">
            <a:xfrm>
              <a:off x="1716088" y="368301"/>
              <a:ext cx="184150" cy="176213"/>
            </a:xfrm>
            <a:custGeom>
              <a:avLst/>
              <a:gdLst/>
              <a:ahLst/>
              <a:cxnLst>
                <a:cxn ang="0">
                  <a:pos x="303" y="0"/>
                </a:cxn>
                <a:cxn ang="0">
                  <a:pos x="285" y="1"/>
                </a:cxn>
                <a:cxn ang="0">
                  <a:pos x="0" y="272"/>
                </a:cxn>
                <a:cxn ang="0">
                  <a:pos x="5" y="290"/>
                </a:cxn>
                <a:cxn ang="0">
                  <a:pos x="303" y="0"/>
                </a:cxn>
                <a:cxn ang="0">
                  <a:pos x="303" y="0"/>
                </a:cxn>
                <a:cxn ang="0">
                  <a:pos x="303" y="0"/>
                </a:cxn>
              </a:cxnLst>
              <a:rect l="0" t="0" r="r" b="b"/>
              <a:pathLst>
                <a:path w="307" h="290">
                  <a:moveTo>
                    <a:pt x="303" y="0"/>
                  </a:moveTo>
                  <a:cubicBezTo>
                    <a:pt x="285" y="1"/>
                    <a:pt x="285" y="1"/>
                    <a:pt x="285" y="1"/>
                  </a:cubicBezTo>
                  <a:cubicBezTo>
                    <a:pt x="285" y="8"/>
                    <a:pt x="287" y="188"/>
                    <a:pt x="0" y="272"/>
                  </a:cubicBezTo>
                  <a:cubicBezTo>
                    <a:pt x="5" y="290"/>
                    <a:pt x="5" y="290"/>
                    <a:pt x="5" y="290"/>
                  </a:cubicBezTo>
                  <a:cubicBezTo>
                    <a:pt x="307" y="202"/>
                    <a:pt x="303" y="2"/>
                    <a:pt x="303" y="0"/>
                  </a:cubicBezTo>
                  <a:close/>
                  <a:moveTo>
                    <a:pt x="303" y="0"/>
                  </a:moveTo>
                  <a:cubicBezTo>
                    <a:pt x="303" y="0"/>
                    <a:pt x="303" y="0"/>
                    <a:pt x="30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Rectangle 51"/>
          <p:cNvSpPr/>
          <p:nvPr/>
        </p:nvSpPr>
        <p:spPr>
          <a:xfrm>
            <a:off x="386409" y="1085202"/>
            <a:ext cx="4189411" cy="1477328"/>
          </a:xfrm>
          <a:prstGeom prst="rect">
            <a:avLst/>
          </a:prstGeom>
        </p:spPr>
        <p:txBody>
          <a:bodyPr wrap="square" lIns="0" tIns="0" rIns="0" bIns="0">
            <a:spAutoFit/>
          </a:bodyPr>
          <a:lstStyle/>
          <a:p>
            <a:pPr algn="just"/>
            <a:r>
              <a:rPr lang="lt-LT" sz="1200" dirty="0" smtClean="0">
                <a:solidFill>
                  <a:schemeClr val="tx1">
                    <a:lumMod val="50000"/>
                    <a:lumOff val="50000"/>
                  </a:schemeClr>
                </a:solidFill>
              </a:rPr>
              <a:t>Komiteto </a:t>
            </a:r>
            <a:r>
              <a:rPr lang="lt-LT" sz="1200" dirty="0">
                <a:solidFill>
                  <a:schemeClr val="tx1">
                    <a:lumMod val="50000"/>
                    <a:lumOff val="50000"/>
                  </a:schemeClr>
                </a:solidFill>
              </a:rPr>
              <a:t>posėdžiai įforminami </a:t>
            </a:r>
            <a:r>
              <a:rPr lang="lt-LT" sz="1200" dirty="0" smtClean="0">
                <a:solidFill>
                  <a:schemeClr val="tx1">
                    <a:lumMod val="50000"/>
                    <a:lumOff val="50000"/>
                  </a:schemeClr>
                </a:solidFill>
              </a:rPr>
              <a:t>protokolu (</a:t>
            </a:r>
            <a:r>
              <a:rPr lang="lt-LT" sz="1200" dirty="0">
                <a:solidFill>
                  <a:schemeClr val="tx1">
                    <a:lumMod val="50000"/>
                    <a:lumOff val="50000"/>
                  </a:schemeClr>
                </a:solidFill>
              </a:rPr>
              <a:t>jame nurodomi </a:t>
            </a:r>
            <a:r>
              <a:rPr lang="lt-LT" sz="1200" dirty="0" smtClean="0">
                <a:solidFill>
                  <a:srgbClr val="FF0000"/>
                </a:solidFill>
              </a:rPr>
              <a:t>Komitete </a:t>
            </a:r>
            <a:r>
              <a:rPr lang="lt-LT" sz="1200" dirty="0">
                <a:solidFill>
                  <a:srgbClr val="FF0000"/>
                </a:solidFill>
              </a:rPr>
              <a:t>svarstyti </a:t>
            </a:r>
            <a:r>
              <a:rPr lang="lt-LT" sz="1200" dirty="0" smtClean="0">
                <a:solidFill>
                  <a:srgbClr val="FF0000"/>
                </a:solidFill>
              </a:rPr>
              <a:t>klausimai ir Komiteto </a:t>
            </a:r>
            <a:r>
              <a:rPr lang="lt-LT" sz="1200" dirty="0">
                <a:solidFill>
                  <a:srgbClr val="FF0000"/>
                </a:solidFill>
              </a:rPr>
              <a:t>balsavimo rezultatai, priimti </a:t>
            </a:r>
            <a:r>
              <a:rPr lang="lt-LT" sz="1200" dirty="0" smtClean="0">
                <a:solidFill>
                  <a:srgbClr val="FF0000"/>
                </a:solidFill>
              </a:rPr>
              <a:t>sprendimai</a:t>
            </a:r>
            <a:r>
              <a:rPr lang="lt-LT" sz="1200" dirty="0" smtClean="0">
                <a:solidFill>
                  <a:schemeClr val="tx1">
                    <a:lumMod val="50000"/>
                    <a:lumOff val="50000"/>
                  </a:schemeClr>
                </a:solidFill>
              </a:rPr>
              <a:t>).</a:t>
            </a:r>
            <a:endParaRPr lang="lt-LT" sz="1200" dirty="0" smtClean="0">
              <a:solidFill>
                <a:schemeClr val="tx1">
                  <a:lumMod val="50000"/>
                  <a:lumOff val="50000"/>
                </a:schemeClr>
              </a:solidFill>
            </a:endParaRPr>
          </a:p>
          <a:p>
            <a:endParaRPr lang="lt-LT" sz="1200" dirty="0" smtClean="0">
              <a:solidFill>
                <a:schemeClr val="tx1">
                  <a:lumMod val="50000"/>
                  <a:lumOff val="50000"/>
                </a:schemeClr>
              </a:solidFill>
            </a:endParaRPr>
          </a:p>
          <a:p>
            <a:pPr algn="just"/>
            <a:r>
              <a:rPr lang="lt-LT" sz="1200" dirty="0" smtClean="0">
                <a:solidFill>
                  <a:schemeClr val="tx1">
                    <a:lumMod val="50000"/>
                    <a:lumOff val="50000"/>
                  </a:schemeClr>
                </a:solidFill>
              </a:rPr>
              <a:t>Komiteto </a:t>
            </a:r>
            <a:r>
              <a:rPr lang="lt-LT" sz="1200" dirty="0">
                <a:solidFill>
                  <a:schemeClr val="tx1">
                    <a:lumMod val="50000"/>
                    <a:lumOff val="50000"/>
                  </a:schemeClr>
                </a:solidFill>
              </a:rPr>
              <a:t>posėdžio protokolo projektas pateikiamas derinimui Komiteto nariams elektroniniu paštu per </a:t>
            </a:r>
            <a:r>
              <a:rPr lang="en-US" sz="1200" dirty="0" smtClean="0">
                <a:solidFill>
                  <a:schemeClr val="tx1">
                    <a:lumMod val="50000"/>
                    <a:lumOff val="50000"/>
                  </a:schemeClr>
                </a:solidFill>
              </a:rPr>
              <a:t>20</a:t>
            </a:r>
            <a:r>
              <a:rPr lang="lt-LT" sz="1200" dirty="0" smtClean="0">
                <a:solidFill>
                  <a:schemeClr val="tx1">
                    <a:lumMod val="50000"/>
                    <a:lumOff val="50000"/>
                  </a:schemeClr>
                </a:solidFill>
              </a:rPr>
              <a:t> </a:t>
            </a:r>
            <a:r>
              <a:rPr lang="lt-LT" sz="1200" dirty="0">
                <a:solidFill>
                  <a:schemeClr val="tx1">
                    <a:lumMod val="50000"/>
                    <a:lumOff val="50000"/>
                  </a:schemeClr>
                </a:solidFill>
              </a:rPr>
              <a:t>darbo dienų po Komiteto posėdžio dienos. Komiteto nariai per </a:t>
            </a:r>
            <a:r>
              <a:rPr lang="en-US" sz="1200" dirty="0" smtClean="0">
                <a:solidFill>
                  <a:schemeClr val="tx1">
                    <a:lumMod val="50000"/>
                    <a:lumOff val="50000"/>
                  </a:schemeClr>
                </a:solidFill>
              </a:rPr>
              <a:t>5</a:t>
            </a:r>
            <a:r>
              <a:rPr lang="lt-LT" sz="1200" dirty="0" smtClean="0">
                <a:solidFill>
                  <a:schemeClr val="tx1">
                    <a:lumMod val="50000"/>
                    <a:lumOff val="50000"/>
                  </a:schemeClr>
                </a:solidFill>
              </a:rPr>
              <a:t> </a:t>
            </a:r>
            <a:r>
              <a:rPr lang="lt-LT" sz="1200" dirty="0">
                <a:solidFill>
                  <a:schemeClr val="tx1">
                    <a:lumMod val="50000"/>
                    <a:lumOff val="50000"/>
                  </a:schemeClr>
                </a:solidFill>
              </a:rPr>
              <a:t>darbo dienas nuo protokolo projekto gavimo dienos gali dėl jo pateikti pastabas.</a:t>
            </a:r>
            <a:endParaRPr lang="en-US" sz="1200" dirty="0">
              <a:solidFill>
                <a:schemeClr val="tx1">
                  <a:lumMod val="50000"/>
                  <a:lumOff val="50000"/>
                </a:schemeClr>
              </a:solidFill>
            </a:endParaRPr>
          </a:p>
        </p:txBody>
      </p:sp>
      <p:grpSp>
        <p:nvGrpSpPr>
          <p:cNvPr id="53" name="Group 52"/>
          <p:cNvGrpSpPr/>
          <p:nvPr/>
        </p:nvGrpSpPr>
        <p:grpSpPr>
          <a:xfrm>
            <a:off x="452469" y="2818126"/>
            <a:ext cx="606364" cy="606362"/>
            <a:chOff x="3721100" y="6330951"/>
            <a:chExt cx="530225" cy="530225"/>
          </a:xfrm>
          <a:solidFill>
            <a:schemeClr val="accent2"/>
          </a:solidFill>
        </p:grpSpPr>
        <p:sp>
          <p:nvSpPr>
            <p:cNvPr id="54" name="Freeform 53"/>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55"/>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7" name="Rectangle 56"/>
          <p:cNvSpPr/>
          <p:nvPr/>
        </p:nvSpPr>
        <p:spPr>
          <a:xfrm>
            <a:off x="1303341" y="2736587"/>
            <a:ext cx="3258932" cy="723275"/>
          </a:xfrm>
          <a:prstGeom prst="rect">
            <a:avLst/>
          </a:prstGeom>
        </p:spPr>
        <p:txBody>
          <a:bodyPr wrap="square" lIns="0" tIns="0" rIns="0" bIns="0">
            <a:spAutoFit/>
          </a:bodyPr>
          <a:lstStyle/>
          <a:p>
            <a:r>
              <a:rPr lang="lt-LT" sz="1400" b="1" dirty="0" smtClean="0">
                <a:solidFill>
                  <a:srgbClr val="FF0000"/>
                </a:solidFill>
              </a:rPr>
              <a:t>www.esinvesticijos.lt</a:t>
            </a:r>
            <a:endParaRPr lang="en-US" sz="1400" b="1" dirty="0" smtClean="0">
              <a:solidFill>
                <a:srgbClr val="FF0000"/>
              </a:solidFill>
            </a:endParaRPr>
          </a:p>
          <a:p>
            <a:pPr algn="just"/>
            <a:r>
              <a:rPr lang="lt-LT" sz="1100" b="1" dirty="0">
                <a:solidFill>
                  <a:schemeClr val="tx1">
                    <a:lumMod val="50000"/>
                    <a:lumOff val="50000"/>
                  </a:schemeClr>
                </a:solidFill>
              </a:rPr>
              <a:t>Komiteto posėdžių protokolai per </a:t>
            </a:r>
            <a:r>
              <a:rPr lang="en-US" sz="1100" b="1" dirty="0" smtClean="0">
                <a:solidFill>
                  <a:schemeClr val="tx1">
                    <a:lumMod val="50000"/>
                    <a:lumOff val="50000"/>
                  </a:schemeClr>
                </a:solidFill>
              </a:rPr>
              <a:t>5</a:t>
            </a:r>
            <a:r>
              <a:rPr lang="lt-LT" sz="1100" b="1" dirty="0" smtClean="0">
                <a:solidFill>
                  <a:schemeClr val="tx1">
                    <a:lumMod val="50000"/>
                    <a:lumOff val="50000"/>
                  </a:schemeClr>
                </a:solidFill>
              </a:rPr>
              <a:t> </a:t>
            </a:r>
            <a:r>
              <a:rPr lang="lt-LT" sz="1100" b="1" dirty="0">
                <a:solidFill>
                  <a:schemeClr val="tx1">
                    <a:lumMod val="50000"/>
                    <a:lumOff val="50000"/>
                  </a:schemeClr>
                </a:solidFill>
              </a:rPr>
              <a:t>darbo dienas nuo jų pasirašymo dienos skelbiami svetainėje www.esinvesticijos.lt.</a:t>
            </a:r>
            <a:endParaRPr lang="en-US" sz="1100" b="1" dirty="0" smtClean="0">
              <a:solidFill>
                <a:schemeClr val="tx1">
                  <a:lumMod val="50000"/>
                  <a:lumOff val="50000"/>
                </a:schemeClr>
              </a:solidFill>
            </a:endParaRPr>
          </a:p>
        </p:txBody>
      </p:sp>
      <p:sp>
        <p:nvSpPr>
          <p:cNvPr id="59" name="Freeform 58"/>
          <p:cNvSpPr>
            <a:spLocks noEditPoints="1"/>
          </p:cNvSpPr>
          <p:nvPr/>
        </p:nvSpPr>
        <p:spPr bwMode="auto">
          <a:xfrm>
            <a:off x="418293" y="3806791"/>
            <a:ext cx="651750" cy="651748"/>
          </a:xfrm>
          <a:custGeom>
            <a:avLst/>
            <a:gdLst/>
            <a:ahLst/>
            <a:cxnLst>
              <a:cxn ang="0">
                <a:pos x="146" y="130"/>
              </a:cxn>
              <a:cxn ang="0">
                <a:pos x="130" y="146"/>
              </a:cxn>
              <a:cxn ang="0">
                <a:pos x="146" y="162"/>
              </a:cxn>
              <a:cxn ang="0">
                <a:pos x="162" y="146"/>
              </a:cxn>
              <a:cxn ang="0">
                <a:pos x="146" y="130"/>
              </a:cxn>
              <a:cxn ang="0">
                <a:pos x="146" y="0"/>
              </a:cxn>
              <a:cxn ang="0">
                <a:pos x="0" y="146"/>
              </a:cxn>
              <a:cxn ang="0">
                <a:pos x="146" y="291"/>
              </a:cxn>
              <a:cxn ang="0">
                <a:pos x="291" y="146"/>
              </a:cxn>
              <a:cxn ang="0">
                <a:pos x="146" y="0"/>
              </a:cxn>
              <a:cxn ang="0">
                <a:pos x="178" y="178"/>
              </a:cxn>
              <a:cxn ang="0">
                <a:pos x="58" y="233"/>
              </a:cxn>
              <a:cxn ang="0">
                <a:pos x="114" y="114"/>
              </a:cxn>
              <a:cxn ang="0">
                <a:pos x="233" y="58"/>
              </a:cxn>
              <a:cxn ang="0">
                <a:pos x="178" y="178"/>
              </a:cxn>
              <a:cxn ang="0">
                <a:pos x="178" y="178"/>
              </a:cxn>
              <a:cxn ang="0">
                <a:pos x="178" y="178"/>
              </a:cxn>
            </a:cxnLst>
            <a:rect l="0" t="0" r="r" b="b"/>
            <a:pathLst>
              <a:path w="291" h="291">
                <a:moveTo>
                  <a:pt x="146" y="130"/>
                </a:moveTo>
                <a:cubicBezTo>
                  <a:pt x="137" y="130"/>
                  <a:pt x="130" y="137"/>
                  <a:pt x="130" y="146"/>
                </a:cubicBezTo>
                <a:cubicBezTo>
                  <a:pt x="130" y="155"/>
                  <a:pt x="137" y="162"/>
                  <a:pt x="146" y="162"/>
                </a:cubicBezTo>
                <a:cubicBezTo>
                  <a:pt x="154" y="162"/>
                  <a:pt x="162" y="155"/>
                  <a:pt x="162" y="146"/>
                </a:cubicBezTo>
                <a:cubicBezTo>
                  <a:pt x="162" y="137"/>
                  <a:pt x="154" y="130"/>
                  <a:pt x="146" y="130"/>
                </a:cubicBezTo>
                <a:close/>
                <a:moveTo>
                  <a:pt x="146" y="0"/>
                </a:moveTo>
                <a:cubicBezTo>
                  <a:pt x="66" y="0"/>
                  <a:pt x="0" y="66"/>
                  <a:pt x="0" y="146"/>
                </a:cubicBezTo>
                <a:cubicBezTo>
                  <a:pt x="0" y="226"/>
                  <a:pt x="66" y="291"/>
                  <a:pt x="146" y="291"/>
                </a:cubicBezTo>
                <a:cubicBezTo>
                  <a:pt x="226" y="291"/>
                  <a:pt x="291" y="226"/>
                  <a:pt x="291" y="146"/>
                </a:cubicBezTo>
                <a:cubicBezTo>
                  <a:pt x="291" y="66"/>
                  <a:pt x="226" y="0"/>
                  <a:pt x="146" y="0"/>
                </a:cubicBezTo>
                <a:close/>
                <a:moveTo>
                  <a:pt x="178" y="178"/>
                </a:moveTo>
                <a:cubicBezTo>
                  <a:pt x="58" y="233"/>
                  <a:pt x="58" y="233"/>
                  <a:pt x="58" y="233"/>
                </a:cubicBezTo>
                <a:cubicBezTo>
                  <a:pt x="114" y="114"/>
                  <a:pt x="114" y="114"/>
                  <a:pt x="114" y="114"/>
                </a:cubicBezTo>
                <a:cubicBezTo>
                  <a:pt x="233" y="58"/>
                  <a:pt x="233" y="58"/>
                  <a:pt x="233" y="58"/>
                </a:cubicBezTo>
                <a:lnTo>
                  <a:pt x="178" y="178"/>
                </a:lnTo>
                <a:close/>
                <a:moveTo>
                  <a:pt x="178" y="178"/>
                </a:moveTo>
                <a:cubicBezTo>
                  <a:pt x="178" y="178"/>
                  <a:pt x="178" y="178"/>
                  <a:pt x="178" y="178"/>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Rectangle 59"/>
          <p:cNvSpPr/>
          <p:nvPr/>
        </p:nvSpPr>
        <p:spPr>
          <a:xfrm>
            <a:off x="1303341" y="3747945"/>
            <a:ext cx="3258932" cy="892552"/>
          </a:xfrm>
          <a:prstGeom prst="rect">
            <a:avLst/>
          </a:prstGeom>
        </p:spPr>
        <p:txBody>
          <a:bodyPr wrap="square" lIns="0" tIns="0" rIns="0" bIns="0">
            <a:spAutoFit/>
          </a:bodyPr>
          <a:lstStyle/>
          <a:p>
            <a:r>
              <a:rPr lang="lt-LT" sz="1400" b="1" dirty="0" smtClean="0">
                <a:solidFill>
                  <a:schemeClr val="tx1">
                    <a:lumMod val="50000"/>
                    <a:lumOff val="50000"/>
                  </a:schemeClr>
                </a:solidFill>
              </a:rPr>
              <a:t>Garso įrašas</a:t>
            </a:r>
            <a:endParaRPr lang="en-US" sz="1400" b="1" dirty="0">
              <a:solidFill>
                <a:schemeClr val="tx1">
                  <a:lumMod val="50000"/>
                  <a:lumOff val="50000"/>
                </a:schemeClr>
              </a:solidFill>
            </a:endParaRPr>
          </a:p>
          <a:p>
            <a:pPr algn="just"/>
            <a:r>
              <a:rPr lang="lt-LT" sz="1100" b="1" dirty="0">
                <a:solidFill>
                  <a:schemeClr val="tx1">
                    <a:lumMod val="50000"/>
                    <a:lumOff val="50000"/>
                  </a:schemeClr>
                </a:solidFill>
              </a:rPr>
              <a:t>Posėdžio metu daromas garso įrašas, kuris laikomas protokolo dalimi. Jis skirtas posėdžio eigai fiksuoti ir protokolo objektyvumui užtikrinti. Jo skaitmeninė kopija talpinama svetainėje www.esinvesticijos.lt</a:t>
            </a:r>
            <a:endParaRPr lang="en-US" sz="1100" b="1" dirty="0">
              <a:solidFill>
                <a:schemeClr val="tx1">
                  <a:lumMod val="50000"/>
                  <a:lumOff val="50000"/>
                </a:schemeClr>
              </a:solidFill>
            </a:endParaRPr>
          </a:p>
        </p:txBody>
      </p:sp>
      <p:cxnSp>
        <p:nvCxnSpPr>
          <p:cNvPr id="61" name="Straight Connector 60"/>
          <p:cNvCxnSpPr/>
          <p:nvPr/>
        </p:nvCxnSpPr>
        <p:spPr>
          <a:xfrm>
            <a:off x="1318868" y="3638550"/>
            <a:ext cx="3253132" cy="0"/>
          </a:xfrm>
          <a:prstGeom prst="line">
            <a:avLst/>
          </a:prstGeom>
          <a:ln w="19050">
            <a:solidFill>
              <a:schemeClr val="tx2">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2" name="Picture 2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8534400" y="4537750"/>
            <a:ext cx="470407" cy="448034"/>
          </a:xfrm>
          <a:prstGeom prst="rect">
            <a:avLst/>
          </a:prstGeom>
        </p:spPr>
      </p:pic>
      <p:pic>
        <p:nvPicPr>
          <p:cNvPr id="63"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4629150"/>
            <a:ext cx="685800" cy="265233"/>
          </a:xfrm>
          <a:prstGeom prst="rect">
            <a:avLst/>
          </a:prstGeom>
        </p:spPr>
      </p:pic>
    </p:spTree>
    <p:extLst>
      <p:ext uri="{BB962C8B-B14F-4D97-AF65-F5344CB8AC3E}">
        <p14:creationId xmlns:p14="http://schemas.microsoft.com/office/powerpoint/2010/main" val="266771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anim calcmode="lin" valueType="num">
                                      <p:cBhvr>
                                        <p:cTn id="14" dur="750" fill="hold"/>
                                        <p:tgtEl>
                                          <p:spTgt spid="27"/>
                                        </p:tgtEl>
                                        <p:attrNameLst>
                                          <p:attrName>ppt_w</p:attrName>
                                        </p:attrNameLst>
                                      </p:cBhvr>
                                      <p:tavLst>
                                        <p:tav tm="0" fmla="#ppt_w*sin(2.5*pi*$)">
                                          <p:val>
                                            <p:fltVal val="0"/>
                                          </p:val>
                                        </p:tav>
                                        <p:tav tm="100000">
                                          <p:val>
                                            <p:fltVal val="1"/>
                                          </p:val>
                                        </p:tav>
                                      </p:tavLst>
                                    </p:anim>
                                    <p:anim calcmode="lin" valueType="num">
                                      <p:cBhvr>
                                        <p:cTn id="15" dur="750" fill="hold"/>
                                        <p:tgtEl>
                                          <p:spTgt spid="27"/>
                                        </p:tgtEl>
                                        <p:attrNameLst>
                                          <p:attrName>ppt_h</p:attrName>
                                        </p:attrNameLst>
                                      </p:cBhvr>
                                      <p:tavLst>
                                        <p:tav tm="0">
                                          <p:val>
                                            <p:strVal val="#ppt_h"/>
                                          </p:val>
                                        </p:tav>
                                        <p:tav tm="100000">
                                          <p:val>
                                            <p:strVal val="#ppt_h"/>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1750"/>
                            </p:stCondLst>
                            <p:childTnLst>
                              <p:par>
                                <p:cTn id="21" presetID="53" presetClass="entr" presetSubtype="16"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250"/>
                            </p:stCondLst>
                            <p:childTnLst>
                              <p:par>
                                <p:cTn id="37" presetID="22" presetClass="entr" presetSubtype="8"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500"/>
                                        <p:tgtEl>
                                          <p:spTgt spid="6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2" grpId="0"/>
      <p:bldP spid="57" grpId="0"/>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540" b="18540"/>
          <a:stretch>
            <a:fillRect/>
          </a:stretch>
        </p:blipFill>
        <p:spPr/>
      </p:pic>
      <p:sp>
        <p:nvSpPr>
          <p:cNvPr id="30" name="Rectangle 29"/>
          <p:cNvSpPr/>
          <p:nvPr/>
        </p:nvSpPr>
        <p:spPr>
          <a:xfrm>
            <a:off x="0" y="1657350"/>
            <a:ext cx="9144000" cy="54864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lt-LT" sz="3200" b="1" dirty="0" smtClean="0">
                <a:solidFill>
                  <a:schemeClr val="bg1"/>
                </a:solidFill>
              </a:rPr>
              <a:t>Komiteto sekretoriatas</a:t>
            </a:r>
            <a:endParaRPr lang="en-US" sz="3200" b="1" dirty="0">
              <a:solidFill>
                <a:schemeClr val="bg1"/>
              </a:solidFill>
            </a:endParaRPr>
          </a:p>
        </p:txBody>
      </p:sp>
      <p:sp>
        <p:nvSpPr>
          <p:cNvPr id="43" name="Rectangle 42"/>
          <p:cNvSpPr/>
          <p:nvPr/>
        </p:nvSpPr>
        <p:spPr>
          <a:xfrm>
            <a:off x="381000" y="3948152"/>
            <a:ext cx="8382000" cy="553998"/>
          </a:xfrm>
          <a:prstGeom prst="rect">
            <a:avLst/>
          </a:prstGeom>
        </p:spPr>
        <p:txBody>
          <a:bodyPr wrap="square" lIns="0" tIns="0" rIns="0" bIns="0">
            <a:spAutoFit/>
          </a:bodyPr>
          <a:lstStyle/>
          <a:p>
            <a:pPr algn="ctr"/>
            <a:r>
              <a:rPr lang="lt-LT" sz="1200" dirty="0">
                <a:solidFill>
                  <a:schemeClr val="tx1">
                    <a:lumMod val="50000"/>
                    <a:lumOff val="50000"/>
                  </a:schemeClr>
                </a:solidFill>
              </a:rPr>
              <a:t>Komiteto dokumentų tvarkymą užtikrina bei techninį-organizacinį darbą atlieka Komiteto sekretoriatas. Komiteto sekretoriato funkcijas atlieka </a:t>
            </a:r>
            <a:r>
              <a:rPr lang="lt-LT" sz="1200" b="1" dirty="0">
                <a:solidFill>
                  <a:schemeClr val="tx1">
                    <a:lumMod val="50000"/>
                    <a:lumOff val="50000"/>
                  </a:schemeClr>
                </a:solidFill>
              </a:rPr>
              <a:t>viešoji įstaiga Centrinė projektų valdymo agentūra</a:t>
            </a:r>
            <a:r>
              <a:rPr lang="lt-LT" sz="1200" dirty="0">
                <a:solidFill>
                  <a:schemeClr val="tx1">
                    <a:lumMod val="50000"/>
                    <a:lumOff val="50000"/>
                  </a:schemeClr>
                </a:solidFill>
              </a:rPr>
              <a:t>. Komiteto sekretoriatui vadovauja viešosios įstaigos Centrinės projektų valdymo agentūros direktorius, jo laikinai nesant – jį pavaduojantis asmuo.</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415800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21"/>
          <p:cNvSpPr/>
          <p:nvPr/>
        </p:nvSpPr>
        <p:spPr>
          <a:xfrm>
            <a:off x="654744" y="2190750"/>
            <a:ext cx="2615232" cy="2952750"/>
          </a:xfrm>
          <a:prstGeom prst="round2SameRect">
            <a:avLst>
              <a:gd name="adj1" fmla="val 430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54744" y="3386501"/>
            <a:ext cx="2615232" cy="615553"/>
          </a:xfrm>
          <a:prstGeom prst="rect">
            <a:avLst/>
          </a:prstGeom>
          <a:noFill/>
        </p:spPr>
        <p:txBody>
          <a:bodyPr wrap="square" rtlCol="0">
            <a:spAutoFit/>
          </a:bodyPr>
          <a:lstStyle/>
          <a:p>
            <a:pPr algn="ctr"/>
            <a:r>
              <a:rPr lang="lt-LT" sz="1400" b="1" dirty="0" smtClean="0">
                <a:solidFill>
                  <a:schemeClr val="bg1"/>
                </a:solidFill>
              </a:rPr>
              <a:t>Komiteto sekretoriatas</a:t>
            </a:r>
            <a:endParaRPr lang="en-US" sz="1400" b="1" dirty="0" smtClean="0">
              <a:solidFill>
                <a:schemeClr val="bg1"/>
              </a:solidFill>
            </a:endParaRPr>
          </a:p>
          <a:p>
            <a:pPr algn="ctr"/>
            <a:r>
              <a:rPr lang="en-US" sz="1000" dirty="0" smtClean="0">
                <a:solidFill>
                  <a:schemeClr val="bg1"/>
                </a:solidFill>
              </a:rPr>
              <a:t> </a:t>
            </a:r>
            <a:r>
              <a:rPr lang="lt-LT" sz="1000" dirty="0">
                <a:solidFill>
                  <a:schemeClr val="bg1"/>
                </a:solidFill>
              </a:rPr>
              <a:t>Viešoji įstaiga Centrinė projektų valdymo </a:t>
            </a:r>
            <a:r>
              <a:rPr lang="lt-LT" sz="1000" dirty="0" smtClean="0">
                <a:solidFill>
                  <a:schemeClr val="bg1"/>
                </a:solidFill>
              </a:rPr>
              <a:t>agentūra</a:t>
            </a:r>
            <a:endParaRPr lang="en-US" sz="1000" dirty="0" smtClean="0">
              <a:solidFill>
                <a:schemeClr val="bg1"/>
              </a:solidFill>
            </a:endParaRPr>
          </a:p>
        </p:txBody>
      </p:sp>
      <p:grpSp>
        <p:nvGrpSpPr>
          <p:cNvPr id="38" name="Group 4"/>
          <p:cNvGrpSpPr/>
          <p:nvPr/>
        </p:nvGrpSpPr>
        <p:grpSpPr>
          <a:xfrm>
            <a:off x="3336234" y="3926676"/>
            <a:ext cx="1714296" cy="380948"/>
            <a:chOff x="1260131" y="2080491"/>
            <a:chExt cx="1714296" cy="380948"/>
          </a:xfrm>
        </p:grpSpPr>
        <p:sp>
          <p:nvSpPr>
            <p:cNvPr id="39" name="TextBox 38"/>
            <p:cNvSpPr txBox="1"/>
            <p:nvPr/>
          </p:nvSpPr>
          <p:spPr>
            <a:xfrm>
              <a:off x="1754456" y="2080491"/>
              <a:ext cx="725648" cy="184666"/>
            </a:xfrm>
            <a:prstGeom prst="rect">
              <a:avLst/>
            </a:prstGeom>
            <a:noFill/>
          </p:spPr>
          <p:txBody>
            <a:bodyPr wrap="none" lIns="0" tIns="0" rIns="0" bIns="0" rtlCol="0" anchor="ctr">
              <a:spAutoFit/>
            </a:bodyPr>
            <a:lstStyle/>
            <a:p>
              <a:pPr algn="ctr"/>
              <a:r>
                <a:rPr lang="lt-LT" sz="1200" b="1" dirty="0" smtClean="0">
                  <a:solidFill>
                    <a:schemeClr val="tx1">
                      <a:lumMod val="75000"/>
                      <a:lumOff val="25000"/>
                    </a:schemeClr>
                  </a:solidFill>
                </a:rPr>
                <a:t>KONTAKTAI</a:t>
              </a:r>
              <a:endParaRPr lang="en-US" sz="1200" b="1" dirty="0">
                <a:solidFill>
                  <a:schemeClr val="tx1">
                    <a:lumMod val="75000"/>
                    <a:lumOff val="25000"/>
                  </a:schemeClr>
                </a:solidFill>
              </a:endParaRPr>
            </a:p>
          </p:txBody>
        </p:sp>
        <p:sp>
          <p:nvSpPr>
            <p:cNvPr id="43" name="TextBox 42"/>
            <p:cNvSpPr txBox="1"/>
            <p:nvPr/>
          </p:nvSpPr>
          <p:spPr>
            <a:xfrm>
              <a:off x="1260131" y="2261384"/>
              <a:ext cx="1714296" cy="200055"/>
            </a:xfrm>
            <a:prstGeom prst="rect">
              <a:avLst/>
            </a:prstGeom>
            <a:noFill/>
          </p:spPr>
          <p:txBody>
            <a:bodyPr wrap="square" lIns="0" tIns="0" rtlCol="0" anchor="t">
              <a:spAutoFit/>
            </a:bodyPr>
            <a:lstStyle/>
            <a:p>
              <a:pPr lvl="0" algn="ctr">
                <a:spcBef>
                  <a:spcPct val="20000"/>
                </a:spcBef>
                <a:defRPr/>
              </a:pPr>
              <a:r>
                <a:rPr lang="en-US" sz="1000" dirty="0" smtClean="0">
                  <a:solidFill>
                    <a:schemeClr val="tx1">
                      <a:lumMod val="75000"/>
                      <a:lumOff val="25000"/>
                    </a:schemeClr>
                  </a:solidFill>
                </a:rPr>
                <a:t>8 </a:t>
              </a:r>
              <a:r>
                <a:rPr lang="lt-LT" sz="1000" dirty="0" smtClean="0">
                  <a:solidFill>
                    <a:schemeClr val="tx1">
                      <a:lumMod val="75000"/>
                      <a:lumOff val="25000"/>
                    </a:schemeClr>
                  </a:solidFill>
                </a:rPr>
                <a:t>5 </a:t>
              </a:r>
              <a:r>
                <a:rPr lang="lt-LT" sz="1000" dirty="0">
                  <a:solidFill>
                    <a:schemeClr val="tx1">
                      <a:lumMod val="75000"/>
                      <a:lumOff val="25000"/>
                    </a:schemeClr>
                  </a:solidFill>
                </a:rPr>
                <a:t>251 4400</a:t>
              </a:r>
              <a:endParaRPr lang="en-US" sz="1000" dirty="0">
                <a:solidFill>
                  <a:schemeClr val="tx1">
                    <a:lumMod val="75000"/>
                    <a:lumOff val="25000"/>
                  </a:schemeClr>
                </a:solidFill>
              </a:endParaRPr>
            </a:p>
          </p:txBody>
        </p:sp>
      </p:grpSp>
      <p:grpSp>
        <p:nvGrpSpPr>
          <p:cNvPr id="44" name="Group 5"/>
          <p:cNvGrpSpPr/>
          <p:nvPr/>
        </p:nvGrpSpPr>
        <p:grpSpPr>
          <a:xfrm>
            <a:off x="5183676" y="3927387"/>
            <a:ext cx="1556860" cy="564193"/>
            <a:chOff x="1260131" y="3004304"/>
            <a:chExt cx="1556860" cy="564193"/>
          </a:xfrm>
        </p:grpSpPr>
        <p:sp>
          <p:nvSpPr>
            <p:cNvPr id="45" name="TextBox 44"/>
            <p:cNvSpPr txBox="1"/>
            <p:nvPr/>
          </p:nvSpPr>
          <p:spPr>
            <a:xfrm>
              <a:off x="1675737" y="3004304"/>
              <a:ext cx="725648" cy="184666"/>
            </a:xfrm>
            <a:prstGeom prst="rect">
              <a:avLst/>
            </a:prstGeom>
            <a:noFill/>
          </p:spPr>
          <p:txBody>
            <a:bodyPr wrap="none" lIns="0" tIns="0" rIns="0" bIns="0" rtlCol="0" anchor="ctr">
              <a:spAutoFit/>
            </a:bodyPr>
            <a:lstStyle/>
            <a:p>
              <a:pPr algn="ctr"/>
              <a:r>
                <a:rPr lang="lt-LT" sz="1200" b="1" dirty="0">
                  <a:solidFill>
                    <a:schemeClr val="tx1">
                      <a:lumMod val="75000"/>
                      <a:lumOff val="25000"/>
                    </a:schemeClr>
                  </a:solidFill>
                </a:rPr>
                <a:t>KONTAKTAI</a:t>
              </a:r>
              <a:endParaRPr lang="en-US" sz="1200" b="1" dirty="0">
                <a:solidFill>
                  <a:schemeClr val="tx1">
                    <a:lumMod val="75000"/>
                    <a:lumOff val="25000"/>
                  </a:schemeClr>
                </a:solidFill>
              </a:endParaRPr>
            </a:p>
          </p:txBody>
        </p:sp>
        <p:sp>
          <p:nvSpPr>
            <p:cNvPr id="46" name="TextBox 45"/>
            <p:cNvSpPr txBox="1"/>
            <p:nvPr/>
          </p:nvSpPr>
          <p:spPr>
            <a:xfrm>
              <a:off x="1260131" y="3183776"/>
              <a:ext cx="1556860" cy="384721"/>
            </a:xfrm>
            <a:prstGeom prst="rect">
              <a:avLst/>
            </a:prstGeom>
            <a:noFill/>
          </p:spPr>
          <p:txBody>
            <a:bodyPr wrap="square" lIns="0" tIns="0" rtlCol="0" anchor="t">
              <a:spAutoFit/>
            </a:bodyPr>
            <a:lstStyle/>
            <a:p>
              <a:pPr lvl="0" algn="ctr">
                <a:spcBef>
                  <a:spcPct val="20000"/>
                </a:spcBef>
                <a:defRPr/>
              </a:pPr>
              <a:r>
                <a:rPr lang="lt-LT" sz="1000" dirty="0" smtClean="0">
                  <a:solidFill>
                    <a:schemeClr val="tx1">
                      <a:lumMod val="75000"/>
                      <a:lumOff val="25000"/>
                    </a:schemeClr>
                  </a:solidFill>
                </a:rPr>
                <a:t>www.cpva.lt</a:t>
              </a:r>
              <a:endParaRPr lang="en-US" sz="1000" dirty="0" smtClean="0">
                <a:solidFill>
                  <a:schemeClr val="tx1">
                    <a:lumMod val="75000"/>
                    <a:lumOff val="25000"/>
                  </a:schemeClr>
                </a:solidFill>
              </a:endParaRPr>
            </a:p>
            <a:p>
              <a:pPr lvl="0" algn="ctr">
                <a:spcBef>
                  <a:spcPct val="20000"/>
                </a:spcBef>
                <a:defRPr/>
              </a:pPr>
              <a:r>
                <a:rPr lang="en-US" sz="1000" dirty="0" err="1" smtClean="0">
                  <a:solidFill>
                    <a:schemeClr val="tx1">
                      <a:lumMod val="75000"/>
                      <a:lumOff val="25000"/>
                    </a:schemeClr>
                  </a:solidFill>
                </a:rPr>
                <a:t>info@cpva.lt</a:t>
              </a:r>
              <a:endParaRPr lang="en-US" sz="1000" dirty="0">
                <a:solidFill>
                  <a:schemeClr val="tx1">
                    <a:lumMod val="75000"/>
                    <a:lumOff val="25000"/>
                  </a:schemeClr>
                </a:solidFill>
              </a:endParaRPr>
            </a:p>
          </p:txBody>
        </p:sp>
      </p:grpSp>
      <p:grpSp>
        <p:nvGrpSpPr>
          <p:cNvPr id="49" name="Group 6"/>
          <p:cNvGrpSpPr/>
          <p:nvPr/>
        </p:nvGrpSpPr>
        <p:grpSpPr>
          <a:xfrm>
            <a:off x="6948609" y="3922866"/>
            <a:ext cx="1556517" cy="542457"/>
            <a:chOff x="1260130" y="3885757"/>
            <a:chExt cx="1556517" cy="542457"/>
          </a:xfrm>
        </p:grpSpPr>
        <p:sp>
          <p:nvSpPr>
            <p:cNvPr id="52" name="TextBox 51"/>
            <p:cNvSpPr txBox="1"/>
            <p:nvPr/>
          </p:nvSpPr>
          <p:spPr>
            <a:xfrm>
              <a:off x="1675564" y="3885757"/>
              <a:ext cx="725647" cy="184666"/>
            </a:xfrm>
            <a:prstGeom prst="rect">
              <a:avLst/>
            </a:prstGeom>
            <a:noFill/>
          </p:spPr>
          <p:txBody>
            <a:bodyPr wrap="none" lIns="0" tIns="0" rIns="0" bIns="0" rtlCol="0" anchor="ctr">
              <a:spAutoFit/>
            </a:bodyPr>
            <a:lstStyle/>
            <a:p>
              <a:pPr algn="ctr"/>
              <a:r>
                <a:rPr lang="lt-LT" sz="1200" b="1" dirty="0">
                  <a:solidFill>
                    <a:schemeClr val="tx1">
                      <a:lumMod val="75000"/>
                      <a:lumOff val="25000"/>
                    </a:schemeClr>
                  </a:solidFill>
                </a:rPr>
                <a:t>KONTAKTAI</a:t>
              </a:r>
              <a:endParaRPr lang="en-US" sz="1200" b="1" dirty="0">
                <a:solidFill>
                  <a:schemeClr val="tx1">
                    <a:lumMod val="75000"/>
                    <a:lumOff val="25000"/>
                  </a:schemeClr>
                </a:solidFill>
              </a:endParaRPr>
            </a:p>
          </p:txBody>
        </p:sp>
        <p:sp>
          <p:nvSpPr>
            <p:cNvPr id="53" name="TextBox 52"/>
            <p:cNvSpPr txBox="1"/>
            <p:nvPr/>
          </p:nvSpPr>
          <p:spPr>
            <a:xfrm>
              <a:off x="1260130" y="4074271"/>
              <a:ext cx="1556517" cy="353943"/>
            </a:xfrm>
            <a:prstGeom prst="rect">
              <a:avLst/>
            </a:prstGeom>
            <a:noFill/>
          </p:spPr>
          <p:txBody>
            <a:bodyPr wrap="square" lIns="0" tIns="0" rtlCol="0" anchor="t">
              <a:spAutoFit/>
            </a:bodyPr>
            <a:lstStyle/>
            <a:p>
              <a:pPr lvl="0" algn="ctr">
                <a:spcBef>
                  <a:spcPct val="20000"/>
                </a:spcBef>
                <a:defRPr/>
              </a:pPr>
              <a:r>
                <a:rPr lang="lt-LT" sz="1000" dirty="0">
                  <a:solidFill>
                    <a:schemeClr val="tx1">
                      <a:lumMod val="75000"/>
                      <a:lumOff val="25000"/>
                    </a:schemeClr>
                  </a:solidFill>
                </a:rPr>
                <a:t>S. Konarskio g .13, Vilnius, LT–03109</a:t>
              </a:r>
              <a:endParaRPr lang="en-US" sz="1000" dirty="0">
                <a:solidFill>
                  <a:schemeClr val="tx1">
                    <a:lumMod val="75000"/>
                    <a:lumOff val="25000"/>
                  </a:schemeClr>
                </a:solidFill>
              </a:endParaRPr>
            </a:p>
          </p:txBody>
        </p:sp>
      </p:grpSp>
      <p:sp>
        <p:nvSpPr>
          <p:cNvPr id="56" name="Rounded Rectangle 55"/>
          <p:cNvSpPr/>
          <p:nvPr/>
        </p:nvSpPr>
        <p:spPr>
          <a:xfrm>
            <a:off x="3923579" y="3237561"/>
            <a:ext cx="539606" cy="524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latin typeface="FontAwesome" pitchFamily="2" charset="0"/>
            </a:endParaRPr>
          </a:p>
        </p:txBody>
      </p:sp>
      <p:sp>
        <p:nvSpPr>
          <p:cNvPr id="59" name="Rounded Rectangle 58"/>
          <p:cNvSpPr/>
          <p:nvPr/>
        </p:nvSpPr>
        <p:spPr>
          <a:xfrm>
            <a:off x="5692303" y="3237561"/>
            <a:ext cx="539606" cy="5241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75000"/>
                  <a:lumOff val="25000"/>
                </a:schemeClr>
              </a:solidFill>
            </a:endParaRPr>
          </a:p>
        </p:txBody>
      </p:sp>
      <p:sp>
        <p:nvSpPr>
          <p:cNvPr id="62" name="Rounded Rectangle 61"/>
          <p:cNvSpPr/>
          <p:nvPr/>
        </p:nvSpPr>
        <p:spPr>
          <a:xfrm>
            <a:off x="7457064" y="3237561"/>
            <a:ext cx="539606" cy="5241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354" b="18354"/>
          <a:stretch>
            <a:fillRect/>
          </a:stretch>
        </p:blipFill>
        <p:spPr/>
      </p:pic>
      <p:pic>
        <p:nvPicPr>
          <p:cNvPr id="34" name="Picture 3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249976" y="2215337"/>
            <a:ext cx="1348433" cy="1284303"/>
          </a:xfrm>
          <a:prstGeom prst="rect">
            <a:avLst/>
          </a:prstGeom>
        </p:spPr>
      </p:pic>
      <p:sp>
        <p:nvSpPr>
          <p:cNvPr id="24" name="Freeform 23"/>
          <p:cNvSpPr>
            <a:spLocks noEditPoints="1"/>
          </p:cNvSpPr>
          <p:nvPr/>
        </p:nvSpPr>
        <p:spPr bwMode="auto">
          <a:xfrm>
            <a:off x="4017243" y="3300878"/>
            <a:ext cx="352277" cy="397523"/>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 name="Group 24"/>
          <p:cNvGrpSpPr/>
          <p:nvPr/>
        </p:nvGrpSpPr>
        <p:grpSpPr>
          <a:xfrm>
            <a:off x="5810954" y="3347311"/>
            <a:ext cx="302304" cy="302304"/>
            <a:chOff x="3721100" y="6330951"/>
            <a:chExt cx="530225" cy="530225"/>
          </a:xfrm>
          <a:solidFill>
            <a:schemeClr val="bg1"/>
          </a:solidFill>
        </p:grpSpPr>
        <p:sp>
          <p:nvSpPr>
            <p:cNvPr id="26" name="Freeform 25"/>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9" name="Group 28"/>
          <p:cNvGrpSpPr/>
          <p:nvPr/>
        </p:nvGrpSpPr>
        <p:grpSpPr>
          <a:xfrm>
            <a:off x="7548108" y="3275719"/>
            <a:ext cx="357515" cy="422682"/>
            <a:chOff x="5100637" y="823913"/>
            <a:chExt cx="627063" cy="741362"/>
          </a:xfrm>
          <a:solidFill>
            <a:schemeClr val="bg1"/>
          </a:solidFill>
        </p:grpSpPr>
        <p:sp>
          <p:nvSpPr>
            <p:cNvPr id="30" name="Freeform 29"/>
            <p:cNvSpPr>
              <a:spLocks noEditPoints="1"/>
            </p:cNvSpPr>
            <p:nvPr/>
          </p:nvSpPr>
          <p:spPr bwMode="auto">
            <a:xfrm>
              <a:off x="5199062" y="823913"/>
              <a:ext cx="428625" cy="639763"/>
            </a:xfrm>
            <a:custGeom>
              <a:avLst/>
              <a:gdLst/>
              <a:ahLst/>
              <a:cxnLst>
                <a:cxn ang="0">
                  <a:pos x="110" y="326"/>
                </a:cxn>
                <a:cxn ang="0">
                  <a:pos x="123" y="307"/>
                </a:cxn>
                <a:cxn ang="0">
                  <a:pos x="219" y="110"/>
                </a:cxn>
                <a:cxn ang="0">
                  <a:pos x="110" y="0"/>
                </a:cxn>
                <a:cxn ang="0">
                  <a:pos x="0" y="110"/>
                </a:cxn>
                <a:cxn ang="0">
                  <a:pos x="96" y="307"/>
                </a:cxn>
                <a:cxn ang="0">
                  <a:pos x="110" y="326"/>
                </a:cxn>
                <a:cxn ang="0">
                  <a:pos x="110" y="33"/>
                </a:cxn>
                <a:cxn ang="0">
                  <a:pos x="187" y="110"/>
                </a:cxn>
                <a:cxn ang="0">
                  <a:pos x="110" y="268"/>
                </a:cxn>
                <a:cxn ang="0">
                  <a:pos x="32" y="110"/>
                </a:cxn>
                <a:cxn ang="0">
                  <a:pos x="110" y="33"/>
                </a:cxn>
                <a:cxn ang="0">
                  <a:pos x="110" y="33"/>
                </a:cxn>
                <a:cxn ang="0">
                  <a:pos x="110" y="33"/>
                </a:cxn>
              </a:cxnLst>
              <a:rect l="0" t="0" r="r" b="b"/>
              <a:pathLst>
                <a:path w="219" h="326">
                  <a:moveTo>
                    <a:pt x="110" y="326"/>
                  </a:moveTo>
                  <a:cubicBezTo>
                    <a:pt x="123" y="307"/>
                    <a:pt x="123" y="307"/>
                    <a:pt x="123" y="307"/>
                  </a:cubicBezTo>
                  <a:cubicBezTo>
                    <a:pt x="133" y="292"/>
                    <a:pt x="219" y="165"/>
                    <a:pt x="219" y="110"/>
                  </a:cubicBezTo>
                  <a:cubicBezTo>
                    <a:pt x="219" y="50"/>
                    <a:pt x="170" y="0"/>
                    <a:pt x="110" y="0"/>
                  </a:cubicBezTo>
                  <a:cubicBezTo>
                    <a:pt x="49" y="0"/>
                    <a:pt x="0" y="50"/>
                    <a:pt x="0" y="110"/>
                  </a:cubicBezTo>
                  <a:cubicBezTo>
                    <a:pt x="0" y="165"/>
                    <a:pt x="87" y="292"/>
                    <a:pt x="96" y="307"/>
                  </a:cubicBezTo>
                  <a:lnTo>
                    <a:pt x="110" y="326"/>
                  </a:lnTo>
                  <a:close/>
                  <a:moveTo>
                    <a:pt x="110" y="33"/>
                  </a:moveTo>
                  <a:cubicBezTo>
                    <a:pt x="152" y="33"/>
                    <a:pt x="187" y="67"/>
                    <a:pt x="187" y="110"/>
                  </a:cubicBezTo>
                  <a:cubicBezTo>
                    <a:pt x="187" y="140"/>
                    <a:pt x="144" y="216"/>
                    <a:pt x="110" y="268"/>
                  </a:cubicBezTo>
                  <a:cubicBezTo>
                    <a:pt x="76" y="216"/>
                    <a:pt x="32" y="140"/>
                    <a:pt x="32" y="110"/>
                  </a:cubicBezTo>
                  <a:cubicBezTo>
                    <a:pt x="32" y="67"/>
                    <a:pt x="67" y="33"/>
                    <a:pt x="110" y="33"/>
                  </a:cubicBezTo>
                  <a:close/>
                  <a:moveTo>
                    <a:pt x="110" y="33"/>
                  </a:moveTo>
                  <a:cubicBezTo>
                    <a:pt x="110" y="33"/>
                    <a:pt x="110" y="33"/>
                    <a:pt x="110"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noEditPoints="1"/>
            </p:cNvSpPr>
            <p:nvPr/>
          </p:nvSpPr>
          <p:spPr bwMode="auto">
            <a:xfrm>
              <a:off x="5100637" y="1298575"/>
              <a:ext cx="627063" cy="266700"/>
            </a:xfrm>
            <a:custGeom>
              <a:avLst/>
              <a:gdLst/>
              <a:ahLst/>
              <a:cxnLst>
                <a:cxn ang="0">
                  <a:pos x="253" y="4"/>
                </a:cxn>
                <a:cxn ang="0">
                  <a:pos x="237" y="0"/>
                </a:cxn>
                <a:cxn ang="0">
                  <a:pos x="228" y="31"/>
                </a:cxn>
                <a:cxn ang="0">
                  <a:pos x="244" y="35"/>
                </a:cxn>
                <a:cxn ang="0">
                  <a:pos x="288" y="64"/>
                </a:cxn>
                <a:cxn ang="0">
                  <a:pos x="160" y="103"/>
                </a:cxn>
                <a:cxn ang="0">
                  <a:pos x="64" y="88"/>
                </a:cxn>
                <a:cxn ang="0">
                  <a:pos x="32" y="64"/>
                </a:cxn>
                <a:cxn ang="0">
                  <a:pos x="75" y="36"/>
                </a:cxn>
                <a:cxn ang="0">
                  <a:pos x="91" y="31"/>
                </a:cxn>
                <a:cxn ang="0">
                  <a:pos x="81" y="1"/>
                </a:cxn>
                <a:cxn ang="0">
                  <a:pos x="66" y="5"/>
                </a:cxn>
                <a:cxn ang="0">
                  <a:pos x="0" y="64"/>
                </a:cxn>
                <a:cxn ang="0">
                  <a:pos x="52" y="119"/>
                </a:cxn>
                <a:cxn ang="0">
                  <a:pos x="159" y="136"/>
                </a:cxn>
                <a:cxn ang="0">
                  <a:pos x="160" y="136"/>
                </a:cxn>
                <a:cxn ang="0">
                  <a:pos x="320" y="64"/>
                </a:cxn>
                <a:cxn ang="0">
                  <a:pos x="253" y="4"/>
                </a:cxn>
                <a:cxn ang="0">
                  <a:pos x="253" y="4"/>
                </a:cxn>
                <a:cxn ang="0">
                  <a:pos x="253" y="4"/>
                </a:cxn>
              </a:cxnLst>
              <a:rect l="0" t="0" r="r" b="b"/>
              <a:pathLst>
                <a:path w="320" h="136">
                  <a:moveTo>
                    <a:pt x="253" y="4"/>
                  </a:moveTo>
                  <a:cubicBezTo>
                    <a:pt x="237" y="0"/>
                    <a:pt x="237" y="0"/>
                    <a:pt x="237" y="0"/>
                  </a:cubicBezTo>
                  <a:cubicBezTo>
                    <a:pt x="228" y="31"/>
                    <a:pt x="228" y="31"/>
                    <a:pt x="228" y="31"/>
                  </a:cubicBezTo>
                  <a:cubicBezTo>
                    <a:pt x="244" y="35"/>
                    <a:pt x="244" y="35"/>
                    <a:pt x="244" y="35"/>
                  </a:cubicBezTo>
                  <a:cubicBezTo>
                    <a:pt x="276" y="45"/>
                    <a:pt x="288" y="58"/>
                    <a:pt x="288" y="64"/>
                  </a:cubicBezTo>
                  <a:cubicBezTo>
                    <a:pt x="288" y="77"/>
                    <a:pt x="243" y="103"/>
                    <a:pt x="160" y="103"/>
                  </a:cubicBezTo>
                  <a:cubicBezTo>
                    <a:pt x="124" y="103"/>
                    <a:pt x="89" y="98"/>
                    <a:pt x="64" y="88"/>
                  </a:cubicBezTo>
                  <a:cubicBezTo>
                    <a:pt x="42" y="80"/>
                    <a:pt x="32" y="70"/>
                    <a:pt x="32" y="64"/>
                  </a:cubicBezTo>
                  <a:cubicBezTo>
                    <a:pt x="32" y="58"/>
                    <a:pt x="43" y="46"/>
                    <a:pt x="75" y="36"/>
                  </a:cubicBezTo>
                  <a:cubicBezTo>
                    <a:pt x="91" y="31"/>
                    <a:pt x="91" y="31"/>
                    <a:pt x="91" y="31"/>
                  </a:cubicBezTo>
                  <a:cubicBezTo>
                    <a:pt x="81" y="1"/>
                    <a:pt x="81" y="1"/>
                    <a:pt x="81" y="1"/>
                  </a:cubicBezTo>
                  <a:cubicBezTo>
                    <a:pt x="66" y="5"/>
                    <a:pt x="66" y="5"/>
                    <a:pt x="66" y="5"/>
                  </a:cubicBezTo>
                  <a:cubicBezTo>
                    <a:pt x="23" y="18"/>
                    <a:pt x="0" y="39"/>
                    <a:pt x="0" y="64"/>
                  </a:cubicBezTo>
                  <a:cubicBezTo>
                    <a:pt x="0" y="77"/>
                    <a:pt x="7" y="101"/>
                    <a:pt x="52" y="119"/>
                  </a:cubicBezTo>
                  <a:cubicBezTo>
                    <a:pt x="81" y="130"/>
                    <a:pt x="119" y="136"/>
                    <a:pt x="159" y="136"/>
                  </a:cubicBezTo>
                  <a:cubicBezTo>
                    <a:pt x="160" y="136"/>
                    <a:pt x="160" y="136"/>
                    <a:pt x="160" y="136"/>
                  </a:cubicBezTo>
                  <a:cubicBezTo>
                    <a:pt x="240" y="135"/>
                    <a:pt x="320" y="111"/>
                    <a:pt x="320" y="64"/>
                  </a:cubicBezTo>
                  <a:cubicBezTo>
                    <a:pt x="320" y="38"/>
                    <a:pt x="296" y="17"/>
                    <a:pt x="253" y="4"/>
                  </a:cubicBezTo>
                  <a:close/>
                  <a:moveTo>
                    <a:pt x="253" y="4"/>
                  </a:moveTo>
                  <a:cubicBezTo>
                    <a:pt x="253" y="4"/>
                    <a:pt x="253" y="4"/>
                    <a:pt x="253"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noEditPoints="1"/>
            </p:cNvSpPr>
            <p:nvPr/>
          </p:nvSpPr>
          <p:spPr bwMode="auto">
            <a:xfrm>
              <a:off x="5351462" y="969963"/>
              <a:ext cx="125413" cy="127000"/>
            </a:xfrm>
            <a:custGeom>
              <a:avLst/>
              <a:gdLst/>
              <a:ahLst/>
              <a:cxnLst>
                <a:cxn ang="0">
                  <a:pos x="64" y="33"/>
                </a:cxn>
                <a:cxn ang="0">
                  <a:pos x="32" y="0"/>
                </a:cxn>
                <a:cxn ang="0">
                  <a:pos x="0" y="33"/>
                </a:cxn>
                <a:cxn ang="0">
                  <a:pos x="32" y="65"/>
                </a:cxn>
                <a:cxn ang="0">
                  <a:pos x="64" y="33"/>
                </a:cxn>
                <a:cxn ang="0">
                  <a:pos x="32" y="49"/>
                </a:cxn>
                <a:cxn ang="0">
                  <a:pos x="32" y="49"/>
                </a:cxn>
                <a:cxn ang="0">
                  <a:pos x="32" y="49"/>
                </a:cxn>
                <a:cxn ang="0">
                  <a:pos x="32" y="49"/>
                </a:cxn>
              </a:cxnLst>
              <a:rect l="0" t="0" r="r" b="b"/>
              <a:pathLst>
                <a:path w="64" h="65">
                  <a:moveTo>
                    <a:pt x="64" y="33"/>
                  </a:moveTo>
                  <a:cubicBezTo>
                    <a:pt x="64" y="15"/>
                    <a:pt x="50" y="0"/>
                    <a:pt x="32" y="0"/>
                  </a:cubicBezTo>
                  <a:cubicBezTo>
                    <a:pt x="14" y="0"/>
                    <a:pt x="0" y="15"/>
                    <a:pt x="0" y="33"/>
                  </a:cubicBezTo>
                  <a:cubicBezTo>
                    <a:pt x="0" y="50"/>
                    <a:pt x="14" y="65"/>
                    <a:pt x="32" y="65"/>
                  </a:cubicBezTo>
                  <a:cubicBezTo>
                    <a:pt x="50" y="65"/>
                    <a:pt x="64" y="50"/>
                    <a:pt x="64" y="33"/>
                  </a:cubicBezTo>
                  <a:close/>
                  <a:moveTo>
                    <a:pt x="32" y="49"/>
                  </a:moveTo>
                  <a:cubicBezTo>
                    <a:pt x="32" y="49"/>
                    <a:pt x="32" y="49"/>
                    <a:pt x="32" y="49"/>
                  </a:cubicBezTo>
                  <a:moveTo>
                    <a:pt x="32" y="49"/>
                  </a:moveTo>
                  <a:cubicBezTo>
                    <a:pt x="32" y="49"/>
                    <a:pt x="32" y="49"/>
                    <a:pt x="32"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405025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P spid="56" grpId="0" animBg="1"/>
      <p:bldP spid="59"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sz="2400" dirty="0" smtClean="0"/>
              <a:t>Preliminarus Komiteto </a:t>
            </a:r>
            <a:r>
              <a:rPr lang="lt-LT" sz="2400" dirty="0"/>
              <a:t>susitikimų </a:t>
            </a:r>
            <a:r>
              <a:rPr lang="lt-LT" sz="2400" dirty="0" smtClean="0"/>
              <a:t>tvarkaraštis </a:t>
            </a:r>
            <a:r>
              <a:rPr lang="en-US" sz="2400" dirty="0" smtClean="0"/>
              <a:t>2022 </a:t>
            </a:r>
            <a:r>
              <a:rPr lang="en-US" sz="2400" dirty="0" err="1" smtClean="0"/>
              <a:t>metams</a:t>
            </a:r>
            <a:endParaRPr lang="en-US" sz="2400" dirty="0"/>
          </a:p>
        </p:txBody>
      </p:sp>
      <p:grpSp>
        <p:nvGrpSpPr>
          <p:cNvPr id="4" name="Group 3"/>
          <p:cNvGrpSpPr/>
          <p:nvPr/>
        </p:nvGrpSpPr>
        <p:grpSpPr>
          <a:xfrm>
            <a:off x="1636915" y="2667000"/>
            <a:ext cx="1200150" cy="342900"/>
            <a:chOff x="323850" y="2667000"/>
            <a:chExt cx="1200150" cy="342900"/>
          </a:xfrm>
        </p:grpSpPr>
        <p:sp>
          <p:nvSpPr>
            <p:cNvPr id="5" name="Rounded Rectangle 4"/>
            <p:cNvSpPr/>
            <p:nvPr/>
          </p:nvSpPr>
          <p:spPr>
            <a:xfrm>
              <a:off x="381000" y="2724150"/>
              <a:ext cx="1143000" cy="228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 y="2724150"/>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p:cNvSpPr/>
          <p:nvPr/>
        </p:nvSpPr>
        <p:spPr>
          <a:xfrm>
            <a:off x="2647950" y="2724150"/>
            <a:ext cx="1143000" cy="2286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562350" y="2724150"/>
            <a:ext cx="1143000" cy="2286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419600" y="2667000"/>
            <a:ext cx="1200150" cy="342900"/>
            <a:chOff x="323850" y="2667000"/>
            <a:chExt cx="1200150" cy="342900"/>
          </a:xfrm>
        </p:grpSpPr>
        <p:sp>
          <p:nvSpPr>
            <p:cNvPr id="23" name="Rounded Rectangle 22"/>
            <p:cNvSpPr/>
            <p:nvPr/>
          </p:nvSpPr>
          <p:spPr>
            <a:xfrm>
              <a:off x="381000" y="2724150"/>
              <a:ext cx="1143000" cy="2286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1000" y="2724150"/>
              <a:ext cx="228600" cy="2286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5371284" y="2724150"/>
            <a:ext cx="1143000" cy="228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790171" y="1642249"/>
            <a:ext cx="1550022" cy="963791"/>
            <a:chOff x="180196" y="1642249"/>
            <a:chExt cx="1550022" cy="963791"/>
          </a:xfrm>
        </p:grpSpPr>
        <p:sp>
          <p:nvSpPr>
            <p:cNvPr id="50" name="TextBox 49"/>
            <p:cNvSpPr txBox="1"/>
            <p:nvPr/>
          </p:nvSpPr>
          <p:spPr>
            <a:xfrm>
              <a:off x="180196" y="1642249"/>
              <a:ext cx="1550022" cy="615553"/>
            </a:xfrm>
            <a:prstGeom prst="rect">
              <a:avLst/>
            </a:prstGeom>
            <a:noFill/>
          </p:spPr>
          <p:txBody>
            <a:bodyPr wrap="square" rtlCol="0">
              <a:spAutoFit/>
            </a:bodyPr>
            <a:lstStyle/>
            <a:p>
              <a:pPr algn="ctr"/>
              <a:r>
                <a:rPr lang="en-US" sz="1400" b="1" dirty="0" smtClean="0">
                  <a:solidFill>
                    <a:schemeClr val="tx2">
                      <a:lumMod val="75000"/>
                      <a:lumOff val="25000"/>
                    </a:schemeClr>
                  </a:solidFill>
                </a:rPr>
                <a:t>2022</a:t>
              </a:r>
              <a:r>
                <a:rPr lang="en-US" sz="1600" b="1" dirty="0" smtClean="0">
                  <a:solidFill>
                    <a:schemeClr val="tx2">
                      <a:lumMod val="50000"/>
                      <a:lumOff val="50000"/>
                    </a:schemeClr>
                  </a:solidFill>
                </a:rPr>
                <a:t/>
              </a:r>
              <a:br>
                <a:rPr lang="en-US" sz="1600" b="1" dirty="0" smtClean="0">
                  <a:solidFill>
                    <a:schemeClr val="tx2">
                      <a:lumMod val="50000"/>
                      <a:lumOff val="50000"/>
                    </a:schemeClr>
                  </a:solidFill>
                </a:rPr>
              </a:br>
              <a:r>
                <a:rPr lang="en-US" sz="1000" dirty="0" smtClean="0">
                  <a:solidFill>
                    <a:schemeClr val="tx2">
                      <a:lumMod val="50000"/>
                      <a:lumOff val="50000"/>
                    </a:schemeClr>
                  </a:solidFill>
                </a:rPr>
                <a:t>rugs</a:t>
              </a:r>
              <a:r>
                <a:rPr lang="lt-LT" sz="1000" dirty="0" smtClean="0">
                  <a:solidFill>
                    <a:schemeClr val="tx2">
                      <a:lumMod val="50000"/>
                      <a:lumOff val="50000"/>
                    </a:schemeClr>
                  </a:solidFill>
                </a:rPr>
                <a:t>ėjo mėn</a:t>
              </a:r>
              <a:r>
                <a:rPr lang="lt-LT" sz="1000" dirty="0" smtClean="0">
                  <a:solidFill>
                    <a:schemeClr val="tx2">
                      <a:lumMod val="50000"/>
                      <a:lumOff val="50000"/>
                    </a:schemeClr>
                  </a:solidFill>
                </a:rPr>
                <a:t>.</a:t>
              </a:r>
            </a:p>
            <a:p>
              <a:pPr algn="ctr"/>
              <a:endParaRPr lang="lt-LT" sz="1000" dirty="0">
                <a:solidFill>
                  <a:schemeClr val="tx2">
                    <a:lumMod val="50000"/>
                    <a:lumOff val="50000"/>
                  </a:schemeClr>
                </a:solidFill>
              </a:endParaRPr>
            </a:p>
          </p:txBody>
        </p:sp>
        <p:grpSp>
          <p:nvGrpSpPr>
            <p:cNvPr id="51" name="Group 93"/>
            <p:cNvGrpSpPr/>
            <p:nvPr/>
          </p:nvGrpSpPr>
          <p:grpSpPr>
            <a:xfrm>
              <a:off x="583696" y="2164874"/>
              <a:ext cx="744534" cy="441166"/>
              <a:chOff x="2971800" y="1581150"/>
              <a:chExt cx="914400" cy="541814"/>
            </a:xfrm>
          </p:grpSpPr>
          <p:cxnSp>
            <p:nvCxnSpPr>
              <p:cNvPr id="52" name="Straight Connector 51"/>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5619750" y="3071344"/>
            <a:ext cx="1550022" cy="1091009"/>
            <a:chOff x="6524625" y="3077369"/>
            <a:chExt cx="1550022" cy="1091009"/>
          </a:xfrm>
        </p:grpSpPr>
        <p:sp>
          <p:nvSpPr>
            <p:cNvPr id="65" name="TextBox 64"/>
            <p:cNvSpPr txBox="1"/>
            <p:nvPr/>
          </p:nvSpPr>
          <p:spPr>
            <a:xfrm>
              <a:off x="6524625" y="3552825"/>
              <a:ext cx="1550022" cy="615553"/>
            </a:xfrm>
            <a:prstGeom prst="rect">
              <a:avLst/>
            </a:prstGeom>
            <a:noFill/>
          </p:spPr>
          <p:txBody>
            <a:bodyPr wrap="square" rtlCol="0">
              <a:spAutoFit/>
            </a:bodyPr>
            <a:lstStyle/>
            <a:p>
              <a:pPr algn="ctr"/>
              <a:r>
                <a:rPr lang="en-US" sz="1400" b="1" dirty="0" smtClean="0">
                  <a:solidFill>
                    <a:schemeClr val="tx2">
                      <a:lumMod val="75000"/>
                      <a:lumOff val="25000"/>
                    </a:schemeClr>
                  </a:solidFill>
                </a:rPr>
                <a:t>2022</a:t>
              </a:r>
              <a:r>
                <a:rPr lang="en-US" sz="1600" b="1" dirty="0" smtClean="0">
                  <a:solidFill>
                    <a:schemeClr val="tx2">
                      <a:lumMod val="50000"/>
                      <a:lumOff val="50000"/>
                    </a:schemeClr>
                  </a:solidFill>
                </a:rPr>
                <a:t/>
              </a:r>
              <a:br>
                <a:rPr lang="en-US" sz="1600" b="1" dirty="0" smtClean="0">
                  <a:solidFill>
                    <a:schemeClr val="tx2">
                      <a:lumMod val="50000"/>
                      <a:lumOff val="50000"/>
                    </a:schemeClr>
                  </a:solidFill>
                </a:rPr>
              </a:br>
              <a:r>
                <a:rPr lang="lt-LT" sz="1000" dirty="0" smtClean="0">
                  <a:solidFill>
                    <a:schemeClr val="tx2">
                      <a:lumMod val="50000"/>
                      <a:lumOff val="50000"/>
                    </a:schemeClr>
                  </a:solidFill>
                </a:rPr>
                <a:t>lapkričio mėn.</a:t>
              </a:r>
            </a:p>
            <a:p>
              <a:pPr algn="ctr"/>
              <a:endParaRPr lang="lt-LT" sz="1000" dirty="0">
                <a:solidFill>
                  <a:schemeClr val="tx2">
                    <a:lumMod val="50000"/>
                    <a:lumOff val="50000"/>
                  </a:schemeClr>
                </a:solidFill>
              </a:endParaRPr>
            </a:p>
          </p:txBody>
        </p:sp>
        <p:grpSp>
          <p:nvGrpSpPr>
            <p:cNvPr id="66" name="Group 99"/>
            <p:cNvGrpSpPr/>
            <p:nvPr/>
          </p:nvGrpSpPr>
          <p:grpSpPr>
            <a:xfrm flipV="1">
              <a:off x="6927346" y="3077369"/>
              <a:ext cx="744534" cy="441166"/>
              <a:chOff x="2971800" y="1581150"/>
              <a:chExt cx="914400" cy="541814"/>
            </a:xfrm>
          </p:grpSpPr>
          <p:cxnSp>
            <p:nvCxnSpPr>
              <p:cNvPr id="67" name="Straight Connector 66"/>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6212043" y="2324639"/>
            <a:ext cx="1265183" cy="793216"/>
            <a:chOff x="7162800" y="2329598"/>
            <a:chExt cx="1265183" cy="793216"/>
          </a:xfrm>
        </p:grpSpPr>
        <p:sp>
          <p:nvSpPr>
            <p:cNvPr id="70" name="Rounded Rectangle 39"/>
            <p:cNvSpPr/>
            <p:nvPr/>
          </p:nvSpPr>
          <p:spPr>
            <a:xfrm>
              <a:off x="7219950" y="2724150"/>
              <a:ext cx="1143000"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16280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41"/>
            <p:cNvSpPr/>
            <p:nvPr/>
          </p:nvSpPr>
          <p:spPr>
            <a:xfrm>
              <a:off x="7219950" y="272415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2700000">
              <a:off x="7735538" y="2561521"/>
              <a:ext cx="692445"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8900000" flipV="1">
              <a:off x="7735538" y="2894214"/>
              <a:ext cx="692445"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017112" y="1642248"/>
            <a:ext cx="1550022" cy="963792"/>
            <a:chOff x="180306" y="1642248"/>
            <a:chExt cx="1550022" cy="963792"/>
          </a:xfrm>
        </p:grpSpPr>
        <p:sp>
          <p:nvSpPr>
            <p:cNvPr id="77" name="TextBox 76"/>
            <p:cNvSpPr txBox="1"/>
            <p:nvPr/>
          </p:nvSpPr>
          <p:spPr>
            <a:xfrm>
              <a:off x="180306" y="1642248"/>
              <a:ext cx="1550022" cy="461665"/>
            </a:xfrm>
            <a:prstGeom prst="rect">
              <a:avLst/>
            </a:prstGeom>
            <a:noFill/>
          </p:spPr>
          <p:txBody>
            <a:bodyPr wrap="square" rtlCol="0">
              <a:spAutoFit/>
            </a:bodyPr>
            <a:lstStyle/>
            <a:p>
              <a:pPr algn="ctr"/>
              <a:r>
                <a:rPr lang="en-US" sz="1400" b="1" dirty="0" smtClean="0">
                  <a:solidFill>
                    <a:schemeClr val="tx2">
                      <a:lumMod val="75000"/>
                      <a:lumOff val="25000"/>
                    </a:schemeClr>
                  </a:solidFill>
                </a:rPr>
                <a:t>2022</a:t>
              </a:r>
              <a:r>
                <a:rPr lang="en-US" sz="1600" b="1" dirty="0" smtClean="0">
                  <a:solidFill>
                    <a:schemeClr val="tx2">
                      <a:lumMod val="50000"/>
                      <a:lumOff val="50000"/>
                    </a:schemeClr>
                  </a:solidFill>
                </a:rPr>
                <a:t/>
              </a:r>
              <a:br>
                <a:rPr lang="en-US" sz="1600" b="1" dirty="0" smtClean="0">
                  <a:solidFill>
                    <a:schemeClr val="tx2">
                      <a:lumMod val="50000"/>
                      <a:lumOff val="50000"/>
                    </a:schemeClr>
                  </a:solidFill>
                </a:rPr>
              </a:br>
              <a:r>
                <a:rPr lang="en-US" sz="1000" dirty="0" err="1" smtClean="0">
                  <a:solidFill>
                    <a:schemeClr val="tx2">
                      <a:lumMod val="50000"/>
                      <a:lumOff val="50000"/>
                    </a:schemeClr>
                  </a:solidFill>
                </a:rPr>
                <a:t>gegu</a:t>
              </a:r>
              <a:r>
                <a:rPr lang="lt-LT" sz="1000" dirty="0" err="1" smtClean="0">
                  <a:solidFill>
                    <a:schemeClr val="tx2">
                      <a:lumMod val="50000"/>
                      <a:lumOff val="50000"/>
                    </a:schemeClr>
                  </a:solidFill>
                </a:rPr>
                <a:t>žės</a:t>
              </a:r>
              <a:r>
                <a:rPr lang="lt-LT" sz="1000" dirty="0" smtClean="0">
                  <a:solidFill>
                    <a:schemeClr val="tx2">
                      <a:lumMod val="50000"/>
                      <a:lumOff val="50000"/>
                    </a:schemeClr>
                  </a:solidFill>
                </a:rPr>
                <a:t> </a:t>
              </a:r>
              <a:r>
                <a:rPr lang="en-US" sz="1000" dirty="0" smtClean="0">
                  <a:solidFill>
                    <a:schemeClr val="tx2">
                      <a:lumMod val="50000"/>
                      <a:lumOff val="50000"/>
                    </a:schemeClr>
                  </a:solidFill>
                </a:rPr>
                <a:t>31 </a:t>
              </a:r>
              <a:r>
                <a:rPr lang="en-US" sz="1000" dirty="0" err="1" smtClean="0">
                  <a:solidFill>
                    <a:schemeClr val="tx2">
                      <a:lumMod val="50000"/>
                      <a:lumOff val="50000"/>
                    </a:schemeClr>
                  </a:solidFill>
                </a:rPr>
                <a:t>diena</a:t>
              </a:r>
              <a:endParaRPr lang="lt-LT" sz="1000" dirty="0">
                <a:solidFill>
                  <a:schemeClr val="tx2">
                    <a:lumMod val="50000"/>
                    <a:lumOff val="50000"/>
                  </a:schemeClr>
                </a:solidFill>
              </a:endParaRPr>
            </a:p>
          </p:txBody>
        </p:sp>
        <p:grpSp>
          <p:nvGrpSpPr>
            <p:cNvPr id="78" name="Group 83"/>
            <p:cNvGrpSpPr/>
            <p:nvPr/>
          </p:nvGrpSpPr>
          <p:grpSpPr>
            <a:xfrm>
              <a:off x="583696" y="2164874"/>
              <a:ext cx="744534" cy="441166"/>
              <a:chOff x="2971800" y="1581150"/>
              <a:chExt cx="914400" cy="541814"/>
            </a:xfrm>
          </p:grpSpPr>
          <p:cxnSp>
            <p:nvCxnSpPr>
              <p:cNvPr id="79" name="Straight Connector 78"/>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aphicFrame>
        <p:nvGraphicFramePr>
          <p:cNvPr id="2" name="Table 1"/>
          <p:cNvGraphicFramePr>
            <a:graphicFrameLocks noGrp="1"/>
          </p:cNvGraphicFramePr>
          <p:nvPr>
            <p:extLst>
              <p:ext uri="{D42A27DB-BD31-4B8C-83A1-F6EECF244321}">
                <p14:modId xmlns:p14="http://schemas.microsoft.com/office/powerpoint/2010/main" val="2844269730"/>
              </p:ext>
            </p:extLst>
          </p:nvPr>
        </p:nvGraphicFramePr>
        <p:xfrm>
          <a:off x="3317875" y="1066745"/>
          <a:ext cx="2546350" cy="578358"/>
        </p:xfrm>
        <a:graphic>
          <a:graphicData uri="http://schemas.openxmlformats.org/drawingml/2006/table">
            <a:tbl>
              <a:tblPr firstRow="1" firstCol="1" bandRow="1">
                <a:tableStyleId>{5C22544A-7EE6-4342-B048-85BDC9FD1C3A}</a:tableStyleId>
              </a:tblPr>
              <a:tblGrid>
                <a:gridCol w="2546350">
                  <a:extLst>
                    <a:ext uri="{9D8B030D-6E8A-4147-A177-3AD203B41FA5}">
                      <a16:colId xmlns:a16="http://schemas.microsoft.com/office/drawing/2014/main" val="3863458203"/>
                    </a:ext>
                  </a:extLst>
                </a:gridCol>
              </a:tblGrid>
              <a:tr h="0">
                <a:tc>
                  <a:txBody>
                    <a:bodyPr/>
                    <a:lstStyle/>
                    <a:p>
                      <a:pPr>
                        <a:lnSpc>
                          <a:spcPct val="115000"/>
                        </a:lnSpc>
                        <a:spcAft>
                          <a:spcPts val="0"/>
                        </a:spcAft>
                      </a:pPr>
                      <a:r>
                        <a:rPr lang="lt-LT" sz="1100">
                          <a:effectLst/>
                        </a:rPr>
                        <a:t>PAK svarstymai ir tvirtinimas</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3845571268"/>
                  </a:ext>
                </a:extLst>
              </a:tr>
              <a:tr h="0">
                <a:tc>
                  <a:txBody>
                    <a:bodyPr/>
                    <a:lstStyle/>
                    <a:p>
                      <a:pPr>
                        <a:lnSpc>
                          <a:spcPct val="115000"/>
                        </a:lnSpc>
                        <a:spcAft>
                          <a:spcPts val="0"/>
                        </a:spcAft>
                      </a:pPr>
                      <a:r>
                        <a:rPr lang="lt-LT" sz="1100">
                          <a:effectLst/>
                        </a:rPr>
                        <a:t>Strateginės svarbos projektų pristatymas</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349518757"/>
                  </a:ext>
                </a:extLst>
              </a:tr>
              <a:tr h="0">
                <a:tc>
                  <a:txBody>
                    <a:bodyPr/>
                    <a:lstStyle/>
                    <a:p>
                      <a:pPr>
                        <a:lnSpc>
                          <a:spcPct val="115000"/>
                        </a:lnSpc>
                        <a:spcAft>
                          <a:spcPts val="0"/>
                        </a:spcAft>
                      </a:pPr>
                      <a:r>
                        <a:rPr lang="lt-LT" sz="1100" dirty="0">
                          <a:effectLst/>
                        </a:rPr>
                        <a:t>Reikiamų sąlygų pristatymas</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144550292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33805484"/>
              </p:ext>
            </p:extLst>
          </p:nvPr>
        </p:nvGraphicFramePr>
        <p:xfrm>
          <a:off x="5110318" y="4050455"/>
          <a:ext cx="2546350" cy="578358"/>
        </p:xfrm>
        <a:graphic>
          <a:graphicData uri="http://schemas.openxmlformats.org/drawingml/2006/table">
            <a:tbl>
              <a:tblPr firstRow="1" firstCol="1" bandRow="1">
                <a:tableStyleId>{5C22544A-7EE6-4342-B048-85BDC9FD1C3A}</a:tableStyleId>
              </a:tblPr>
              <a:tblGrid>
                <a:gridCol w="2546350">
                  <a:extLst>
                    <a:ext uri="{9D8B030D-6E8A-4147-A177-3AD203B41FA5}">
                      <a16:colId xmlns:a16="http://schemas.microsoft.com/office/drawing/2014/main" val="1800356890"/>
                    </a:ext>
                  </a:extLst>
                </a:gridCol>
              </a:tblGrid>
              <a:tr h="0">
                <a:tc>
                  <a:txBody>
                    <a:bodyPr/>
                    <a:lstStyle/>
                    <a:p>
                      <a:pPr>
                        <a:lnSpc>
                          <a:spcPct val="115000"/>
                        </a:lnSpc>
                        <a:spcAft>
                          <a:spcPts val="0"/>
                        </a:spcAft>
                      </a:pPr>
                      <a:r>
                        <a:rPr lang="lt-LT" sz="1100">
                          <a:effectLst/>
                        </a:rPr>
                        <a:t>PAK svarstymai ir tvirtinimas</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1702627286"/>
                  </a:ext>
                </a:extLst>
              </a:tr>
              <a:tr h="0">
                <a:tc>
                  <a:txBody>
                    <a:bodyPr/>
                    <a:lstStyle/>
                    <a:p>
                      <a:pPr>
                        <a:lnSpc>
                          <a:spcPct val="115000"/>
                        </a:lnSpc>
                        <a:spcAft>
                          <a:spcPts val="0"/>
                        </a:spcAft>
                      </a:pPr>
                      <a:r>
                        <a:rPr lang="lt-LT" sz="1100" dirty="0">
                          <a:effectLst/>
                        </a:rPr>
                        <a:t>Investicijų programos įgyvendinimo pažanga</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3609610208"/>
                  </a:ext>
                </a:extLst>
              </a:tr>
            </a:tbl>
          </a:graphicData>
        </a:graphic>
      </p:graphicFrame>
    </p:spTree>
    <p:extLst>
      <p:ext uri="{BB962C8B-B14F-4D97-AF65-F5344CB8AC3E}">
        <p14:creationId xmlns:p14="http://schemas.microsoft.com/office/powerpoint/2010/main" val="11548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40000" fill="hold" nodeType="afterEffect" p14:presetBounceEnd="20000">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14:bounceEnd="20000">
                                          <p:cBhvr additive="base">
                                            <p:cTn id="12" dur="500" fill="hold"/>
                                            <p:tgtEl>
                                              <p:spTgt spid="76"/>
                                            </p:tgtEl>
                                            <p:attrNameLst>
                                              <p:attrName>ppt_x</p:attrName>
                                            </p:attrNameLst>
                                          </p:cBhvr>
                                          <p:tavLst>
                                            <p:tav tm="0">
                                              <p:val>
                                                <p:strVal val="#ppt_x"/>
                                              </p:val>
                                            </p:tav>
                                            <p:tav tm="100000">
                                              <p:val>
                                                <p:strVal val="#ppt_x"/>
                                              </p:val>
                                            </p:tav>
                                          </p:tavLst>
                                        </p:anim>
                                        <p:anim calcmode="lin" valueType="num" p14:bounceEnd="20000">
                                          <p:cBhvr additive="base">
                                            <p:cTn id="13" dur="500" fill="hold"/>
                                            <p:tgtEl>
                                              <p:spTgt spid="7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accel="40000" fill="hold" nodeType="afterEffect" p14:presetBounceEnd="20000">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14:bounceEnd="20000">
                                          <p:cBhvr additive="base">
                                            <p:cTn id="17" dur="500" fill="hold"/>
                                            <p:tgtEl>
                                              <p:spTgt spid="22"/>
                                            </p:tgtEl>
                                            <p:attrNameLst>
                                              <p:attrName>ppt_x</p:attrName>
                                            </p:attrNameLst>
                                          </p:cBhvr>
                                          <p:tavLst>
                                            <p:tav tm="0">
                                              <p:val>
                                                <p:strVal val="1+#ppt_w/2"/>
                                              </p:val>
                                            </p:tav>
                                            <p:tav tm="100000">
                                              <p:val>
                                                <p:strVal val="#ppt_x"/>
                                              </p:val>
                                            </p:tav>
                                          </p:tavLst>
                                        </p:anim>
                                        <p:anim calcmode="lin" valueType="num" p14:bounceEnd="20000">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accel="40000" fill="hold" nodeType="afterEffect" p14:presetBounceEnd="20000">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14:bounceEnd="20000">
                                          <p:cBhvr additive="base">
                                            <p:cTn id="22" dur="500" fill="hold"/>
                                            <p:tgtEl>
                                              <p:spTgt spid="49"/>
                                            </p:tgtEl>
                                            <p:attrNameLst>
                                              <p:attrName>ppt_x</p:attrName>
                                            </p:attrNameLst>
                                          </p:cBhvr>
                                          <p:tavLst>
                                            <p:tav tm="0">
                                              <p:val>
                                                <p:strVal val="#ppt_x"/>
                                              </p:val>
                                            </p:tav>
                                            <p:tav tm="100000">
                                              <p:val>
                                                <p:strVal val="#ppt_x"/>
                                              </p:val>
                                            </p:tav>
                                          </p:tavLst>
                                        </p:anim>
                                        <p:anim calcmode="lin" valueType="num" p14:bounceEnd="20000">
                                          <p:cBhvr additive="base">
                                            <p:cTn id="23" dur="500" fill="hold"/>
                                            <p:tgtEl>
                                              <p:spTgt spid="4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accel="40000" fill="hold" nodeType="afterEffect" p14:presetBounceEnd="20000">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14:bounceEnd="20000">
                                          <p:cBhvr additive="base">
                                            <p:cTn id="27" dur="500" fill="hold"/>
                                            <p:tgtEl>
                                              <p:spTgt spid="69"/>
                                            </p:tgtEl>
                                            <p:attrNameLst>
                                              <p:attrName>ppt_x</p:attrName>
                                            </p:attrNameLst>
                                          </p:cBhvr>
                                          <p:tavLst>
                                            <p:tav tm="0">
                                              <p:val>
                                                <p:strVal val="1+#ppt_w/2"/>
                                              </p:val>
                                            </p:tav>
                                            <p:tav tm="100000">
                                              <p:val>
                                                <p:strVal val="#ppt_x"/>
                                              </p:val>
                                            </p:tav>
                                          </p:tavLst>
                                        </p:anim>
                                        <p:anim calcmode="lin" valueType="num" p14:bounceEnd="20000">
                                          <p:cBhvr additive="base">
                                            <p:cTn id="28" dur="500" fill="hold"/>
                                            <p:tgtEl>
                                              <p:spTgt spid="6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accel="40000" fill="hold" nodeType="afterEffect" p14:presetBounceEnd="20000">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14:bounceEnd="20000">
                                          <p:cBhvr additive="base">
                                            <p:cTn id="32" dur="500" fill="hold"/>
                                            <p:tgtEl>
                                              <p:spTgt spid="64"/>
                                            </p:tgtEl>
                                            <p:attrNameLst>
                                              <p:attrName>ppt_x</p:attrName>
                                            </p:attrNameLst>
                                          </p:cBhvr>
                                          <p:tavLst>
                                            <p:tav tm="0">
                                              <p:val>
                                                <p:strVal val="#ppt_x"/>
                                              </p:val>
                                            </p:tav>
                                            <p:tav tm="100000">
                                              <p:val>
                                                <p:strVal val="#ppt_x"/>
                                              </p:val>
                                            </p:tav>
                                          </p:tavLst>
                                        </p:anim>
                                        <p:anim calcmode="lin" valueType="num" p14:bounceEnd="20000">
                                          <p:cBhvr additive="base">
                                            <p:cTn id="3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accel="40000" fill="hold"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accel="400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accel="4000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ppt_x"/>
                                              </p:val>
                                            </p:tav>
                                            <p:tav tm="100000">
                                              <p:val>
                                                <p:strVal val="#ppt_x"/>
                                              </p:val>
                                            </p:tav>
                                          </p:tavLst>
                                        </p:anim>
                                        <p:anim calcmode="lin" valueType="num">
                                          <p:cBhvr additive="base">
                                            <p:cTn id="23" dur="500" fill="hold"/>
                                            <p:tgtEl>
                                              <p:spTgt spid="4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accel="4000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accel="4000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39D2ED5BE2B4104FB524497CFE4B477B" ma:contentTypeVersion="1" ma:contentTypeDescription="Kurkite naują dokumentą." ma:contentTypeScope="" ma:versionID="ea90c1b54490a9c5be9afdd3d6562ffd">
  <xsd:schema xmlns:xsd="http://www.w3.org/2001/XMLSchema" xmlns:xs="http://www.w3.org/2001/XMLSchema" xmlns:p="http://schemas.microsoft.com/office/2006/metadata/properties" xmlns:ns1="http://schemas.microsoft.com/sharepoint/v3" targetNamespace="http://schemas.microsoft.com/office/2006/metadata/properties" ma:root="true" ma:fieldsID="fe7ce459ffbfdbf6e0cb0721972bfd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avimo pradžios data" ma:description="Planavimo pradžios data yra publikavimo priemonės sukurtas svetainės stulpelis. Jis naudojamas, nurodant datą ir laiką, kai šis puslapis pirmą kartą parodomas svetainės lankytojams." ma:hidden="true" ma:internalName="PublishingStartDate">
      <xsd:simpleType>
        <xsd:restriction base="dms:Unknown"/>
      </xsd:simpleType>
    </xsd:element>
    <xsd:element name="PublishingExpirationDate" ma:index="9" nillable="true" ma:displayName="Planavimo pabaigos data" ma:description="Planavimo pabaigos data yra publikavimo priemonės sukurtas svetainės stulpelis. Jis naudojamas, nurodant datą ir laiką, kai šis puslapis nebebus rodomas svetainės lankytojam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D9555C-FF8C-4F68-8E58-A695F9C61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0CBB05-BC58-4879-9303-C5AD2CE30B70}">
  <ds:schemaRefs>
    <ds:schemaRef ds:uri="http://schemas.microsoft.com/sharepoint/v3/contenttype/forms"/>
  </ds:schemaRefs>
</ds:datastoreItem>
</file>

<file path=customXml/itemProps3.xml><?xml version="1.0" encoding="utf-8"?>
<ds:datastoreItem xmlns:ds="http://schemas.openxmlformats.org/officeDocument/2006/customXml" ds:itemID="{C610E25B-C010-4E14-9707-DC3F08CD633E}">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10000</TotalTime>
  <Words>1195</Words>
  <Application>Microsoft Office PowerPoint</Application>
  <PresentationFormat>On-screen Show (16:9)</PresentationFormat>
  <Paragraphs>97</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 Light</vt:lpstr>
      <vt:lpstr>Roboto</vt:lpstr>
      <vt:lpstr>FontAwesome</vt:lpstr>
      <vt:lpstr>Arial</vt:lpstr>
      <vt:lpstr>Times New Roman</vt:lpstr>
      <vt:lpstr>HP Simplified</vt:lpstr>
      <vt:lpstr>Calibri</vt:lpstr>
      <vt:lpstr>Default Theme</vt:lpstr>
      <vt:lpstr>PowerPoint Presentation</vt:lpstr>
      <vt:lpstr>Komiteto funkcijos</vt:lpstr>
      <vt:lpstr>Komiteto posėdžiai</vt:lpstr>
      <vt:lpstr>Komiteto sprendimai</vt:lpstr>
      <vt:lpstr>Posėdžio protokolas</vt:lpstr>
      <vt:lpstr>PowerPoint Presentation</vt:lpstr>
      <vt:lpstr>PowerPoint Presentation</vt:lpstr>
      <vt:lpstr>Preliminarus Komiteto susitikimų tvarkaraštis 2022 metams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Agnė Sakevičiūtė</cp:lastModifiedBy>
  <cp:revision>478</cp:revision>
  <dcterms:created xsi:type="dcterms:W3CDTF">2015-09-08T18:46:55Z</dcterms:created>
  <dcterms:modified xsi:type="dcterms:W3CDTF">2022-05-30T17:06:14Z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0x01010039D2ED5BE2B4104FB524497CFE4B477B</vt:lpwstr>
  </property>
</Properties>
</file>