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36" r:id="rId2"/>
    <p:sldId id="642" r:id="rId3"/>
    <p:sldId id="643" r:id="rId4"/>
    <p:sldId id="644" r:id="rId5"/>
    <p:sldId id="645" r:id="rId6"/>
    <p:sldId id="646" r:id="rId7"/>
    <p:sldId id="647" r:id="rId8"/>
    <p:sldId id="648" r:id="rId9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adžios bei tekstinės skaidrės" id="{B63A215F-C27B-42F4-BFEB-F865EA66014B}">
          <p14:sldIdLst>
            <p14:sldId id="636"/>
            <p14:sldId id="642"/>
            <p14:sldId id="643"/>
            <p14:sldId id="644"/>
            <p14:sldId id="645"/>
            <p14:sldId id="646"/>
            <p14:sldId id="647"/>
            <p14:sldId id="64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C7FF"/>
    <a:srgbClr val="003399"/>
    <a:srgbClr val="E5938D"/>
    <a:srgbClr val="3E63A0"/>
    <a:srgbClr val="EEB8B4"/>
    <a:srgbClr val="F7DFDD"/>
    <a:srgbClr val="962A53"/>
    <a:srgbClr val="967333"/>
    <a:srgbClr val="C3240F"/>
    <a:srgbClr val="F6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Šviesus stili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71" autoAdjust="0"/>
    <p:restoredTop sz="88392" autoAdjust="0"/>
  </p:normalViewPr>
  <p:slideViewPr>
    <p:cSldViewPr snapToGrid="0" showGuides="1">
      <p:cViewPr>
        <p:scale>
          <a:sx n="90" d="100"/>
          <a:sy n="90" d="100"/>
        </p:scale>
        <p:origin x="-390" y="-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2705" y="-51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aveikslėlis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="" xmlns:a16="http://schemas.microsoft.com/office/drawing/2014/main" id="{D2EE7DED-DED6-DB47-90AA-4E26AECD64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FEC018A-C44F-144A-894D-682FED536780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aveikslėlis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64003" y="-936498"/>
            <a:ext cx="5143500" cy="701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82703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1301183"/>
            <a:ext cx="9144000" cy="384231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aveikslėlis 3">
            <a:extLst>
              <a:ext uri="{FF2B5EF4-FFF2-40B4-BE49-F238E27FC236}">
                <a16:creationId xmlns="" xmlns:a16="http://schemas.microsoft.com/office/drawing/2014/main" id="{8588A2AC-82B5-BC4C-B07E-75340C14C9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14594" y="-285907"/>
            <a:ext cx="3842317" cy="7016496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485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Pasirinktinis mak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235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sp>
        <p:nvSpPr>
          <p:cNvPr id="16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aveikslėlis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05199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aveikslėlis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20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6276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0317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04678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73698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5911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26808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3570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8789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12058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35836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9451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43243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65840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63220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9679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119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2687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352212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64350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36644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22919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95488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50556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89483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6347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=""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=""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extLst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4007" r:id="rId3"/>
    <p:sldLayoutId id="2147483673" r:id="rId4"/>
    <p:sldLayoutId id="2147483674" r:id="rId5"/>
    <p:sldLayoutId id="2147483690" r:id="rId6"/>
    <p:sldLayoutId id="2147483691" r:id="rId7"/>
    <p:sldLayoutId id="2147483672" r:id="rId8"/>
    <p:sldLayoutId id="2147483693" r:id="rId9"/>
    <p:sldLayoutId id="2147483671" r:id="rId10"/>
    <p:sldLayoutId id="2147483675" r:id="rId11"/>
    <p:sldLayoutId id="2147483682" r:id="rId12"/>
    <p:sldLayoutId id="2147483687" r:id="rId13"/>
    <p:sldLayoutId id="2147483680" r:id="rId14"/>
    <p:sldLayoutId id="2147483676" r:id="rId15"/>
    <p:sldLayoutId id="2147483692" r:id="rId16"/>
    <p:sldLayoutId id="2147483679" r:id="rId17"/>
    <p:sldLayoutId id="2147483677" r:id="rId18"/>
    <p:sldLayoutId id="2147483683" r:id="rId19"/>
    <p:sldLayoutId id="2147483684" r:id="rId20"/>
    <p:sldLayoutId id="2147483685" r:id="rId21"/>
    <p:sldLayoutId id="2147483689" r:id="rId22"/>
    <p:sldLayoutId id="2147483686" r:id="rId23"/>
    <p:sldLayoutId id="2147483670" r:id="rId24"/>
    <p:sldLayoutId id="2147484006" r:id="rId25"/>
    <p:sldLayoutId id="2147483681" r:id="rId26"/>
    <p:sldLayoutId id="2147483678" r:id="rId27"/>
    <p:sldLayoutId id="2147483688" r:id="rId28"/>
    <p:sldLayoutId id="2147483669" r:id="rId29"/>
    <p:sldLayoutId id="2147483668" r:id="rId30"/>
    <p:sldLayoutId id="2147483715" r:id="rId31"/>
    <p:sldLayoutId id="2147483978" r:id="rId32"/>
    <p:sldLayoutId id="2147483979" r:id="rId33"/>
    <p:sldLayoutId id="2147483980" r:id="rId34"/>
    <p:sldLayoutId id="2147483981" r:id="rId35"/>
    <p:sldLayoutId id="2147483982" r:id="rId36"/>
    <p:sldLayoutId id="2147483983" r:id="rId37"/>
    <p:sldLayoutId id="2147483984" r:id="rId38"/>
    <p:sldLayoutId id="2147483985" r:id="rId39"/>
    <p:sldLayoutId id="2147483986" r:id="rId40"/>
    <p:sldLayoutId id="2147483987" r:id="rId41"/>
    <p:sldLayoutId id="2147483988" r:id="rId42"/>
    <p:sldLayoutId id="2147483989" r:id="rId43"/>
    <p:sldLayoutId id="2147483990" r:id="rId44"/>
    <p:sldLayoutId id="2147483991" r:id="rId45"/>
    <p:sldLayoutId id="2147483992" r:id="rId46"/>
    <p:sldLayoutId id="2147483993" r:id="rId47"/>
    <p:sldLayoutId id="2147483994" r:id="rId48"/>
    <p:sldLayoutId id="2147483995" r:id="rId49"/>
    <p:sldLayoutId id="2147483996" r:id="rId50"/>
    <p:sldLayoutId id="2147483997" r:id="rId51"/>
    <p:sldLayoutId id="2147483998" r:id="rId52"/>
    <p:sldLayoutId id="2147483999" r:id="rId53"/>
    <p:sldLayoutId id="2147484000" r:id="rId54"/>
    <p:sldLayoutId id="2147484001" r:id="rId55"/>
    <p:sldLayoutId id="2147484002" r:id="rId56"/>
    <p:sldLayoutId id="2147484003" r:id="rId57"/>
  </p:sldLayoutIdLst>
  <p:transition spd="slow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60525" y="1298730"/>
            <a:ext cx="6272192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PROJEKT</a:t>
            </a:r>
            <a:r>
              <a:rPr lang="lt-LT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 ATRANKOS </a:t>
            </a:r>
            <a:r>
              <a:rPr lang="en-GB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METODIKA IR PROJEKT</a:t>
            </a:r>
            <a:r>
              <a:rPr lang="lt-LT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</a:t>
            </a:r>
            <a:r>
              <a:rPr lang="en-GB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b="1" spc="7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ATRANKOS KRITERIJŲ TVIRTINIMO/KEITIMO MECHANIZMAS 2021-2027 M. ES FONDŲ PROGRAMAVIMO LAIKOTARPYJE</a:t>
            </a:r>
            <a:endParaRPr lang="en-US" sz="2800" b="1" spc="5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114800" y="4133812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2775" y="4775706"/>
            <a:ext cx="537845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spc="70" dirty="0" smtClean="0">
                <a:solidFill>
                  <a:schemeClr val="bg1"/>
                </a:solidFill>
                <a:latin typeface="+mj-lt"/>
              </a:rPr>
              <a:t>2022-0</a:t>
            </a:r>
            <a:r>
              <a:rPr lang="en-GB" sz="1400" spc="70" dirty="0" smtClean="0">
                <a:solidFill>
                  <a:schemeClr val="bg1"/>
                </a:solidFill>
                <a:latin typeface="+mj-lt"/>
              </a:rPr>
              <a:t>5</a:t>
            </a:r>
            <a:r>
              <a:rPr lang="lt-LT" sz="1400" spc="70" dirty="0" smtClean="0">
                <a:solidFill>
                  <a:schemeClr val="bg1"/>
                </a:solidFill>
                <a:latin typeface="+mj-lt"/>
              </a:rPr>
              <a:t>-31</a:t>
            </a:r>
            <a:endParaRPr lang="en-US" sz="1400" spc="7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1302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tačiakampis 10"/>
          <p:cNvSpPr/>
          <p:nvPr/>
        </p:nvSpPr>
        <p:spPr>
          <a:xfrm>
            <a:off x="391886" y="1499540"/>
            <a:ext cx="81348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err="1" smtClean="0">
                <a:solidFill>
                  <a:prstClr val="black"/>
                </a:solidFill>
                <a:latin typeface="Calibri"/>
              </a:rPr>
              <a:t>Teisinis</a:t>
            </a:r>
            <a:r>
              <a:rPr lang="en-GB" sz="24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GB" sz="2400" b="1" dirty="0" err="1" smtClean="0">
                <a:solidFill>
                  <a:prstClr val="black"/>
                </a:solidFill>
                <a:latin typeface="Calibri"/>
              </a:rPr>
              <a:t>pagrindas</a:t>
            </a:r>
            <a:r>
              <a:rPr lang="en-GB" sz="2400" b="1" dirty="0" smtClean="0">
                <a:solidFill>
                  <a:prstClr val="black"/>
                </a:solidFill>
                <a:latin typeface="Calibri"/>
              </a:rPr>
              <a:t> - </a:t>
            </a:r>
            <a:r>
              <a:rPr lang="lt-LT" sz="2400" b="1" dirty="0" smtClean="0">
                <a:solidFill>
                  <a:prstClr val="black"/>
                </a:solidFill>
                <a:latin typeface="Calibri"/>
              </a:rPr>
              <a:t>2021 </a:t>
            </a:r>
            <a:r>
              <a:rPr lang="lt-LT" sz="2400" b="1" dirty="0">
                <a:solidFill>
                  <a:prstClr val="black"/>
                </a:solidFill>
                <a:latin typeface="Calibri"/>
              </a:rPr>
              <a:t>m. birželio 24 d. Europos Parlamento ir Tarybos </a:t>
            </a:r>
            <a:r>
              <a:rPr lang="lt-LT" sz="2400" b="1" dirty="0" err="1" smtClean="0">
                <a:solidFill>
                  <a:prstClr val="black"/>
                </a:solidFill>
                <a:latin typeface="Calibri"/>
              </a:rPr>
              <a:t>reglament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o</a:t>
            </a:r>
            <a:r>
              <a:rPr lang="lt-LT" sz="24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lt-LT" sz="2400" b="1" dirty="0">
                <a:solidFill>
                  <a:prstClr val="black"/>
                </a:solidFill>
                <a:latin typeface="Calibri"/>
              </a:rPr>
              <a:t>(ES) </a:t>
            </a:r>
            <a:r>
              <a:rPr lang="lt-LT" sz="2400" b="1" dirty="0" smtClean="0">
                <a:solidFill>
                  <a:prstClr val="black"/>
                </a:solidFill>
                <a:latin typeface="Calibri"/>
              </a:rPr>
              <a:t>2021/106</a:t>
            </a:r>
            <a:r>
              <a:rPr lang="en-GB" sz="2400" b="1" dirty="0" smtClean="0">
                <a:solidFill>
                  <a:prstClr val="black"/>
                </a:solidFill>
                <a:latin typeface="Calibri"/>
              </a:rPr>
              <a:t>0 40 </a:t>
            </a:r>
            <a:r>
              <a:rPr lang="en-GB" sz="2400" b="1" dirty="0" err="1" smtClean="0">
                <a:solidFill>
                  <a:prstClr val="black"/>
                </a:solidFill>
                <a:latin typeface="Calibri"/>
              </a:rPr>
              <a:t>straipsnis</a:t>
            </a:r>
            <a:endParaRPr lang="en-US" sz="2400" b="1" dirty="0">
              <a:solidFill>
                <a:srgbClr val="2957A3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1886" y="2884030"/>
            <a:ext cx="81348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sz="1600" dirty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Tikslas – </a:t>
            </a:r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po susitikimo kovo mėn., </a:t>
            </a:r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Stebėsenos </a:t>
            </a:r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komitetui pristatyti atnaujintą </a:t>
            </a:r>
            <a:r>
              <a:rPr lang="lt-LT" sz="2000" b="1" dirty="0" smtClean="0">
                <a:solidFill>
                  <a:prstClr val="black"/>
                </a:solidFill>
                <a:latin typeface="Calibri"/>
              </a:rPr>
              <a:t>projektų atrankos metodiką </a:t>
            </a:r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ir </a:t>
            </a:r>
            <a:r>
              <a:rPr lang="lt-LT" sz="2000" b="1" dirty="0" smtClean="0">
                <a:solidFill>
                  <a:prstClr val="black"/>
                </a:solidFill>
                <a:latin typeface="Calibri"/>
              </a:rPr>
              <a:t>projektų atrankos kriterijų nustatymo/keitimo mechanizmą </a:t>
            </a:r>
            <a:r>
              <a:rPr lang="lt-LT" sz="2000" dirty="0" smtClean="0">
                <a:solidFill>
                  <a:prstClr val="black"/>
                </a:solidFill>
                <a:latin typeface="Calibri"/>
              </a:rPr>
              <a:t>bei </a:t>
            </a:r>
            <a:r>
              <a:rPr lang="lt-LT" sz="2000" b="1" dirty="0" smtClean="0">
                <a:solidFill>
                  <a:prstClr val="black"/>
                </a:solidFill>
                <a:latin typeface="Calibri"/>
              </a:rPr>
              <a:t>bendruosius projektų atrankos kriterijus.</a:t>
            </a:r>
            <a:endParaRPr lang="lt-LT" sz="20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458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29"/>
          <p:cNvGrpSpPr/>
          <p:nvPr/>
        </p:nvGrpSpPr>
        <p:grpSpPr>
          <a:xfrm>
            <a:off x="1712555" y="1865487"/>
            <a:ext cx="2819112" cy="490989"/>
            <a:chOff x="1392264" y="2127534"/>
            <a:chExt cx="2819112" cy="490989"/>
          </a:xfrm>
        </p:grpSpPr>
        <p:sp>
          <p:nvSpPr>
            <p:cNvPr id="10" name="Arc 36"/>
            <p:cNvSpPr/>
            <p:nvPr/>
          </p:nvSpPr>
          <p:spPr>
            <a:xfrm flipH="1">
              <a:off x="1392264" y="2127534"/>
              <a:ext cx="248561" cy="248561"/>
            </a:xfrm>
            <a:prstGeom prst="arc">
              <a:avLst/>
            </a:prstGeom>
            <a:ln w="12700" cmpd="sng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3" name="Straight Connector 37"/>
            <p:cNvCxnSpPr>
              <a:stCxn id="10" idx="2"/>
              <a:endCxn id="23" idx="0"/>
            </p:cNvCxnSpPr>
            <p:nvPr/>
          </p:nvCxnSpPr>
          <p:spPr>
            <a:xfrm>
              <a:off x="1392264" y="2251815"/>
              <a:ext cx="0" cy="366708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39"/>
            <p:cNvCxnSpPr>
              <a:stCxn id="10" idx="0"/>
            </p:cNvCxnSpPr>
            <p:nvPr/>
          </p:nvCxnSpPr>
          <p:spPr>
            <a:xfrm>
              <a:off x="1516545" y="2127534"/>
              <a:ext cx="2694831" cy="0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85"/>
          <p:cNvCxnSpPr>
            <a:endCxn id="30" idx="4"/>
          </p:cNvCxnSpPr>
          <p:nvPr/>
        </p:nvCxnSpPr>
        <p:spPr>
          <a:xfrm flipV="1">
            <a:off x="4536375" y="1731224"/>
            <a:ext cx="0" cy="13426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50"/>
          <p:cNvGrpSpPr/>
          <p:nvPr/>
        </p:nvGrpSpPr>
        <p:grpSpPr>
          <a:xfrm flipH="1">
            <a:off x="4526502" y="1865487"/>
            <a:ext cx="2816538" cy="460096"/>
            <a:chOff x="1391655" y="2127534"/>
            <a:chExt cx="2819721" cy="460096"/>
          </a:xfrm>
        </p:grpSpPr>
        <p:sp>
          <p:nvSpPr>
            <p:cNvPr id="17" name="Arc 51"/>
            <p:cNvSpPr/>
            <p:nvPr/>
          </p:nvSpPr>
          <p:spPr>
            <a:xfrm flipH="1">
              <a:off x="1392264" y="2127534"/>
              <a:ext cx="248561" cy="248561"/>
            </a:xfrm>
            <a:prstGeom prst="arc">
              <a:avLst/>
            </a:prstGeom>
            <a:ln w="12700" cmpd="sng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Connector 52"/>
            <p:cNvCxnSpPr>
              <a:endCxn id="21" idx="0"/>
            </p:cNvCxnSpPr>
            <p:nvPr/>
          </p:nvCxnSpPr>
          <p:spPr>
            <a:xfrm flipH="1">
              <a:off x="1391655" y="2245465"/>
              <a:ext cx="609" cy="342165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54"/>
            <p:cNvCxnSpPr>
              <a:stCxn id="17" idx="0"/>
            </p:cNvCxnSpPr>
            <p:nvPr/>
          </p:nvCxnSpPr>
          <p:spPr>
            <a:xfrm>
              <a:off x="1516545" y="2127534"/>
              <a:ext cx="2694831" cy="0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ounded Rectangle 115"/>
          <p:cNvSpPr/>
          <p:nvPr/>
        </p:nvSpPr>
        <p:spPr>
          <a:xfrm>
            <a:off x="3377464" y="2325583"/>
            <a:ext cx="2317823" cy="2199289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112"/>
          <p:cNvSpPr/>
          <p:nvPr/>
        </p:nvSpPr>
        <p:spPr>
          <a:xfrm>
            <a:off x="6184128" y="2325583"/>
            <a:ext cx="2317823" cy="2199289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584202" y="558589"/>
            <a:ext cx="6623522" cy="3832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ATRANKOS </a:t>
            </a: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BŪDAI</a:t>
            </a:r>
            <a:endParaRPr lang="en-US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ounded Rectangle 74"/>
          <p:cNvSpPr/>
          <p:nvPr/>
        </p:nvSpPr>
        <p:spPr>
          <a:xfrm>
            <a:off x="553643" y="2356476"/>
            <a:ext cx="2317823" cy="2168397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8850" y="2832102"/>
            <a:ext cx="2027569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Taikomas projektams, kuriais įgyvendinamos Lietuvos Respublikos teisės aktuose nustatytos funkcijos ir veiklos, kurie priskirtini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valstybės ar savivaldybių institucijoms ar įstaigoms ar jų kontroliuojamiems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juridiniams asmenims</a:t>
            </a:r>
            <a:r>
              <a:rPr lang="lt-LT" sz="1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6587" y="2549256"/>
            <a:ext cx="2031933" cy="2180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Planavimo 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20409" y="2549256"/>
            <a:ext cx="2031933" cy="2092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Konkurso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94667" y="2567658"/>
            <a:ext cx="2031933" cy="1724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12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tęstinės atrankos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11479" y="2903917"/>
            <a:ext cx="2027569" cy="833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1200"/>
              </a:spcAft>
            </a:pP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Taikomas, kai galimų projektų vykdytojų daug, o lėšų kiekis ribotas </a:t>
            </a:r>
            <a:r>
              <a:rPr lang="sv-SE" sz="1200" dirty="0">
                <a:latin typeface="Calibri" panose="020F0502020204030204" pitchFamily="34" charset="0"/>
                <a:cs typeface="Calibri" panose="020F0502020204030204" pitchFamily="34" charset="0"/>
              </a:rPr>
              <a:t>ir siekiama finansuoti tik geriausiai atrankos kriterijus atitinkančius projektus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34686" y="2853474"/>
            <a:ext cx="2027569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Kai remiamos nesudėtingos vienarūšės veiklos, o projektų kokybei užtikrinti galima nustatyti tokius reikalavimus, kurių vykdymą lengva patikrinti. Paraiškos vertinamos pagal jų pateikimo eilę, o ne surinktų balų skaičių</a:t>
            </a:r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lt-L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val 68"/>
          <p:cNvSpPr/>
          <p:nvPr/>
        </p:nvSpPr>
        <p:spPr>
          <a:xfrm>
            <a:off x="4157280" y="973034"/>
            <a:ext cx="758190" cy="75819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2"/>
          <p:cNvCxnSpPr>
            <a:stCxn id="20" idx="0"/>
          </p:cNvCxnSpPr>
          <p:nvPr/>
        </p:nvCxnSpPr>
        <p:spPr>
          <a:xfrm flipV="1">
            <a:off x="4536376" y="1865491"/>
            <a:ext cx="0" cy="460092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106"/>
          <p:cNvSpPr>
            <a:spLocks noEditPoints="1"/>
          </p:cNvSpPr>
          <p:nvPr/>
        </p:nvSpPr>
        <p:spPr bwMode="auto">
          <a:xfrm>
            <a:off x="4370076" y="1185829"/>
            <a:ext cx="332599" cy="332599"/>
          </a:xfrm>
          <a:custGeom>
            <a:avLst/>
            <a:gdLst/>
            <a:ahLst/>
            <a:cxnLst>
              <a:cxn ang="0">
                <a:pos x="214" y="86"/>
              </a:cxn>
              <a:cxn ang="0">
                <a:pos x="230" y="54"/>
              </a:cxn>
              <a:cxn ang="0">
                <a:pos x="210" y="30"/>
              </a:cxn>
              <a:cxn ang="0">
                <a:pos x="194" y="26"/>
              </a:cxn>
              <a:cxn ang="0">
                <a:pos x="160" y="38"/>
              </a:cxn>
              <a:cxn ang="0">
                <a:pos x="150" y="4"/>
              </a:cxn>
              <a:cxn ang="0">
                <a:pos x="118" y="0"/>
              </a:cxn>
              <a:cxn ang="0">
                <a:pos x="102" y="12"/>
              </a:cxn>
              <a:cxn ang="0">
                <a:pos x="66" y="28"/>
              </a:cxn>
              <a:cxn ang="0">
                <a:pos x="56" y="26"/>
              </a:cxn>
              <a:cxn ang="0">
                <a:pos x="30" y="46"/>
              </a:cxn>
              <a:cxn ang="0">
                <a:pos x="28" y="66"/>
              </a:cxn>
              <a:cxn ang="0">
                <a:pos x="12" y="102"/>
              </a:cxn>
              <a:cxn ang="0">
                <a:pos x="0" y="112"/>
              </a:cxn>
              <a:cxn ang="0">
                <a:pos x="0" y="144"/>
              </a:cxn>
              <a:cxn ang="0">
                <a:pos x="38" y="160"/>
              </a:cxn>
              <a:cxn ang="0">
                <a:pos x="28" y="190"/>
              </a:cxn>
              <a:cxn ang="0">
                <a:pos x="30" y="210"/>
              </a:cxn>
              <a:cxn ang="0">
                <a:pos x="56" y="230"/>
              </a:cxn>
              <a:cxn ang="0">
                <a:pos x="86" y="214"/>
              </a:cxn>
              <a:cxn ang="0">
                <a:pos x="102" y="244"/>
              </a:cxn>
              <a:cxn ang="0">
                <a:pos x="118" y="256"/>
              </a:cxn>
              <a:cxn ang="0">
                <a:pos x="150" y="252"/>
              </a:cxn>
              <a:cxn ang="0">
                <a:pos x="160" y="218"/>
              </a:cxn>
              <a:cxn ang="0">
                <a:pos x="194" y="230"/>
              </a:cxn>
              <a:cxn ang="0">
                <a:pos x="210" y="226"/>
              </a:cxn>
              <a:cxn ang="0">
                <a:pos x="230" y="202"/>
              </a:cxn>
              <a:cxn ang="0">
                <a:pos x="214" y="170"/>
              </a:cxn>
              <a:cxn ang="0">
                <a:pos x="248" y="152"/>
              </a:cxn>
              <a:cxn ang="0">
                <a:pos x="256" y="118"/>
              </a:cxn>
              <a:cxn ang="0">
                <a:pos x="248" y="104"/>
              </a:cxn>
              <a:cxn ang="0">
                <a:pos x="208" y="148"/>
              </a:cxn>
              <a:cxn ang="0">
                <a:pos x="200" y="162"/>
              </a:cxn>
              <a:cxn ang="0">
                <a:pos x="200" y="214"/>
              </a:cxn>
              <a:cxn ang="0">
                <a:pos x="170" y="198"/>
              </a:cxn>
              <a:cxn ang="0">
                <a:pos x="154" y="204"/>
              </a:cxn>
              <a:cxn ang="0">
                <a:pos x="138" y="240"/>
              </a:cxn>
              <a:cxn ang="0">
                <a:pos x="108" y="208"/>
              </a:cxn>
              <a:cxn ang="0">
                <a:pos x="94" y="200"/>
              </a:cxn>
              <a:cxn ang="0">
                <a:pos x="78" y="202"/>
              </a:cxn>
              <a:cxn ang="0">
                <a:pos x="54" y="178"/>
              </a:cxn>
              <a:cxn ang="0">
                <a:pos x="52" y="154"/>
              </a:cxn>
              <a:cxn ang="0">
                <a:pos x="16" y="138"/>
              </a:cxn>
              <a:cxn ang="0">
                <a:pos x="48" y="108"/>
              </a:cxn>
              <a:cxn ang="0">
                <a:pos x="56" y="94"/>
              </a:cxn>
              <a:cxn ang="0">
                <a:pos x="56" y="42"/>
              </a:cxn>
              <a:cxn ang="0">
                <a:pos x="86" y="58"/>
              </a:cxn>
              <a:cxn ang="0">
                <a:pos x="102" y="52"/>
              </a:cxn>
              <a:cxn ang="0">
                <a:pos x="118" y="16"/>
              </a:cxn>
              <a:cxn ang="0">
                <a:pos x="148" y="48"/>
              </a:cxn>
              <a:cxn ang="0">
                <a:pos x="162" y="56"/>
              </a:cxn>
              <a:cxn ang="0">
                <a:pos x="178" y="54"/>
              </a:cxn>
              <a:cxn ang="0">
                <a:pos x="202" y="78"/>
              </a:cxn>
              <a:cxn ang="0">
                <a:pos x="204" y="102"/>
              </a:cxn>
              <a:cxn ang="0">
                <a:pos x="240" y="118"/>
              </a:cxn>
            </a:cxnLst>
            <a:rect l="0" t="0" r="r" b="b"/>
            <a:pathLst>
              <a:path w="256" h="256">
                <a:moveTo>
                  <a:pt x="244" y="102"/>
                </a:moveTo>
                <a:lnTo>
                  <a:pt x="218" y="96"/>
                </a:lnTo>
                <a:lnTo>
                  <a:pt x="218" y="96"/>
                </a:lnTo>
                <a:lnTo>
                  <a:pt x="214" y="86"/>
                </a:lnTo>
                <a:lnTo>
                  <a:pt x="228" y="66"/>
                </a:lnTo>
                <a:lnTo>
                  <a:pt x="228" y="66"/>
                </a:lnTo>
                <a:lnTo>
                  <a:pt x="230" y="60"/>
                </a:lnTo>
                <a:lnTo>
                  <a:pt x="230" y="54"/>
                </a:lnTo>
                <a:lnTo>
                  <a:pt x="230" y="50"/>
                </a:lnTo>
                <a:lnTo>
                  <a:pt x="226" y="46"/>
                </a:lnTo>
                <a:lnTo>
                  <a:pt x="210" y="30"/>
                </a:lnTo>
                <a:lnTo>
                  <a:pt x="210" y="30"/>
                </a:lnTo>
                <a:lnTo>
                  <a:pt x="206" y="26"/>
                </a:lnTo>
                <a:lnTo>
                  <a:pt x="200" y="26"/>
                </a:lnTo>
                <a:lnTo>
                  <a:pt x="200" y="26"/>
                </a:lnTo>
                <a:lnTo>
                  <a:pt x="194" y="26"/>
                </a:lnTo>
                <a:lnTo>
                  <a:pt x="190" y="28"/>
                </a:lnTo>
                <a:lnTo>
                  <a:pt x="170" y="42"/>
                </a:lnTo>
                <a:lnTo>
                  <a:pt x="170" y="42"/>
                </a:lnTo>
                <a:lnTo>
                  <a:pt x="160" y="38"/>
                </a:lnTo>
                <a:lnTo>
                  <a:pt x="154" y="12"/>
                </a:lnTo>
                <a:lnTo>
                  <a:pt x="154" y="12"/>
                </a:lnTo>
                <a:lnTo>
                  <a:pt x="152" y="8"/>
                </a:lnTo>
                <a:lnTo>
                  <a:pt x="150" y="4"/>
                </a:lnTo>
                <a:lnTo>
                  <a:pt x="144" y="0"/>
                </a:lnTo>
                <a:lnTo>
                  <a:pt x="138" y="0"/>
                </a:lnTo>
                <a:lnTo>
                  <a:pt x="118" y="0"/>
                </a:lnTo>
                <a:lnTo>
                  <a:pt x="118" y="0"/>
                </a:lnTo>
                <a:lnTo>
                  <a:pt x="112" y="0"/>
                </a:lnTo>
                <a:lnTo>
                  <a:pt x="106" y="4"/>
                </a:lnTo>
                <a:lnTo>
                  <a:pt x="104" y="8"/>
                </a:lnTo>
                <a:lnTo>
                  <a:pt x="102" y="12"/>
                </a:lnTo>
                <a:lnTo>
                  <a:pt x="96" y="38"/>
                </a:lnTo>
                <a:lnTo>
                  <a:pt x="96" y="38"/>
                </a:lnTo>
                <a:lnTo>
                  <a:pt x="86" y="42"/>
                </a:lnTo>
                <a:lnTo>
                  <a:pt x="66" y="28"/>
                </a:lnTo>
                <a:lnTo>
                  <a:pt x="66" y="28"/>
                </a:lnTo>
                <a:lnTo>
                  <a:pt x="62" y="26"/>
                </a:lnTo>
                <a:lnTo>
                  <a:pt x="56" y="26"/>
                </a:lnTo>
                <a:lnTo>
                  <a:pt x="56" y="26"/>
                </a:lnTo>
                <a:lnTo>
                  <a:pt x="50" y="26"/>
                </a:lnTo>
                <a:lnTo>
                  <a:pt x="46" y="30"/>
                </a:lnTo>
                <a:lnTo>
                  <a:pt x="30" y="46"/>
                </a:lnTo>
                <a:lnTo>
                  <a:pt x="30" y="46"/>
                </a:lnTo>
                <a:lnTo>
                  <a:pt x="26" y="50"/>
                </a:lnTo>
                <a:lnTo>
                  <a:pt x="26" y="54"/>
                </a:lnTo>
                <a:lnTo>
                  <a:pt x="26" y="60"/>
                </a:lnTo>
                <a:lnTo>
                  <a:pt x="28" y="66"/>
                </a:lnTo>
                <a:lnTo>
                  <a:pt x="42" y="86"/>
                </a:lnTo>
                <a:lnTo>
                  <a:pt x="42" y="86"/>
                </a:lnTo>
                <a:lnTo>
                  <a:pt x="38" y="96"/>
                </a:lnTo>
                <a:lnTo>
                  <a:pt x="12" y="102"/>
                </a:lnTo>
                <a:lnTo>
                  <a:pt x="12" y="102"/>
                </a:lnTo>
                <a:lnTo>
                  <a:pt x="8" y="104"/>
                </a:lnTo>
                <a:lnTo>
                  <a:pt x="4" y="106"/>
                </a:lnTo>
                <a:lnTo>
                  <a:pt x="0" y="112"/>
                </a:lnTo>
                <a:lnTo>
                  <a:pt x="0" y="118"/>
                </a:lnTo>
                <a:lnTo>
                  <a:pt x="0" y="138"/>
                </a:lnTo>
                <a:lnTo>
                  <a:pt x="0" y="138"/>
                </a:lnTo>
                <a:lnTo>
                  <a:pt x="0" y="144"/>
                </a:lnTo>
                <a:lnTo>
                  <a:pt x="4" y="150"/>
                </a:lnTo>
                <a:lnTo>
                  <a:pt x="8" y="152"/>
                </a:lnTo>
                <a:lnTo>
                  <a:pt x="12" y="154"/>
                </a:lnTo>
                <a:lnTo>
                  <a:pt x="38" y="160"/>
                </a:lnTo>
                <a:lnTo>
                  <a:pt x="38" y="160"/>
                </a:lnTo>
                <a:lnTo>
                  <a:pt x="42" y="170"/>
                </a:lnTo>
                <a:lnTo>
                  <a:pt x="28" y="190"/>
                </a:lnTo>
                <a:lnTo>
                  <a:pt x="28" y="190"/>
                </a:lnTo>
                <a:lnTo>
                  <a:pt x="26" y="196"/>
                </a:lnTo>
                <a:lnTo>
                  <a:pt x="26" y="202"/>
                </a:lnTo>
                <a:lnTo>
                  <a:pt x="26" y="206"/>
                </a:lnTo>
                <a:lnTo>
                  <a:pt x="30" y="210"/>
                </a:lnTo>
                <a:lnTo>
                  <a:pt x="46" y="226"/>
                </a:lnTo>
                <a:lnTo>
                  <a:pt x="46" y="226"/>
                </a:lnTo>
                <a:lnTo>
                  <a:pt x="50" y="230"/>
                </a:lnTo>
                <a:lnTo>
                  <a:pt x="56" y="230"/>
                </a:lnTo>
                <a:lnTo>
                  <a:pt x="56" y="230"/>
                </a:lnTo>
                <a:lnTo>
                  <a:pt x="62" y="230"/>
                </a:lnTo>
                <a:lnTo>
                  <a:pt x="66" y="228"/>
                </a:lnTo>
                <a:lnTo>
                  <a:pt x="86" y="214"/>
                </a:lnTo>
                <a:lnTo>
                  <a:pt x="86" y="214"/>
                </a:lnTo>
                <a:lnTo>
                  <a:pt x="96" y="218"/>
                </a:lnTo>
                <a:lnTo>
                  <a:pt x="102" y="244"/>
                </a:lnTo>
                <a:lnTo>
                  <a:pt x="102" y="244"/>
                </a:lnTo>
                <a:lnTo>
                  <a:pt x="104" y="248"/>
                </a:lnTo>
                <a:lnTo>
                  <a:pt x="106" y="252"/>
                </a:lnTo>
                <a:lnTo>
                  <a:pt x="112" y="256"/>
                </a:lnTo>
                <a:lnTo>
                  <a:pt x="118" y="256"/>
                </a:lnTo>
                <a:lnTo>
                  <a:pt x="138" y="256"/>
                </a:lnTo>
                <a:lnTo>
                  <a:pt x="138" y="256"/>
                </a:lnTo>
                <a:lnTo>
                  <a:pt x="144" y="256"/>
                </a:lnTo>
                <a:lnTo>
                  <a:pt x="150" y="252"/>
                </a:lnTo>
                <a:lnTo>
                  <a:pt x="152" y="248"/>
                </a:lnTo>
                <a:lnTo>
                  <a:pt x="154" y="244"/>
                </a:lnTo>
                <a:lnTo>
                  <a:pt x="160" y="218"/>
                </a:lnTo>
                <a:lnTo>
                  <a:pt x="160" y="218"/>
                </a:lnTo>
                <a:lnTo>
                  <a:pt x="170" y="214"/>
                </a:lnTo>
                <a:lnTo>
                  <a:pt x="190" y="228"/>
                </a:lnTo>
                <a:lnTo>
                  <a:pt x="190" y="228"/>
                </a:lnTo>
                <a:lnTo>
                  <a:pt x="194" y="230"/>
                </a:lnTo>
                <a:lnTo>
                  <a:pt x="200" y="230"/>
                </a:lnTo>
                <a:lnTo>
                  <a:pt x="200" y="230"/>
                </a:lnTo>
                <a:lnTo>
                  <a:pt x="206" y="230"/>
                </a:lnTo>
                <a:lnTo>
                  <a:pt x="210" y="226"/>
                </a:lnTo>
                <a:lnTo>
                  <a:pt x="226" y="210"/>
                </a:lnTo>
                <a:lnTo>
                  <a:pt x="226" y="210"/>
                </a:lnTo>
                <a:lnTo>
                  <a:pt x="230" y="206"/>
                </a:lnTo>
                <a:lnTo>
                  <a:pt x="230" y="202"/>
                </a:lnTo>
                <a:lnTo>
                  <a:pt x="230" y="196"/>
                </a:lnTo>
                <a:lnTo>
                  <a:pt x="228" y="190"/>
                </a:lnTo>
                <a:lnTo>
                  <a:pt x="214" y="170"/>
                </a:lnTo>
                <a:lnTo>
                  <a:pt x="214" y="170"/>
                </a:lnTo>
                <a:lnTo>
                  <a:pt x="218" y="160"/>
                </a:lnTo>
                <a:lnTo>
                  <a:pt x="244" y="154"/>
                </a:lnTo>
                <a:lnTo>
                  <a:pt x="244" y="154"/>
                </a:lnTo>
                <a:lnTo>
                  <a:pt x="248" y="152"/>
                </a:lnTo>
                <a:lnTo>
                  <a:pt x="252" y="150"/>
                </a:lnTo>
                <a:lnTo>
                  <a:pt x="256" y="144"/>
                </a:lnTo>
                <a:lnTo>
                  <a:pt x="256" y="138"/>
                </a:lnTo>
                <a:lnTo>
                  <a:pt x="256" y="118"/>
                </a:lnTo>
                <a:lnTo>
                  <a:pt x="256" y="118"/>
                </a:lnTo>
                <a:lnTo>
                  <a:pt x="256" y="112"/>
                </a:lnTo>
                <a:lnTo>
                  <a:pt x="252" y="106"/>
                </a:lnTo>
                <a:lnTo>
                  <a:pt x="248" y="104"/>
                </a:lnTo>
                <a:lnTo>
                  <a:pt x="244" y="102"/>
                </a:lnTo>
                <a:close/>
                <a:moveTo>
                  <a:pt x="216" y="144"/>
                </a:moveTo>
                <a:lnTo>
                  <a:pt x="216" y="144"/>
                </a:lnTo>
                <a:lnTo>
                  <a:pt x="208" y="148"/>
                </a:lnTo>
                <a:lnTo>
                  <a:pt x="204" y="154"/>
                </a:lnTo>
                <a:lnTo>
                  <a:pt x="204" y="154"/>
                </a:lnTo>
                <a:lnTo>
                  <a:pt x="200" y="162"/>
                </a:lnTo>
                <a:lnTo>
                  <a:pt x="200" y="162"/>
                </a:lnTo>
                <a:lnTo>
                  <a:pt x="198" y="170"/>
                </a:lnTo>
                <a:lnTo>
                  <a:pt x="202" y="178"/>
                </a:lnTo>
                <a:lnTo>
                  <a:pt x="214" y="200"/>
                </a:lnTo>
                <a:lnTo>
                  <a:pt x="200" y="214"/>
                </a:lnTo>
                <a:lnTo>
                  <a:pt x="178" y="202"/>
                </a:lnTo>
                <a:lnTo>
                  <a:pt x="178" y="202"/>
                </a:lnTo>
                <a:lnTo>
                  <a:pt x="174" y="198"/>
                </a:lnTo>
                <a:lnTo>
                  <a:pt x="170" y="198"/>
                </a:lnTo>
                <a:lnTo>
                  <a:pt x="170" y="198"/>
                </a:lnTo>
                <a:lnTo>
                  <a:pt x="162" y="200"/>
                </a:lnTo>
                <a:lnTo>
                  <a:pt x="162" y="200"/>
                </a:lnTo>
                <a:lnTo>
                  <a:pt x="154" y="204"/>
                </a:lnTo>
                <a:lnTo>
                  <a:pt x="154" y="204"/>
                </a:lnTo>
                <a:lnTo>
                  <a:pt x="148" y="208"/>
                </a:lnTo>
                <a:lnTo>
                  <a:pt x="144" y="216"/>
                </a:lnTo>
                <a:lnTo>
                  <a:pt x="138" y="240"/>
                </a:lnTo>
                <a:lnTo>
                  <a:pt x="118" y="240"/>
                </a:lnTo>
                <a:lnTo>
                  <a:pt x="112" y="216"/>
                </a:lnTo>
                <a:lnTo>
                  <a:pt x="112" y="216"/>
                </a:lnTo>
                <a:lnTo>
                  <a:pt x="108" y="208"/>
                </a:lnTo>
                <a:lnTo>
                  <a:pt x="102" y="204"/>
                </a:lnTo>
                <a:lnTo>
                  <a:pt x="102" y="204"/>
                </a:lnTo>
                <a:lnTo>
                  <a:pt x="94" y="200"/>
                </a:lnTo>
                <a:lnTo>
                  <a:pt x="94" y="200"/>
                </a:lnTo>
                <a:lnTo>
                  <a:pt x="86" y="198"/>
                </a:lnTo>
                <a:lnTo>
                  <a:pt x="86" y="198"/>
                </a:lnTo>
                <a:lnTo>
                  <a:pt x="82" y="198"/>
                </a:lnTo>
                <a:lnTo>
                  <a:pt x="78" y="202"/>
                </a:lnTo>
                <a:lnTo>
                  <a:pt x="56" y="214"/>
                </a:lnTo>
                <a:lnTo>
                  <a:pt x="42" y="200"/>
                </a:lnTo>
                <a:lnTo>
                  <a:pt x="54" y="178"/>
                </a:lnTo>
                <a:lnTo>
                  <a:pt x="54" y="178"/>
                </a:lnTo>
                <a:lnTo>
                  <a:pt x="58" y="170"/>
                </a:lnTo>
                <a:lnTo>
                  <a:pt x="56" y="162"/>
                </a:lnTo>
                <a:lnTo>
                  <a:pt x="56" y="162"/>
                </a:lnTo>
                <a:lnTo>
                  <a:pt x="52" y="154"/>
                </a:lnTo>
                <a:lnTo>
                  <a:pt x="52" y="154"/>
                </a:lnTo>
                <a:lnTo>
                  <a:pt x="48" y="148"/>
                </a:lnTo>
                <a:lnTo>
                  <a:pt x="40" y="144"/>
                </a:lnTo>
                <a:lnTo>
                  <a:pt x="16" y="138"/>
                </a:lnTo>
                <a:lnTo>
                  <a:pt x="16" y="118"/>
                </a:lnTo>
                <a:lnTo>
                  <a:pt x="40" y="112"/>
                </a:lnTo>
                <a:lnTo>
                  <a:pt x="40" y="112"/>
                </a:lnTo>
                <a:lnTo>
                  <a:pt x="48" y="108"/>
                </a:lnTo>
                <a:lnTo>
                  <a:pt x="52" y="102"/>
                </a:lnTo>
                <a:lnTo>
                  <a:pt x="52" y="102"/>
                </a:lnTo>
                <a:lnTo>
                  <a:pt x="56" y="94"/>
                </a:lnTo>
                <a:lnTo>
                  <a:pt x="56" y="94"/>
                </a:lnTo>
                <a:lnTo>
                  <a:pt x="58" y="86"/>
                </a:lnTo>
                <a:lnTo>
                  <a:pt x="54" y="78"/>
                </a:lnTo>
                <a:lnTo>
                  <a:pt x="42" y="56"/>
                </a:lnTo>
                <a:lnTo>
                  <a:pt x="56" y="42"/>
                </a:lnTo>
                <a:lnTo>
                  <a:pt x="78" y="54"/>
                </a:lnTo>
                <a:lnTo>
                  <a:pt x="78" y="54"/>
                </a:lnTo>
                <a:lnTo>
                  <a:pt x="82" y="58"/>
                </a:lnTo>
                <a:lnTo>
                  <a:pt x="86" y="58"/>
                </a:lnTo>
                <a:lnTo>
                  <a:pt x="86" y="58"/>
                </a:lnTo>
                <a:lnTo>
                  <a:pt x="94" y="56"/>
                </a:lnTo>
                <a:lnTo>
                  <a:pt x="94" y="56"/>
                </a:lnTo>
                <a:lnTo>
                  <a:pt x="102" y="52"/>
                </a:lnTo>
                <a:lnTo>
                  <a:pt x="102" y="52"/>
                </a:lnTo>
                <a:lnTo>
                  <a:pt x="108" y="48"/>
                </a:lnTo>
                <a:lnTo>
                  <a:pt x="112" y="40"/>
                </a:lnTo>
                <a:lnTo>
                  <a:pt x="118" y="16"/>
                </a:lnTo>
                <a:lnTo>
                  <a:pt x="138" y="16"/>
                </a:lnTo>
                <a:lnTo>
                  <a:pt x="144" y="40"/>
                </a:lnTo>
                <a:lnTo>
                  <a:pt x="144" y="40"/>
                </a:lnTo>
                <a:lnTo>
                  <a:pt x="148" y="48"/>
                </a:lnTo>
                <a:lnTo>
                  <a:pt x="154" y="52"/>
                </a:lnTo>
                <a:lnTo>
                  <a:pt x="154" y="52"/>
                </a:lnTo>
                <a:lnTo>
                  <a:pt x="162" y="56"/>
                </a:lnTo>
                <a:lnTo>
                  <a:pt x="162" y="56"/>
                </a:lnTo>
                <a:lnTo>
                  <a:pt x="170" y="58"/>
                </a:lnTo>
                <a:lnTo>
                  <a:pt x="170" y="58"/>
                </a:lnTo>
                <a:lnTo>
                  <a:pt x="174" y="58"/>
                </a:lnTo>
                <a:lnTo>
                  <a:pt x="178" y="54"/>
                </a:lnTo>
                <a:lnTo>
                  <a:pt x="200" y="42"/>
                </a:lnTo>
                <a:lnTo>
                  <a:pt x="214" y="56"/>
                </a:lnTo>
                <a:lnTo>
                  <a:pt x="202" y="78"/>
                </a:lnTo>
                <a:lnTo>
                  <a:pt x="202" y="78"/>
                </a:lnTo>
                <a:lnTo>
                  <a:pt x="198" y="86"/>
                </a:lnTo>
                <a:lnTo>
                  <a:pt x="200" y="94"/>
                </a:lnTo>
                <a:lnTo>
                  <a:pt x="200" y="94"/>
                </a:lnTo>
                <a:lnTo>
                  <a:pt x="204" y="102"/>
                </a:lnTo>
                <a:lnTo>
                  <a:pt x="204" y="102"/>
                </a:lnTo>
                <a:lnTo>
                  <a:pt x="208" y="108"/>
                </a:lnTo>
                <a:lnTo>
                  <a:pt x="216" y="112"/>
                </a:lnTo>
                <a:lnTo>
                  <a:pt x="240" y="118"/>
                </a:lnTo>
                <a:lnTo>
                  <a:pt x="240" y="138"/>
                </a:lnTo>
                <a:lnTo>
                  <a:pt x="216" y="14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Freeform 112"/>
          <p:cNvSpPr>
            <a:spLocks noEditPoints="1"/>
          </p:cNvSpPr>
          <p:nvPr/>
        </p:nvSpPr>
        <p:spPr bwMode="auto">
          <a:xfrm>
            <a:off x="4494801" y="1310553"/>
            <a:ext cx="83150" cy="8315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0"/>
              </a:cxn>
              <a:cxn ang="0">
                <a:pos x="26" y="0"/>
              </a:cxn>
              <a:cxn ang="0">
                <a:pos x="20" y="2"/>
              </a:cxn>
              <a:cxn ang="0">
                <a:pos x="10" y="10"/>
              </a:cxn>
              <a:cxn ang="0">
                <a:pos x="2" y="20"/>
              </a:cxn>
              <a:cxn ang="0">
                <a:pos x="0" y="26"/>
              </a:cxn>
              <a:cxn ang="0">
                <a:pos x="0" y="32"/>
              </a:cxn>
              <a:cxn ang="0">
                <a:pos x="0" y="32"/>
              </a:cxn>
              <a:cxn ang="0">
                <a:pos x="0" y="38"/>
              </a:cxn>
              <a:cxn ang="0">
                <a:pos x="2" y="44"/>
              </a:cxn>
              <a:cxn ang="0">
                <a:pos x="10" y="54"/>
              </a:cxn>
              <a:cxn ang="0">
                <a:pos x="20" y="62"/>
              </a:cxn>
              <a:cxn ang="0">
                <a:pos x="26" y="64"/>
              </a:cxn>
              <a:cxn ang="0">
                <a:pos x="32" y="64"/>
              </a:cxn>
              <a:cxn ang="0">
                <a:pos x="32" y="64"/>
              </a:cxn>
              <a:cxn ang="0">
                <a:pos x="38" y="64"/>
              </a:cxn>
              <a:cxn ang="0">
                <a:pos x="44" y="62"/>
              </a:cxn>
              <a:cxn ang="0">
                <a:pos x="54" y="54"/>
              </a:cxn>
              <a:cxn ang="0">
                <a:pos x="62" y="44"/>
              </a:cxn>
              <a:cxn ang="0">
                <a:pos x="64" y="38"/>
              </a:cxn>
              <a:cxn ang="0">
                <a:pos x="64" y="32"/>
              </a:cxn>
              <a:cxn ang="0">
                <a:pos x="64" y="32"/>
              </a:cxn>
              <a:cxn ang="0">
                <a:pos x="64" y="26"/>
              </a:cxn>
              <a:cxn ang="0">
                <a:pos x="62" y="20"/>
              </a:cxn>
              <a:cxn ang="0">
                <a:pos x="54" y="10"/>
              </a:cxn>
              <a:cxn ang="0">
                <a:pos x="44" y="2"/>
              </a:cxn>
              <a:cxn ang="0">
                <a:pos x="38" y="0"/>
              </a:cxn>
              <a:cxn ang="0">
                <a:pos x="32" y="0"/>
              </a:cxn>
              <a:cxn ang="0">
                <a:pos x="32" y="56"/>
              </a:cxn>
              <a:cxn ang="0">
                <a:pos x="32" y="56"/>
              </a:cxn>
              <a:cxn ang="0">
                <a:pos x="22" y="54"/>
              </a:cxn>
              <a:cxn ang="0">
                <a:pos x="16" y="48"/>
              </a:cxn>
              <a:cxn ang="0">
                <a:pos x="10" y="42"/>
              </a:cxn>
              <a:cxn ang="0">
                <a:pos x="8" y="32"/>
              </a:cxn>
              <a:cxn ang="0">
                <a:pos x="8" y="32"/>
              </a:cxn>
              <a:cxn ang="0">
                <a:pos x="10" y="22"/>
              </a:cxn>
              <a:cxn ang="0">
                <a:pos x="16" y="16"/>
              </a:cxn>
              <a:cxn ang="0">
                <a:pos x="22" y="10"/>
              </a:cxn>
              <a:cxn ang="0">
                <a:pos x="32" y="8"/>
              </a:cxn>
              <a:cxn ang="0">
                <a:pos x="32" y="8"/>
              </a:cxn>
              <a:cxn ang="0">
                <a:pos x="42" y="10"/>
              </a:cxn>
              <a:cxn ang="0">
                <a:pos x="48" y="16"/>
              </a:cxn>
              <a:cxn ang="0">
                <a:pos x="54" y="22"/>
              </a:cxn>
              <a:cxn ang="0">
                <a:pos x="56" y="32"/>
              </a:cxn>
              <a:cxn ang="0">
                <a:pos x="56" y="32"/>
              </a:cxn>
              <a:cxn ang="0">
                <a:pos x="54" y="42"/>
              </a:cxn>
              <a:cxn ang="0">
                <a:pos x="48" y="48"/>
              </a:cxn>
              <a:cxn ang="0">
                <a:pos x="42" y="54"/>
              </a:cxn>
              <a:cxn ang="0">
                <a:pos x="32" y="56"/>
              </a:cxn>
            </a:cxnLst>
            <a:rect l="0" t="0" r="r" b="b"/>
            <a:pathLst>
              <a:path w="64" h="64">
                <a:moveTo>
                  <a:pt x="32" y="0"/>
                </a:moveTo>
                <a:lnTo>
                  <a:pt x="32" y="0"/>
                </a:lnTo>
                <a:lnTo>
                  <a:pt x="26" y="0"/>
                </a:lnTo>
                <a:lnTo>
                  <a:pt x="20" y="2"/>
                </a:lnTo>
                <a:lnTo>
                  <a:pt x="10" y="10"/>
                </a:lnTo>
                <a:lnTo>
                  <a:pt x="2" y="20"/>
                </a:lnTo>
                <a:lnTo>
                  <a:pt x="0" y="26"/>
                </a:lnTo>
                <a:lnTo>
                  <a:pt x="0" y="32"/>
                </a:lnTo>
                <a:lnTo>
                  <a:pt x="0" y="32"/>
                </a:lnTo>
                <a:lnTo>
                  <a:pt x="0" y="38"/>
                </a:lnTo>
                <a:lnTo>
                  <a:pt x="2" y="44"/>
                </a:lnTo>
                <a:lnTo>
                  <a:pt x="10" y="54"/>
                </a:lnTo>
                <a:lnTo>
                  <a:pt x="20" y="62"/>
                </a:lnTo>
                <a:lnTo>
                  <a:pt x="26" y="64"/>
                </a:lnTo>
                <a:lnTo>
                  <a:pt x="32" y="64"/>
                </a:lnTo>
                <a:lnTo>
                  <a:pt x="32" y="64"/>
                </a:lnTo>
                <a:lnTo>
                  <a:pt x="38" y="64"/>
                </a:lnTo>
                <a:lnTo>
                  <a:pt x="44" y="62"/>
                </a:lnTo>
                <a:lnTo>
                  <a:pt x="54" y="54"/>
                </a:lnTo>
                <a:lnTo>
                  <a:pt x="62" y="44"/>
                </a:lnTo>
                <a:lnTo>
                  <a:pt x="64" y="38"/>
                </a:lnTo>
                <a:lnTo>
                  <a:pt x="64" y="32"/>
                </a:lnTo>
                <a:lnTo>
                  <a:pt x="64" y="32"/>
                </a:lnTo>
                <a:lnTo>
                  <a:pt x="64" y="26"/>
                </a:lnTo>
                <a:lnTo>
                  <a:pt x="62" y="20"/>
                </a:lnTo>
                <a:lnTo>
                  <a:pt x="54" y="10"/>
                </a:lnTo>
                <a:lnTo>
                  <a:pt x="44" y="2"/>
                </a:lnTo>
                <a:lnTo>
                  <a:pt x="38" y="0"/>
                </a:lnTo>
                <a:lnTo>
                  <a:pt x="32" y="0"/>
                </a:lnTo>
                <a:close/>
                <a:moveTo>
                  <a:pt x="32" y="56"/>
                </a:moveTo>
                <a:lnTo>
                  <a:pt x="32" y="56"/>
                </a:lnTo>
                <a:lnTo>
                  <a:pt x="22" y="54"/>
                </a:lnTo>
                <a:lnTo>
                  <a:pt x="16" y="48"/>
                </a:lnTo>
                <a:lnTo>
                  <a:pt x="10" y="42"/>
                </a:lnTo>
                <a:lnTo>
                  <a:pt x="8" y="32"/>
                </a:lnTo>
                <a:lnTo>
                  <a:pt x="8" y="32"/>
                </a:lnTo>
                <a:lnTo>
                  <a:pt x="10" y="22"/>
                </a:lnTo>
                <a:lnTo>
                  <a:pt x="16" y="16"/>
                </a:lnTo>
                <a:lnTo>
                  <a:pt x="22" y="10"/>
                </a:lnTo>
                <a:lnTo>
                  <a:pt x="32" y="8"/>
                </a:lnTo>
                <a:lnTo>
                  <a:pt x="32" y="8"/>
                </a:lnTo>
                <a:lnTo>
                  <a:pt x="42" y="10"/>
                </a:lnTo>
                <a:lnTo>
                  <a:pt x="48" y="16"/>
                </a:lnTo>
                <a:lnTo>
                  <a:pt x="54" y="22"/>
                </a:lnTo>
                <a:lnTo>
                  <a:pt x="56" y="32"/>
                </a:lnTo>
                <a:lnTo>
                  <a:pt x="56" y="32"/>
                </a:lnTo>
                <a:lnTo>
                  <a:pt x="54" y="42"/>
                </a:lnTo>
                <a:lnTo>
                  <a:pt x="48" y="48"/>
                </a:lnTo>
                <a:lnTo>
                  <a:pt x="42" y="54"/>
                </a:lnTo>
                <a:lnTo>
                  <a:pt x="32" y="5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Freeform 109"/>
          <p:cNvSpPr>
            <a:spLocks noEditPoints="1"/>
          </p:cNvSpPr>
          <p:nvPr/>
        </p:nvSpPr>
        <p:spPr bwMode="auto">
          <a:xfrm>
            <a:off x="4463620" y="1279373"/>
            <a:ext cx="145512" cy="145512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34" y="4"/>
              </a:cxn>
              <a:cxn ang="0">
                <a:pos x="16" y="16"/>
              </a:cxn>
              <a:cxn ang="0">
                <a:pos x="4" y="34"/>
              </a:cxn>
              <a:cxn ang="0">
                <a:pos x="0" y="56"/>
              </a:cxn>
              <a:cxn ang="0">
                <a:pos x="2" y="68"/>
              </a:cxn>
              <a:cxn ang="0">
                <a:pos x="10" y="88"/>
              </a:cxn>
              <a:cxn ang="0">
                <a:pos x="24" y="102"/>
              </a:cxn>
              <a:cxn ang="0">
                <a:pos x="44" y="110"/>
              </a:cxn>
              <a:cxn ang="0">
                <a:pos x="56" y="112"/>
              </a:cxn>
              <a:cxn ang="0">
                <a:pos x="78" y="108"/>
              </a:cxn>
              <a:cxn ang="0">
                <a:pos x="96" y="96"/>
              </a:cxn>
              <a:cxn ang="0">
                <a:pos x="108" y="78"/>
              </a:cxn>
              <a:cxn ang="0">
                <a:pos x="112" y="56"/>
              </a:cxn>
              <a:cxn ang="0">
                <a:pos x="110" y="44"/>
              </a:cxn>
              <a:cxn ang="0">
                <a:pos x="102" y="24"/>
              </a:cxn>
              <a:cxn ang="0">
                <a:pos x="88" y="10"/>
              </a:cxn>
              <a:cxn ang="0">
                <a:pos x="68" y="2"/>
              </a:cxn>
              <a:cxn ang="0">
                <a:pos x="56" y="104"/>
              </a:cxn>
              <a:cxn ang="0">
                <a:pos x="46" y="104"/>
              </a:cxn>
              <a:cxn ang="0">
                <a:pos x="28" y="96"/>
              </a:cxn>
              <a:cxn ang="0">
                <a:pos x="16" y="84"/>
              </a:cxn>
              <a:cxn ang="0">
                <a:pos x="8" y="66"/>
              </a:cxn>
              <a:cxn ang="0">
                <a:pos x="8" y="56"/>
              </a:cxn>
              <a:cxn ang="0">
                <a:pos x="10" y="36"/>
              </a:cxn>
              <a:cxn ang="0">
                <a:pos x="22" y="22"/>
              </a:cxn>
              <a:cxn ang="0">
                <a:pos x="36" y="10"/>
              </a:cxn>
              <a:cxn ang="0">
                <a:pos x="56" y="6"/>
              </a:cxn>
              <a:cxn ang="0">
                <a:pos x="66" y="8"/>
              </a:cxn>
              <a:cxn ang="0">
                <a:pos x="84" y="16"/>
              </a:cxn>
              <a:cxn ang="0">
                <a:pos x="96" y="28"/>
              </a:cxn>
              <a:cxn ang="0">
                <a:pos x="104" y="46"/>
              </a:cxn>
              <a:cxn ang="0">
                <a:pos x="106" y="56"/>
              </a:cxn>
              <a:cxn ang="0">
                <a:pos x="102" y="76"/>
              </a:cxn>
              <a:cxn ang="0">
                <a:pos x="90" y="90"/>
              </a:cxn>
              <a:cxn ang="0">
                <a:pos x="76" y="102"/>
              </a:cxn>
              <a:cxn ang="0">
                <a:pos x="56" y="104"/>
              </a:cxn>
            </a:cxnLst>
            <a:rect l="0" t="0" r="r" b="b"/>
            <a:pathLst>
              <a:path w="112" h="112">
                <a:moveTo>
                  <a:pt x="56" y="0"/>
                </a:moveTo>
                <a:lnTo>
                  <a:pt x="56" y="0"/>
                </a:lnTo>
                <a:lnTo>
                  <a:pt x="44" y="2"/>
                </a:lnTo>
                <a:lnTo>
                  <a:pt x="34" y="4"/>
                </a:lnTo>
                <a:lnTo>
                  <a:pt x="24" y="10"/>
                </a:lnTo>
                <a:lnTo>
                  <a:pt x="16" y="16"/>
                </a:lnTo>
                <a:lnTo>
                  <a:pt x="10" y="24"/>
                </a:lnTo>
                <a:lnTo>
                  <a:pt x="4" y="34"/>
                </a:lnTo>
                <a:lnTo>
                  <a:pt x="2" y="44"/>
                </a:lnTo>
                <a:lnTo>
                  <a:pt x="0" y="56"/>
                </a:lnTo>
                <a:lnTo>
                  <a:pt x="0" y="56"/>
                </a:lnTo>
                <a:lnTo>
                  <a:pt x="2" y="68"/>
                </a:lnTo>
                <a:lnTo>
                  <a:pt x="4" y="78"/>
                </a:lnTo>
                <a:lnTo>
                  <a:pt x="10" y="88"/>
                </a:lnTo>
                <a:lnTo>
                  <a:pt x="16" y="96"/>
                </a:lnTo>
                <a:lnTo>
                  <a:pt x="24" y="102"/>
                </a:lnTo>
                <a:lnTo>
                  <a:pt x="34" y="108"/>
                </a:lnTo>
                <a:lnTo>
                  <a:pt x="44" y="110"/>
                </a:lnTo>
                <a:lnTo>
                  <a:pt x="56" y="112"/>
                </a:lnTo>
                <a:lnTo>
                  <a:pt x="56" y="112"/>
                </a:lnTo>
                <a:lnTo>
                  <a:pt x="68" y="110"/>
                </a:lnTo>
                <a:lnTo>
                  <a:pt x="78" y="108"/>
                </a:lnTo>
                <a:lnTo>
                  <a:pt x="88" y="102"/>
                </a:lnTo>
                <a:lnTo>
                  <a:pt x="96" y="96"/>
                </a:lnTo>
                <a:lnTo>
                  <a:pt x="102" y="88"/>
                </a:lnTo>
                <a:lnTo>
                  <a:pt x="108" y="78"/>
                </a:lnTo>
                <a:lnTo>
                  <a:pt x="110" y="68"/>
                </a:lnTo>
                <a:lnTo>
                  <a:pt x="112" y="56"/>
                </a:lnTo>
                <a:lnTo>
                  <a:pt x="112" y="56"/>
                </a:lnTo>
                <a:lnTo>
                  <a:pt x="110" y="44"/>
                </a:lnTo>
                <a:lnTo>
                  <a:pt x="108" y="34"/>
                </a:lnTo>
                <a:lnTo>
                  <a:pt x="102" y="24"/>
                </a:lnTo>
                <a:lnTo>
                  <a:pt x="96" y="16"/>
                </a:lnTo>
                <a:lnTo>
                  <a:pt x="88" y="10"/>
                </a:lnTo>
                <a:lnTo>
                  <a:pt x="78" y="4"/>
                </a:lnTo>
                <a:lnTo>
                  <a:pt x="68" y="2"/>
                </a:lnTo>
                <a:lnTo>
                  <a:pt x="56" y="0"/>
                </a:lnTo>
                <a:close/>
                <a:moveTo>
                  <a:pt x="56" y="104"/>
                </a:moveTo>
                <a:lnTo>
                  <a:pt x="56" y="104"/>
                </a:lnTo>
                <a:lnTo>
                  <a:pt x="46" y="104"/>
                </a:lnTo>
                <a:lnTo>
                  <a:pt x="36" y="102"/>
                </a:lnTo>
                <a:lnTo>
                  <a:pt x="28" y="96"/>
                </a:lnTo>
                <a:lnTo>
                  <a:pt x="22" y="90"/>
                </a:lnTo>
                <a:lnTo>
                  <a:pt x="16" y="84"/>
                </a:lnTo>
                <a:lnTo>
                  <a:pt x="10" y="76"/>
                </a:lnTo>
                <a:lnTo>
                  <a:pt x="8" y="66"/>
                </a:lnTo>
                <a:lnTo>
                  <a:pt x="8" y="56"/>
                </a:lnTo>
                <a:lnTo>
                  <a:pt x="8" y="56"/>
                </a:lnTo>
                <a:lnTo>
                  <a:pt x="8" y="46"/>
                </a:lnTo>
                <a:lnTo>
                  <a:pt x="10" y="36"/>
                </a:lnTo>
                <a:lnTo>
                  <a:pt x="16" y="28"/>
                </a:lnTo>
                <a:lnTo>
                  <a:pt x="22" y="22"/>
                </a:lnTo>
                <a:lnTo>
                  <a:pt x="28" y="16"/>
                </a:lnTo>
                <a:lnTo>
                  <a:pt x="36" y="10"/>
                </a:lnTo>
                <a:lnTo>
                  <a:pt x="46" y="8"/>
                </a:lnTo>
                <a:lnTo>
                  <a:pt x="56" y="6"/>
                </a:lnTo>
                <a:lnTo>
                  <a:pt x="56" y="6"/>
                </a:lnTo>
                <a:lnTo>
                  <a:pt x="66" y="8"/>
                </a:lnTo>
                <a:lnTo>
                  <a:pt x="76" y="10"/>
                </a:lnTo>
                <a:lnTo>
                  <a:pt x="84" y="16"/>
                </a:lnTo>
                <a:lnTo>
                  <a:pt x="90" y="22"/>
                </a:lnTo>
                <a:lnTo>
                  <a:pt x="96" y="28"/>
                </a:lnTo>
                <a:lnTo>
                  <a:pt x="102" y="36"/>
                </a:lnTo>
                <a:lnTo>
                  <a:pt x="104" y="46"/>
                </a:lnTo>
                <a:lnTo>
                  <a:pt x="106" y="56"/>
                </a:lnTo>
                <a:lnTo>
                  <a:pt x="106" y="56"/>
                </a:lnTo>
                <a:lnTo>
                  <a:pt x="104" y="66"/>
                </a:lnTo>
                <a:lnTo>
                  <a:pt x="102" y="76"/>
                </a:lnTo>
                <a:lnTo>
                  <a:pt x="96" y="84"/>
                </a:lnTo>
                <a:lnTo>
                  <a:pt x="90" y="90"/>
                </a:lnTo>
                <a:lnTo>
                  <a:pt x="84" y="96"/>
                </a:lnTo>
                <a:lnTo>
                  <a:pt x="76" y="102"/>
                </a:lnTo>
                <a:lnTo>
                  <a:pt x="66" y="104"/>
                </a:lnTo>
                <a:lnTo>
                  <a:pt x="56" y="10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2585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Placeholder 1"/>
          <p:cNvSpPr txBox="1">
            <a:spLocks/>
          </p:cNvSpPr>
          <p:nvPr/>
        </p:nvSpPr>
        <p:spPr>
          <a:xfrm>
            <a:off x="245888" y="411566"/>
            <a:ext cx="7092541" cy="3832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BUVĘS IR SIŪLOMAS </a:t>
            </a: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PROJEKTŲ ATRANKOS KRITERIJŲ </a:t>
            </a:r>
          </a:p>
          <a:p>
            <a:pPr marL="0" indent="0">
              <a:spcBef>
                <a:spcPts val="0"/>
              </a:spcBef>
              <a:buNone/>
            </a:pP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TVIRTINIMO/KEITIMO MECHANIZMAS</a:t>
            </a:r>
            <a:endParaRPr lang="en-US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Stačiakampis 35"/>
          <p:cNvSpPr/>
          <p:nvPr/>
        </p:nvSpPr>
        <p:spPr>
          <a:xfrm>
            <a:off x="5583365" y="1534915"/>
            <a:ext cx="2695575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atrankos metodas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Ovalas 36"/>
          <p:cNvSpPr/>
          <p:nvPr/>
        </p:nvSpPr>
        <p:spPr>
          <a:xfrm>
            <a:off x="4772214" y="1888772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Planavimo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valas 37"/>
          <p:cNvSpPr/>
          <p:nvPr/>
        </p:nvSpPr>
        <p:spPr>
          <a:xfrm>
            <a:off x="6213471" y="1888772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Konkurso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Ovalas 38"/>
          <p:cNvSpPr/>
          <p:nvPr/>
        </p:nvSpPr>
        <p:spPr>
          <a:xfrm>
            <a:off x="7687254" y="1897713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Tęstinės atrankos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tačiakampis 39"/>
          <p:cNvSpPr/>
          <p:nvPr/>
        </p:nvSpPr>
        <p:spPr>
          <a:xfrm>
            <a:off x="4772214" y="2348817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Stačiakampis 40"/>
          <p:cNvSpPr/>
          <p:nvPr/>
        </p:nvSpPr>
        <p:spPr>
          <a:xfrm>
            <a:off x="6251571" y="2343508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Stačiakampis 41"/>
          <p:cNvSpPr/>
          <p:nvPr/>
        </p:nvSpPr>
        <p:spPr>
          <a:xfrm>
            <a:off x="7757415" y="2363980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Stačiakampis 42"/>
          <p:cNvSpPr/>
          <p:nvPr/>
        </p:nvSpPr>
        <p:spPr>
          <a:xfrm>
            <a:off x="4315868" y="2788500"/>
            <a:ext cx="2021617" cy="182008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Ministerija arba RPT, aptarus su partneriais ir suderinus su </a:t>
            </a:r>
            <a:r>
              <a:rPr lang="lt-L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 bei vadovaujančiąją institucijomis arba tarp.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i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nstitucija – VRM bei asignavimų valdytoju. SK nariams kartą į metus teikiama ataskaita apie ministerijų/RPT nustatytus PAK.</a:t>
            </a:r>
            <a:endParaRPr lang="lt-L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Stačiakampis 43"/>
          <p:cNvSpPr/>
          <p:nvPr/>
        </p:nvSpPr>
        <p:spPr>
          <a:xfrm>
            <a:off x="6497993" y="2796588"/>
            <a:ext cx="2331709" cy="12909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IP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SK, prieš tai aptarus su partneriais ir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suderinus su </a:t>
            </a:r>
            <a:r>
              <a:rPr lang="lt-L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admin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. bei vadovaujančiąją institucijomis arba tarp. 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institucija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- VRM</a:t>
            </a:r>
          </a:p>
          <a:p>
            <a:pPr algn="ctr"/>
            <a:r>
              <a:rPr lang="lt-LT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lt-LT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Stačiakampis 44"/>
          <p:cNvSpPr/>
          <p:nvPr/>
        </p:nvSpPr>
        <p:spPr>
          <a:xfrm>
            <a:off x="923689" y="1553700"/>
            <a:ext cx="2695575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atrankos metodas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Ovalas 45"/>
          <p:cNvSpPr/>
          <p:nvPr/>
        </p:nvSpPr>
        <p:spPr>
          <a:xfrm>
            <a:off x="112538" y="1907557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3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Planavimo</a:t>
            </a:r>
            <a:endParaRPr lang="lt-LT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Ovalas 46"/>
          <p:cNvSpPr/>
          <p:nvPr/>
        </p:nvSpPr>
        <p:spPr>
          <a:xfrm>
            <a:off x="1553795" y="1907557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Konkurso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Ovalas 47"/>
          <p:cNvSpPr/>
          <p:nvPr/>
        </p:nvSpPr>
        <p:spPr>
          <a:xfrm>
            <a:off x="3027578" y="1916498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Tęstinės atrankos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Stačiakampis 48"/>
          <p:cNvSpPr/>
          <p:nvPr/>
        </p:nvSpPr>
        <p:spPr>
          <a:xfrm>
            <a:off x="112538" y="2367602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Stačiakampis 49"/>
          <p:cNvSpPr/>
          <p:nvPr/>
        </p:nvSpPr>
        <p:spPr>
          <a:xfrm>
            <a:off x="1591895" y="2362293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Stačiakampis 50"/>
          <p:cNvSpPr/>
          <p:nvPr/>
        </p:nvSpPr>
        <p:spPr>
          <a:xfrm>
            <a:off x="3097739" y="2382765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PAK tvirtina:</a:t>
            </a:r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Stačiakampis 51"/>
          <p:cNvSpPr/>
          <p:nvPr/>
        </p:nvSpPr>
        <p:spPr>
          <a:xfrm>
            <a:off x="709128" y="2808973"/>
            <a:ext cx="2985200" cy="12909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>
                <a:latin typeface="Calibri" panose="020F0502020204030204" pitchFamily="34" charset="0"/>
                <a:cs typeface="Calibri" panose="020F0502020204030204" pitchFamily="34" charset="0"/>
              </a:rPr>
              <a:t>IP SK, aptarus su partneriais</a:t>
            </a:r>
          </a:p>
        </p:txBody>
      </p:sp>
      <p:sp>
        <p:nvSpPr>
          <p:cNvPr id="53" name="Rodyklė dešinėn 52"/>
          <p:cNvSpPr/>
          <p:nvPr/>
        </p:nvSpPr>
        <p:spPr>
          <a:xfrm>
            <a:off x="4229953" y="1516215"/>
            <a:ext cx="779688" cy="285399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Stačiakampis 53"/>
          <p:cNvSpPr/>
          <p:nvPr/>
        </p:nvSpPr>
        <p:spPr>
          <a:xfrm>
            <a:off x="1761888" y="1194509"/>
            <a:ext cx="1019175" cy="296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en-GB" sz="1200" b="1" cap="all" spc="2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2014-2020</a:t>
            </a:r>
            <a:endParaRPr lang="en-US" sz="1200" b="1" cap="all" spc="2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Stačiakampis 54"/>
          <p:cNvSpPr/>
          <p:nvPr/>
        </p:nvSpPr>
        <p:spPr>
          <a:xfrm>
            <a:off x="6421564" y="1197855"/>
            <a:ext cx="1019175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en-GB" sz="1200" b="1" cap="all" spc="2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2021-2027</a:t>
            </a:r>
            <a:endParaRPr lang="en-US" sz="1200" b="1" cap="all" spc="2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4569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Placeholder 1"/>
          <p:cNvSpPr txBox="1">
            <a:spLocks/>
          </p:cNvSpPr>
          <p:nvPr/>
        </p:nvSpPr>
        <p:spPr>
          <a:xfrm>
            <a:off x="279779" y="378820"/>
            <a:ext cx="6846472" cy="3832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ATRANKOS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KRITERIJ</a:t>
            </a:r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Ų TIPAI BEI JŲ</a:t>
            </a:r>
          </a:p>
          <a:p>
            <a:pPr marL="0" indent="0">
              <a:spcBef>
                <a:spcPts val="0"/>
              </a:spcBef>
              <a:buNone/>
            </a:pP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TVIRTINIMAS IR KEITIMAS </a:t>
            </a:r>
            <a:endParaRPr lang="en-US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023165"/>
              </p:ext>
            </p:extLst>
          </p:nvPr>
        </p:nvGraphicFramePr>
        <p:xfrm>
          <a:off x="265151" y="1311149"/>
          <a:ext cx="8642367" cy="3208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94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987636"/>
                <a:gridCol w="959033"/>
              </a:tblGrid>
              <a:tr h="464836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Projektų atrankos kriterijų tipai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Taikomi: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Paskirtis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Tvirtina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 smtClean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Bendrieji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Visiems projektams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Nustatyti bendrus reikalavimus visiems projektams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IP SK</a:t>
                      </a:r>
                      <a:r>
                        <a:rPr lang="lt-LT" sz="1200" b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t-LT" sz="12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investicijų programos pradžioje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39736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 smtClean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Specialieji 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Jeigu</a:t>
                      </a:r>
                      <a:r>
                        <a:rPr lang="lt-LT" sz="12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nustatomi, tik atrenkamiems projektams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Nustatyti teritorijos, tikslinės grupės, projektų vykdytojo segmento, veiklų ir kitus apribojimus, siekiant tikslingai nukreipti investicijas ir kuo geriau užtikrinti pažangos priemonės veiklos (</a:t>
                      </a:r>
                      <a:r>
                        <a:rPr lang="lt-LT" sz="120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poveiklės</a:t>
                      </a:r>
                      <a:r>
                        <a:rPr lang="lt-LT" sz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įgyvendinimą ir rezultatų pasiekimą. Taip pat gali būti nustatyti specialieji kriterijai dėl Lietuvos Respublikos teritorijos bendrojo plano nuostatų arba NPP nustatytų horizontaliųjų principų įgyvendinimo.</a:t>
                      </a:r>
                      <a:endParaRPr lang="en-US" sz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IP SK</a:t>
                      </a:r>
                      <a:r>
                        <a:rPr lang="lt-LT" sz="12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(kai projektai atrenkami tęstinės atrankos arba konkurso būdu)</a:t>
                      </a:r>
                      <a:endParaRPr lang="en-US" sz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 smtClean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Prioritetiniai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Atrenkamiems projektams,</a:t>
                      </a:r>
                      <a:r>
                        <a:rPr lang="lt-LT" sz="1200" b="0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jeigu projektų atranka vyksta konkurso būdu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Objektyviai palyginti projektų kokybę ir naudą ir išrinkti geriausius projektus.</a:t>
                      </a:r>
                    </a:p>
                    <a:p>
                      <a:pPr algn="ctr"/>
                      <a:endParaRPr lang="en-US" sz="1200" b="0" dirty="0">
                        <a:solidFill>
                          <a:schemeClr val="accent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IP SK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953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tačiakampis 6"/>
          <p:cNvSpPr/>
          <p:nvPr/>
        </p:nvSpPr>
        <p:spPr>
          <a:xfrm>
            <a:off x="232425" y="913528"/>
            <a:ext cx="8569842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Pavieniu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ar jungtiniu projektu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(toliau – projektas) prisidedama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prie nacionalinės plėtros programos uždavinių ir konkrečios plėtros programos pažangos priemonės siekiamų rezultatų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įgyvendinimo,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o projektų, kuriais įgyvendinami regionų plėtros planai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(toliau – </a:t>
            </a:r>
            <a:r>
              <a:rPr lang="lt-L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projektai) atveju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, prisidedama prie regionų plėtros plano (toliau – </a:t>
            </a:r>
            <a:r>
              <a:rPr lang="lt-L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) uždavinių ir </a:t>
            </a:r>
            <a:r>
              <a:rPr lang="lt-L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pažangos priemonės siekiamų rezultatų įgyvendinimo.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Projektu prisidedama prie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bent vieno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2021–2027 metų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ESF investicijų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programos 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projekto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prioriteto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konkretaus uždavinio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įgyvendinimo, rezultato pasiekimo ir įgyvendinama bent viena projektų finansavimo sąlygų apraše (toliau – PFSA) ), o kai įgyvendinami </a:t>
            </a:r>
            <a:r>
              <a:rPr lang="lt-L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projektai, – regioninės pažangos priemonės finansavimo gairėse numatoma finansuoti veikla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Pareiškėjas ir partneris (-</a:t>
            </a:r>
            <a:r>
              <a:rPr lang="lt-L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iai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) organizaciniu ir finansiniu požiūriu yra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pajėgūs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tinkamai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ir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laiku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įgyvendinti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projektą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bei užtikrinti projekto rezultatų tęstinumą.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Projekto veiklos yra aiškios, realios, pamatuojamos ir jas įgyvendinus bus pasiekti projekto rezultatai.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Užtikrintas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efektyvus projektui įgyvendinti reikalingų lėšų panaudojimas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Projektas atitinka Europos Sąjungos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konkurencijos politikos nuostatas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Projektas atitinka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horizontaliuosius principus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(toliau – HP) ir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Europos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Sąjungos pagrindinių teisių </a:t>
            </a:r>
            <a:r>
              <a:rPr lang="lt-LT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chartiją.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Projektas 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atitinka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kitus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projektų atrankos kriterijus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lt-LT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Projektas atitinka </a:t>
            </a:r>
            <a:r>
              <a:rPr lang="lt-LT" sz="1200" b="1" dirty="0">
                <a:latin typeface="Calibri" panose="020F0502020204030204" pitchFamily="34" charset="0"/>
                <a:cs typeface="Calibri" panose="020F0502020204030204" pitchFamily="34" charset="0"/>
              </a:rPr>
              <a:t>kitus PFSA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, o kai įgyvendinami </a:t>
            </a:r>
            <a:r>
              <a:rPr lang="lt-L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projektai, – </a:t>
            </a:r>
            <a:r>
              <a:rPr lang="lt-LT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r>
              <a:rPr lang="lt-LT" sz="1200" dirty="0">
                <a:latin typeface="Calibri" panose="020F0502020204030204" pitchFamily="34" charset="0"/>
                <a:cs typeface="Calibri" panose="020F0502020204030204" pitchFamily="34" charset="0"/>
              </a:rPr>
              <a:t> nustatytus reikalavimus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GB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Bendr</a:t>
            </a:r>
            <a:r>
              <a:rPr lang="lt-L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ųjų</a:t>
            </a:r>
            <a:r>
              <a:rPr lang="lt-L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atrankos kriterijų vertinimo metodika pateikiama kaip priedas.</a:t>
            </a:r>
            <a:endParaRPr lang="lt-L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397175" y="304249"/>
            <a:ext cx="58906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SIŪLOMI TVIRTINTI </a:t>
            </a: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BENDRIEJI ATRANKOS KRITERIJAI</a:t>
            </a:r>
            <a:r>
              <a:rPr lang="en-GB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endParaRPr lang="en-US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8609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tačiakampis 10"/>
          <p:cNvSpPr/>
          <p:nvPr/>
        </p:nvSpPr>
        <p:spPr>
          <a:xfrm>
            <a:off x="702248" y="513290"/>
            <a:ext cx="72029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SPECIALIJŲJŲ IR (ARBA) PRIORITETINIŲ</a:t>
            </a:r>
          </a:p>
          <a:p>
            <a:pPr algn="ctr"/>
            <a:r>
              <a:rPr lang="lt-LT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ATRANKOS KRITERIJŲ NUSTATYMO/KEITIMO PROCESAS </a:t>
            </a:r>
          </a:p>
          <a:p>
            <a:pPr algn="ctr"/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ĮGYVENDINANT </a:t>
            </a:r>
            <a:r>
              <a:rPr lang="en-GB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2021-2027 M. </a:t>
            </a:r>
            <a:r>
              <a:rPr lang="lt-LT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FONDŲ INVESTICIJŲ PROGRAMĄ </a:t>
            </a:r>
            <a:endParaRPr lang="en-US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Freeform 5"/>
          <p:cNvSpPr>
            <a:spLocks/>
          </p:cNvSpPr>
          <p:nvPr/>
        </p:nvSpPr>
        <p:spPr bwMode="auto">
          <a:xfrm>
            <a:off x="1323416" y="2359807"/>
            <a:ext cx="1584325" cy="900112"/>
          </a:xfrm>
          <a:custGeom>
            <a:avLst/>
            <a:gdLst>
              <a:gd name="T0" fmla="*/ 1703 w 1776"/>
              <a:gd name="T1" fmla="*/ 843 h 1009"/>
              <a:gd name="T2" fmla="*/ 852 w 1776"/>
              <a:gd name="T3" fmla="*/ 0 h 1009"/>
              <a:gd name="T4" fmla="*/ 0 w 1776"/>
              <a:gd name="T5" fmla="*/ 852 h 1009"/>
              <a:gd name="T6" fmla="*/ 304 w 1776"/>
              <a:gd name="T7" fmla="*/ 852 h 1009"/>
              <a:gd name="T8" fmla="*/ 852 w 1776"/>
              <a:gd name="T9" fmla="*/ 304 h 1009"/>
              <a:gd name="T10" fmla="*/ 1399 w 1776"/>
              <a:gd name="T11" fmla="*/ 843 h 1009"/>
              <a:gd name="T12" fmla="*/ 1326 w 1776"/>
              <a:gd name="T13" fmla="*/ 843 h 1009"/>
              <a:gd name="T14" fmla="*/ 1551 w 1776"/>
              <a:gd name="T15" fmla="*/ 1009 h 1009"/>
              <a:gd name="T16" fmla="*/ 1776 w 1776"/>
              <a:gd name="T17" fmla="*/ 843 h 1009"/>
              <a:gd name="T18" fmla="*/ 1703 w 1776"/>
              <a:gd name="T19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76" h="1009">
                <a:moveTo>
                  <a:pt x="1703" y="843"/>
                </a:moveTo>
                <a:cubicBezTo>
                  <a:pt x="1698" y="377"/>
                  <a:pt x="1319" y="0"/>
                  <a:pt x="852" y="0"/>
                </a:cubicBezTo>
                <a:cubicBezTo>
                  <a:pt x="381" y="0"/>
                  <a:pt x="0" y="381"/>
                  <a:pt x="0" y="852"/>
                </a:cubicBezTo>
                <a:cubicBezTo>
                  <a:pt x="304" y="852"/>
                  <a:pt x="304" y="852"/>
                  <a:pt x="304" y="852"/>
                </a:cubicBezTo>
                <a:cubicBezTo>
                  <a:pt x="304" y="549"/>
                  <a:pt x="549" y="304"/>
                  <a:pt x="852" y="304"/>
                </a:cubicBezTo>
                <a:cubicBezTo>
                  <a:pt x="1151" y="304"/>
                  <a:pt x="1394" y="544"/>
                  <a:pt x="1399" y="843"/>
                </a:cubicBezTo>
                <a:cubicBezTo>
                  <a:pt x="1326" y="843"/>
                  <a:pt x="1326" y="843"/>
                  <a:pt x="1326" y="843"/>
                </a:cubicBezTo>
                <a:cubicBezTo>
                  <a:pt x="1551" y="1009"/>
                  <a:pt x="1551" y="1009"/>
                  <a:pt x="1551" y="1009"/>
                </a:cubicBezTo>
                <a:cubicBezTo>
                  <a:pt x="1776" y="843"/>
                  <a:pt x="1776" y="843"/>
                  <a:pt x="1776" y="843"/>
                </a:cubicBezTo>
                <a:lnTo>
                  <a:pt x="1703" y="843"/>
                </a:lnTo>
                <a:close/>
              </a:path>
            </a:pathLst>
          </a:custGeom>
          <a:solidFill>
            <a:schemeClr val="accent1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571191" y="2978931"/>
            <a:ext cx="1582738" cy="900112"/>
          </a:xfrm>
          <a:custGeom>
            <a:avLst/>
            <a:gdLst>
              <a:gd name="T0" fmla="*/ 1550 w 1775"/>
              <a:gd name="T1" fmla="*/ 0 h 1009"/>
              <a:gd name="T2" fmla="*/ 1324 w 1775"/>
              <a:gd name="T3" fmla="*/ 167 h 1009"/>
              <a:gd name="T4" fmla="*/ 1398 w 1775"/>
              <a:gd name="T5" fmla="*/ 167 h 1009"/>
              <a:gd name="T6" fmla="*/ 850 w 1775"/>
              <a:gd name="T7" fmla="*/ 705 h 1009"/>
              <a:gd name="T8" fmla="*/ 305 w 1775"/>
              <a:gd name="T9" fmla="*/ 202 h 1009"/>
              <a:gd name="T10" fmla="*/ 151 w 1775"/>
              <a:gd name="T11" fmla="*/ 315 h 1009"/>
              <a:gd name="T12" fmla="*/ 0 w 1775"/>
              <a:gd name="T13" fmla="*/ 204 h 1009"/>
              <a:gd name="T14" fmla="*/ 850 w 1775"/>
              <a:gd name="T15" fmla="*/ 1009 h 1009"/>
              <a:gd name="T16" fmla="*/ 1702 w 1775"/>
              <a:gd name="T17" fmla="*/ 167 h 1009"/>
              <a:gd name="T18" fmla="*/ 1775 w 1775"/>
              <a:gd name="T19" fmla="*/ 167 h 1009"/>
              <a:gd name="T20" fmla="*/ 1550 w 1775"/>
              <a:gd name="T21" fmla="*/ 0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550" y="0"/>
                </a:moveTo>
                <a:cubicBezTo>
                  <a:pt x="1324" y="167"/>
                  <a:pt x="1324" y="167"/>
                  <a:pt x="1324" y="167"/>
                </a:cubicBezTo>
                <a:cubicBezTo>
                  <a:pt x="1398" y="167"/>
                  <a:pt x="1398" y="167"/>
                  <a:pt x="1398" y="167"/>
                </a:cubicBezTo>
                <a:cubicBezTo>
                  <a:pt x="1393" y="465"/>
                  <a:pt x="1150" y="705"/>
                  <a:pt x="850" y="705"/>
                </a:cubicBezTo>
                <a:cubicBezTo>
                  <a:pt x="563" y="705"/>
                  <a:pt x="327" y="483"/>
                  <a:pt x="305" y="202"/>
                </a:cubicBezTo>
                <a:cubicBezTo>
                  <a:pt x="151" y="315"/>
                  <a:pt x="151" y="315"/>
                  <a:pt x="151" y="315"/>
                </a:cubicBezTo>
                <a:cubicBezTo>
                  <a:pt x="0" y="204"/>
                  <a:pt x="0" y="204"/>
                  <a:pt x="0" y="204"/>
                </a:cubicBezTo>
                <a:cubicBezTo>
                  <a:pt x="24" y="653"/>
                  <a:pt x="396" y="1009"/>
                  <a:pt x="850" y="1009"/>
                </a:cubicBezTo>
                <a:cubicBezTo>
                  <a:pt x="1318" y="1009"/>
                  <a:pt x="1697" y="633"/>
                  <a:pt x="1702" y="167"/>
                </a:cubicBezTo>
                <a:cubicBezTo>
                  <a:pt x="1775" y="167"/>
                  <a:pt x="1775" y="167"/>
                  <a:pt x="1775" y="167"/>
                </a:cubicBezTo>
                <a:lnTo>
                  <a:pt x="1550" y="0"/>
                </a:lnTo>
                <a:close/>
              </a:path>
            </a:pathLst>
          </a:custGeom>
          <a:solidFill>
            <a:schemeClr val="accent2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066741" y="2978931"/>
            <a:ext cx="1582738" cy="900112"/>
          </a:xfrm>
          <a:custGeom>
            <a:avLst/>
            <a:gdLst>
              <a:gd name="T0" fmla="*/ 1550 w 1775"/>
              <a:gd name="T1" fmla="*/ 0 h 1009"/>
              <a:gd name="T2" fmla="*/ 1324 w 1775"/>
              <a:gd name="T3" fmla="*/ 167 h 1009"/>
              <a:gd name="T4" fmla="*/ 1397 w 1775"/>
              <a:gd name="T5" fmla="*/ 167 h 1009"/>
              <a:gd name="T6" fmla="*/ 850 w 1775"/>
              <a:gd name="T7" fmla="*/ 705 h 1009"/>
              <a:gd name="T8" fmla="*/ 305 w 1775"/>
              <a:gd name="T9" fmla="*/ 202 h 1009"/>
              <a:gd name="T10" fmla="*/ 151 w 1775"/>
              <a:gd name="T11" fmla="*/ 315 h 1009"/>
              <a:gd name="T12" fmla="*/ 0 w 1775"/>
              <a:gd name="T13" fmla="*/ 204 h 1009"/>
              <a:gd name="T14" fmla="*/ 850 w 1775"/>
              <a:gd name="T15" fmla="*/ 1009 h 1009"/>
              <a:gd name="T16" fmla="*/ 1701 w 1775"/>
              <a:gd name="T17" fmla="*/ 167 h 1009"/>
              <a:gd name="T18" fmla="*/ 1775 w 1775"/>
              <a:gd name="T19" fmla="*/ 167 h 1009"/>
              <a:gd name="T20" fmla="*/ 1550 w 1775"/>
              <a:gd name="T21" fmla="*/ 0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550" y="0"/>
                </a:moveTo>
                <a:cubicBezTo>
                  <a:pt x="1324" y="167"/>
                  <a:pt x="1324" y="167"/>
                  <a:pt x="1324" y="167"/>
                </a:cubicBezTo>
                <a:cubicBezTo>
                  <a:pt x="1397" y="167"/>
                  <a:pt x="1397" y="167"/>
                  <a:pt x="1397" y="167"/>
                </a:cubicBezTo>
                <a:cubicBezTo>
                  <a:pt x="1393" y="465"/>
                  <a:pt x="1149" y="705"/>
                  <a:pt x="850" y="705"/>
                </a:cubicBezTo>
                <a:cubicBezTo>
                  <a:pt x="563" y="705"/>
                  <a:pt x="327" y="483"/>
                  <a:pt x="305" y="202"/>
                </a:cubicBezTo>
                <a:cubicBezTo>
                  <a:pt x="151" y="315"/>
                  <a:pt x="151" y="315"/>
                  <a:pt x="151" y="315"/>
                </a:cubicBezTo>
                <a:cubicBezTo>
                  <a:pt x="0" y="204"/>
                  <a:pt x="0" y="204"/>
                  <a:pt x="0" y="204"/>
                </a:cubicBezTo>
                <a:cubicBezTo>
                  <a:pt x="24" y="653"/>
                  <a:pt x="395" y="1009"/>
                  <a:pt x="850" y="1009"/>
                </a:cubicBezTo>
                <a:cubicBezTo>
                  <a:pt x="1317" y="1009"/>
                  <a:pt x="1697" y="633"/>
                  <a:pt x="1701" y="167"/>
                </a:cubicBezTo>
                <a:cubicBezTo>
                  <a:pt x="1775" y="167"/>
                  <a:pt x="1775" y="167"/>
                  <a:pt x="1775" y="167"/>
                </a:cubicBezTo>
                <a:lnTo>
                  <a:pt x="1550" y="0"/>
                </a:lnTo>
                <a:close/>
              </a:path>
            </a:pathLst>
          </a:custGeom>
          <a:solidFill>
            <a:schemeClr val="accent4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3818966" y="2359807"/>
            <a:ext cx="1582738" cy="900112"/>
          </a:xfrm>
          <a:custGeom>
            <a:avLst/>
            <a:gdLst>
              <a:gd name="T0" fmla="*/ 1702 w 1775"/>
              <a:gd name="T1" fmla="*/ 843 h 1009"/>
              <a:gd name="T2" fmla="*/ 850 w 1775"/>
              <a:gd name="T3" fmla="*/ 0 h 1009"/>
              <a:gd name="T4" fmla="*/ 0 w 1775"/>
              <a:gd name="T5" fmla="*/ 805 h 1009"/>
              <a:gd name="T6" fmla="*/ 151 w 1775"/>
              <a:gd name="T7" fmla="*/ 694 h 1009"/>
              <a:gd name="T8" fmla="*/ 305 w 1775"/>
              <a:gd name="T9" fmla="*/ 808 h 1009"/>
              <a:gd name="T10" fmla="*/ 850 w 1775"/>
              <a:gd name="T11" fmla="*/ 304 h 1009"/>
              <a:gd name="T12" fmla="*/ 1397 w 1775"/>
              <a:gd name="T13" fmla="*/ 843 h 1009"/>
              <a:gd name="T14" fmla="*/ 1324 w 1775"/>
              <a:gd name="T15" fmla="*/ 843 h 1009"/>
              <a:gd name="T16" fmla="*/ 1550 w 1775"/>
              <a:gd name="T17" fmla="*/ 1009 h 1009"/>
              <a:gd name="T18" fmla="*/ 1775 w 1775"/>
              <a:gd name="T19" fmla="*/ 843 h 1009"/>
              <a:gd name="T20" fmla="*/ 1702 w 1775"/>
              <a:gd name="T21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702" y="843"/>
                </a:moveTo>
                <a:cubicBezTo>
                  <a:pt x="1697" y="377"/>
                  <a:pt x="1317" y="0"/>
                  <a:pt x="850" y="0"/>
                </a:cubicBezTo>
                <a:cubicBezTo>
                  <a:pt x="396" y="0"/>
                  <a:pt x="24" y="357"/>
                  <a:pt x="0" y="805"/>
                </a:cubicBezTo>
                <a:cubicBezTo>
                  <a:pt x="151" y="694"/>
                  <a:pt x="151" y="694"/>
                  <a:pt x="151" y="694"/>
                </a:cubicBezTo>
                <a:cubicBezTo>
                  <a:pt x="305" y="808"/>
                  <a:pt x="305" y="808"/>
                  <a:pt x="305" y="808"/>
                </a:cubicBezTo>
                <a:cubicBezTo>
                  <a:pt x="327" y="526"/>
                  <a:pt x="563" y="304"/>
                  <a:pt x="850" y="304"/>
                </a:cubicBezTo>
                <a:cubicBezTo>
                  <a:pt x="1150" y="304"/>
                  <a:pt x="1393" y="544"/>
                  <a:pt x="1397" y="843"/>
                </a:cubicBezTo>
                <a:cubicBezTo>
                  <a:pt x="1324" y="843"/>
                  <a:pt x="1324" y="843"/>
                  <a:pt x="1324" y="843"/>
                </a:cubicBezTo>
                <a:cubicBezTo>
                  <a:pt x="1550" y="1009"/>
                  <a:pt x="1550" y="1009"/>
                  <a:pt x="1550" y="1009"/>
                </a:cubicBezTo>
                <a:cubicBezTo>
                  <a:pt x="1775" y="843"/>
                  <a:pt x="1775" y="843"/>
                  <a:pt x="1775" y="843"/>
                </a:cubicBezTo>
                <a:lnTo>
                  <a:pt x="1702" y="843"/>
                </a:lnTo>
                <a:close/>
              </a:path>
            </a:pathLst>
          </a:custGeom>
          <a:solidFill>
            <a:schemeClr val="accent6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6322452" y="2359807"/>
            <a:ext cx="1582738" cy="900112"/>
          </a:xfrm>
          <a:custGeom>
            <a:avLst/>
            <a:gdLst>
              <a:gd name="T0" fmla="*/ 1701 w 1775"/>
              <a:gd name="T1" fmla="*/ 843 h 1009"/>
              <a:gd name="T2" fmla="*/ 850 w 1775"/>
              <a:gd name="T3" fmla="*/ 0 h 1009"/>
              <a:gd name="T4" fmla="*/ 0 w 1775"/>
              <a:gd name="T5" fmla="*/ 798 h 1009"/>
              <a:gd name="T6" fmla="*/ 142 w 1775"/>
              <a:gd name="T7" fmla="*/ 694 h 1009"/>
              <a:gd name="T8" fmla="*/ 304 w 1775"/>
              <a:gd name="T9" fmla="*/ 814 h 1009"/>
              <a:gd name="T10" fmla="*/ 850 w 1775"/>
              <a:gd name="T11" fmla="*/ 304 h 1009"/>
              <a:gd name="T12" fmla="*/ 1397 w 1775"/>
              <a:gd name="T13" fmla="*/ 843 h 1009"/>
              <a:gd name="T14" fmla="*/ 1324 w 1775"/>
              <a:gd name="T15" fmla="*/ 843 h 1009"/>
              <a:gd name="T16" fmla="*/ 1549 w 1775"/>
              <a:gd name="T17" fmla="*/ 1009 h 1009"/>
              <a:gd name="T18" fmla="*/ 1775 w 1775"/>
              <a:gd name="T19" fmla="*/ 843 h 1009"/>
              <a:gd name="T20" fmla="*/ 1701 w 1775"/>
              <a:gd name="T21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701" y="843"/>
                </a:moveTo>
                <a:cubicBezTo>
                  <a:pt x="1697" y="377"/>
                  <a:pt x="1317" y="0"/>
                  <a:pt x="850" y="0"/>
                </a:cubicBezTo>
                <a:cubicBezTo>
                  <a:pt x="398" y="0"/>
                  <a:pt x="28" y="353"/>
                  <a:pt x="0" y="798"/>
                </a:cubicBezTo>
                <a:cubicBezTo>
                  <a:pt x="142" y="694"/>
                  <a:pt x="142" y="694"/>
                  <a:pt x="142" y="694"/>
                </a:cubicBezTo>
                <a:cubicBezTo>
                  <a:pt x="304" y="814"/>
                  <a:pt x="304" y="814"/>
                  <a:pt x="304" y="814"/>
                </a:cubicBezTo>
                <a:cubicBezTo>
                  <a:pt x="323" y="529"/>
                  <a:pt x="560" y="304"/>
                  <a:pt x="850" y="304"/>
                </a:cubicBezTo>
                <a:cubicBezTo>
                  <a:pt x="1149" y="304"/>
                  <a:pt x="1392" y="544"/>
                  <a:pt x="1397" y="843"/>
                </a:cubicBezTo>
                <a:cubicBezTo>
                  <a:pt x="1324" y="843"/>
                  <a:pt x="1324" y="843"/>
                  <a:pt x="1324" y="843"/>
                </a:cubicBezTo>
                <a:cubicBezTo>
                  <a:pt x="1549" y="1009"/>
                  <a:pt x="1549" y="1009"/>
                  <a:pt x="1549" y="1009"/>
                </a:cubicBezTo>
                <a:cubicBezTo>
                  <a:pt x="1775" y="843"/>
                  <a:pt x="1775" y="843"/>
                  <a:pt x="1775" y="843"/>
                </a:cubicBezTo>
                <a:lnTo>
                  <a:pt x="1701" y="843"/>
                </a:lnTo>
                <a:close/>
              </a:path>
            </a:pathLst>
          </a:custGeom>
          <a:solidFill>
            <a:schemeClr val="accent5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Group 70"/>
          <p:cNvGrpSpPr/>
          <p:nvPr/>
        </p:nvGrpSpPr>
        <p:grpSpPr>
          <a:xfrm>
            <a:off x="6923256" y="2935209"/>
            <a:ext cx="371720" cy="302020"/>
            <a:chOff x="5588000" y="3625850"/>
            <a:chExt cx="406400" cy="330200"/>
          </a:xfrm>
          <a:solidFill>
            <a:schemeClr val="accent1"/>
          </a:solidFill>
        </p:grpSpPr>
        <p:sp>
          <p:nvSpPr>
            <p:cNvPr id="18" name="Freeform 23"/>
            <p:cNvSpPr>
              <a:spLocks noEditPoints="1"/>
            </p:cNvSpPr>
            <p:nvPr/>
          </p:nvSpPr>
          <p:spPr bwMode="auto">
            <a:xfrm>
              <a:off x="5867400" y="3727450"/>
              <a:ext cx="76200" cy="101600"/>
            </a:xfrm>
            <a:custGeom>
              <a:avLst/>
              <a:gdLst/>
              <a:ahLst/>
              <a:cxnLst>
                <a:cxn ang="0">
                  <a:pos x="22" y="4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1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0" y="60"/>
                </a:cxn>
                <a:cxn ang="0">
                  <a:pos x="2" y="62"/>
                </a:cxn>
                <a:cxn ang="0">
                  <a:pos x="4" y="64"/>
                </a:cxn>
                <a:cxn ang="0">
                  <a:pos x="8" y="64"/>
                </a:cxn>
                <a:cxn ang="0">
                  <a:pos x="40" y="64"/>
                </a:cxn>
                <a:cxn ang="0">
                  <a:pos x="40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8" y="60"/>
                </a:cxn>
                <a:cxn ang="0">
                  <a:pos x="48" y="56"/>
                </a:cxn>
                <a:cxn ang="0">
                  <a:pos x="48" y="44"/>
                </a:cxn>
                <a:cxn ang="0">
                  <a:pos x="48" y="44"/>
                </a:cxn>
                <a:cxn ang="0">
                  <a:pos x="46" y="40"/>
                </a:cxn>
                <a:cxn ang="0">
                  <a:pos x="22" y="4"/>
                </a:cxn>
                <a:cxn ang="0">
                  <a:pos x="40" y="56"/>
                </a:cxn>
                <a:cxn ang="0">
                  <a:pos x="8" y="56"/>
                </a:cxn>
                <a:cxn ang="0">
                  <a:pos x="8" y="8"/>
                </a:cxn>
                <a:cxn ang="0">
                  <a:pos x="16" y="8"/>
                </a:cxn>
                <a:cxn ang="0">
                  <a:pos x="40" y="44"/>
                </a:cxn>
                <a:cxn ang="0">
                  <a:pos x="40" y="56"/>
                </a:cxn>
              </a:cxnLst>
              <a:rect l="0" t="0" r="r" b="b"/>
              <a:pathLst>
                <a:path w="48" h="64">
                  <a:moveTo>
                    <a:pt x="22" y="4"/>
                  </a:moveTo>
                  <a:lnTo>
                    <a:pt x="22" y="4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2" y="62"/>
                  </a:lnTo>
                  <a:lnTo>
                    <a:pt x="4" y="64"/>
                  </a:lnTo>
                  <a:lnTo>
                    <a:pt x="8" y="64"/>
                  </a:lnTo>
                  <a:lnTo>
                    <a:pt x="40" y="64"/>
                  </a:lnTo>
                  <a:lnTo>
                    <a:pt x="40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8" y="60"/>
                  </a:lnTo>
                  <a:lnTo>
                    <a:pt x="48" y="56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46" y="40"/>
                  </a:lnTo>
                  <a:lnTo>
                    <a:pt x="22" y="4"/>
                  </a:lnTo>
                  <a:close/>
                  <a:moveTo>
                    <a:pt x="40" y="56"/>
                  </a:moveTo>
                  <a:lnTo>
                    <a:pt x="8" y="56"/>
                  </a:lnTo>
                  <a:lnTo>
                    <a:pt x="8" y="8"/>
                  </a:lnTo>
                  <a:lnTo>
                    <a:pt x="16" y="8"/>
                  </a:lnTo>
                  <a:lnTo>
                    <a:pt x="40" y="44"/>
                  </a:lnTo>
                  <a:lnTo>
                    <a:pt x="40" y="5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Freeform 24"/>
            <p:cNvSpPr>
              <a:spLocks noEditPoints="1"/>
            </p:cNvSpPr>
            <p:nvPr/>
          </p:nvSpPr>
          <p:spPr bwMode="auto">
            <a:xfrm>
              <a:off x="5588000" y="3625850"/>
              <a:ext cx="406400" cy="330200"/>
            </a:xfrm>
            <a:custGeom>
              <a:avLst/>
              <a:gdLst/>
              <a:ahLst/>
              <a:cxnLst>
                <a:cxn ang="0">
                  <a:pos x="220" y="50"/>
                </a:cxn>
                <a:cxn ang="0">
                  <a:pos x="206" y="40"/>
                </a:cxn>
                <a:cxn ang="0">
                  <a:pos x="168" y="24"/>
                </a:cxn>
                <a:cxn ang="0">
                  <a:pos x="160" y="8"/>
                </a:cxn>
                <a:cxn ang="0">
                  <a:pos x="24" y="0"/>
                </a:cxn>
                <a:cxn ang="0">
                  <a:pos x="8" y="8"/>
                </a:cxn>
                <a:cxn ang="0">
                  <a:pos x="0" y="112"/>
                </a:cxn>
                <a:cxn ang="0">
                  <a:pos x="8" y="128"/>
                </a:cxn>
                <a:cxn ang="0">
                  <a:pos x="24" y="136"/>
                </a:cxn>
                <a:cxn ang="0">
                  <a:pos x="26" y="170"/>
                </a:cxn>
                <a:cxn ang="0">
                  <a:pos x="48" y="184"/>
                </a:cxn>
                <a:cxn ang="0">
                  <a:pos x="62" y="194"/>
                </a:cxn>
                <a:cxn ang="0">
                  <a:pos x="88" y="208"/>
                </a:cxn>
                <a:cxn ang="0">
                  <a:pos x="108" y="202"/>
                </a:cxn>
                <a:cxn ang="0">
                  <a:pos x="162" y="184"/>
                </a:cxn>
                <a:cxn ang="0">
                  <a:pos x="172" y="202"/>
                </a:cxn>
                <a:cxn ang="0">
                  <a:pos x="192" y="208"/>
                </a:cxn>
                <a:cxn ang="0">
                  <a:pos x="218" y="194"/>
                </a:cxn>
                <a:cxn ang="0">
                  <a:pos x="232" y="184"/>
                </a:cxn>
                <a:cxn ang="0">
                  <a:pos x="254" y="170"/>
                </a:cxn>
                <a:cxn ang="0">
                  <a:pos x="256" y="112"/>
                </a:cxn>
                <a:cxn ang="0">
                  <a:pos x="24" y="120"/>
                </a:cxn>
                <a:cxn ang="0">
                  <a:pos x="18" y="118"/>
                </a:cxn>
                <a:cxn ang="0">
                  <a:pos x="16" y="24"/>
                </a:cxn>
                <a:cxn ang="0">
                  <a:pos x="18" y="18"/>
                </a:cxn>
                <a:cxn ang="0">
                  <a:pos x="144" y="16"/>
                </a:cxn>
                <a:cxn ang="0">
                  <a:pos x="150" y="18"/>
                </a:cxn>
                <a:cxn ang="0">
                  <a:pos x="152" y="40"/>
                </a:cxn>
                <a:cxn ang="0">
                  <a:pos x="152" y="112"/>
                </a:cxn>
                <a:cxn ang="0">
                  <a:pos x="148" y="120"/>
                </a:cxn>
                <a:cxn ang="0">
                  <a:pos x="88" y="192"/>
                </a:cxn>
                <a:cxn ang="0">
                  <a:pos x="76" y="188"/>
                </a:cxn>
                <a:cxn ang="0">
                  <a:pos x="72" y="176"/>
                </a:cxn>
                <a:cxn ang="0">
                  <a:pos x="82" y="162"/>
                </a:cxn>
                <a:cxn ang="0">
                  <a:pos x="94" y="162"/>
                </a:cxn>
                <a:cxn ang="0">
                  <a:pos x="104" y="176"/>
                </a:cxn>
                <a:cxn ang="0">
                  <a:pos x="100" y="188"/>
                </a:cxn>
                <a:cxn ang="0">
                  <a:pos x="192" y="192"/>
                </a:cxn>
                <a:cxn ang="0">
                  <a:pos x="180" y="188"/>
                </a:cxn>
                <a:cxn ang="0">
                  <a:pos x="176" y="176"/>
                </a:cxn>
                <a:cxn ang="0">
                  <a:pos x="186" y="162"/>
                </a:cxn>
                <a:cxn ang="0">
                  <a:pos x="198" y="162"/>
                </a:cxn>
                <a:cxn ang="0">
                  <a:pos x="208" y="176"/>
                </a:cxn>
                <a:cxn ang="0">
                  <a:pos x="204" y="188"/>
                </a:cxn>
                <a:cxn ang="0">
                  <a:pos x="240" y="160"/>
                </a:cxn>
                <a:cxn ang="0">
                  <a:pos x="238" y="166"/>
                </a:cxn>
                <a:cxn ang="0">
                  <a:pos x="222" y="168"/>
                </a:cxn>
                <a:cxn ang="0">
                  <a:pos x="212" y="150"/>
                </a:cxn>
                <a:cxn ang="0">
                  <a:pos x="192" y="144"/>
                </a:cxn>
                <a:cxn ang="0">
                  <a:pos x="166" y="158"/>
                </a:cxn>
                <a:cxn ang="0">
                  <a:pos x="118" y="168"/>
                </a:cxn>
                <a:cxn ang="0">
                  <a:pos x="98" y="146"/>
                </a:cxn>
                <a:cxn ang="0">
                  <a:pos x="78" y="146"/>
                </a:cxn>
                <a:cxn ang="0">
                  <a:pos x="58" y="168"/>
                </a:cxn>
                <a:cxn ang="0">
                  <a:pos x="44" y="168"/>
                </a:cxn>
                <a:cxn ang="0">
                  <a:pos x="40" y="160"/>
                </a:cxn>
                <a:cxn ang="0">
                  <a:pos x="144" y="136"/>
                </a:cxn>
                <a:cxn ang="0">
                  <a:pos x="166" y="122"/>
                </a:cxn>
                <a:cxn ang="0">
                  <a:pos x="200" y="56"/>
                </a:cxn>
                <a:cxn ang="0">
                  <a:pos x="206" y="60"/>
                </a:cxn>
                <a:cxn ang="0">
                  <a:pos x="240" y="112"/>
                </a:cxn>
              </a:cxnLst>
              <a:rect l="0" t="0" r="r" b="b"/>
              <a:pathLst>
                <a:path w="256" h="208">
                  <a:moveTo>
                    <a:pt x="252" y="98"/>
                  </a:moveTo>
                  <a:lnTo>
                    <a:pt x="220" y="50"/>
                  </a:lnTo>
                  <a:lnTo>
                    <a:pt x="220" y="50"/>
                  </a:lnTo>
                  <a:lnTo>
                    <a:pt x="216" y="46"/>
                  </a:lnTo>
                  <a:lnTo>
                    <a:pt x="212" y="42"/>
                  </a:lnTo>
                  <a:lnTo>
                    <a:pt x="206" y="40"/>
                  </a:lnTo>
                  <a:lnTo>
                    <a:pt x="200" y="40"/>
                  </a:lnTo>
                  <a:lnTo>
                    <a:pt x="168" y="40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6" y="14"/>
                  </a:lnTo>
                  <a:lnTo>
                    <a:pt x="160" y="8"/>
                  </a:lnTo>
                  <a:lnTo>
                    <a:pt x="154" y="2"/>
                  </a:lnTo>
                  <a:lnTo>
                    <a:pt x="14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24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122"/>
                  </a:lnTo>
                  <a:lnTo>
                    <a:pt x="8" y="128"/>
                  </a:lnTo>
                  <a:lnTo>
                    <a:pt x="14" y="134"/>
                  </a:lnTo>
                  <a:lnTo>
                    <a:pt x="24" y="136"/>
                  </a:lnTo>
                  <a:lnTo>
                    <a:pt x="24" y="136"/>
                  </a:lnTo>
                  <a:lnTo>
                    <a:pt x="24" y="160"/>
                  </a:lnTo>
                  <a:lnTo>
                    <a:pt x="24" y="160"/>
                  </a:lnTo>
                  <a:lnTo>
                    <a:pt x="26" y="170"/>
                  </a:lnTo>
                  <a:lnTo>
                    <a:pt x="32" y="176"/>
                  </a:lnTo>
                  <a:lnTo>
                    <a:pt x="38" y="182"/>
                  </a:lnTo>
                  <a:lnTo>
                    <a:pt x="48" y="184"/>
                  </a:lnTo>
                  <a:lnTo>
                    <a:pt x="58" y="184"/>
                  </a:lnTo>
                  <a:lnTo>
                    <a:pt x="58" y="184"/>
                  </a:lnTo>
                  <a:lnTo>
                    <a:pt x="62" y="194"/>
                  </a:lnTo>
                  <a:lnTo>
                    <a:pt x="68" y="202"/>
                  </a:lnTo>
                  <a:lnTo>
                    <a:pt x="78" y="206"/>
                  </a:lnTo>
                  <a:lnTo>
                    <a:pt x="88" y="208"/>
                  </a:lnTo>
                  <a:lnTo>
                    <a:pt x="88" y="208"/>
                  </a:lnTo>
                  <a:lnTo>
                    <a:pt x="98" y="206"/>
                  </a:lnTo>
                  <a:lnTo>
                    <a:pt x="108" y="202"/>
                  </a:lnTo>
                  <a:lnTo>
                    <a:pt x="114" y="194"/>
                  </a:lnTo>
                  <a:lnTo>
                    <a:pt x="118" y="184"/>
                  </a:lnTo>
                  <a:lnTo>
                    <a:pt x="162" y="184"/>
                  </a:lnTo>
                  <a:lnTo>
                    <a:pt x="162" y="184"/>
                  </a:lnTo>
                  <a:lnTo>
                    <a:pt x="166" y="194"/>
                  </a:lnTo>
                  <a:lnTo>
                    <a:pt x="172" y="202"/>
                  </a:lnTo>
                  <a:lnTo>
                    <a:pt x="182" y="206"/>
                  </a:lnTo>
                  <a:lnTo>
                    <a:pt x="192" y="208"/>
                  </a:lnTo>
                  <a:lnTo>
                    <a:pt x="192" y="208"/>
                  </a:lnTo>
                  <a:lnTo>
                    <a:pt x="202" y="206"/>
                  </a:lnTo>
                  <a:lnTo>
                    <a:pt x="212" y="202"/>
                  </a:lnTo>
                  <a:lnTo>
                    <a:pt x="218" y="194"/>
                  </a:lnTo>
                  <a:lnTo>
                    <a:pt x="222" y="184"/>
                  </a:lnTo>
                  <a:lnTo>
                    <a:pt x="232" y="184"/>
                  </a:lnTo>
                  <a:lnTo>
                    <a:pt x="232" y="184"/>
                  </a:lnTo>
                  <a:lnTo>
                    <a:pt x="242" y="182"/>
                  </a:lnTo>
                  <a:lnTo>
                    <a:pt x="248" y="176"/>
                  </a:lnTo>
                  <a:lnTo>
                    <a:pt x="254" y="170"/>
                  </a:lnTo>
                  <a:lnTo>
                    <a:pt x="256" y="160"/>
                  </a:lnTo>
                  <a:lnTo>
                    <a:pt x="256" y="112"/>
                  </a:lnTo>
                  <a:lnTo>
                    <a:pt x="256" y="112"/>
                  </a:lnTo>
                  <a:lnTo>
                    <a:pt x="254" y="106"/>
                  </a:lnTo>
                  <a:lnTo>
                    <a:pt x="252" y="98"/>
                  </a:lnTo>
                  <a:close/>
                  <a:moveTo>
                    <a:pt x="24" y="120"/>
                  </a:moveTo>
                  <a:lnTo>
                    <a:pt x="24" y="120"/>
                  </a:lnTo>
                  <a:lnTo>
                    <a:pt x="20" y="120"/>
                  </a:lnTo>
                  <a:lnTo>
                    <a:pt x="18" y="118"/>
                  </a:lnTo>
                  <a:lnTo>
                    <a:pt x="16" y="116"/>
                  </a:lnTo>
                  <a:lnTo>
                    <a:pt x="16" y="112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8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144" y="16"/>
                  </a:lnTo>
                  <a:lnTo>
                    <a:pt x="144" y="16"/>
                  </a:lnTo>
                  <a:lnTo>
                    <a:pt x="148" y="16"/>
                  </a:lnTo>
                  <a:lnTo>
                    <a:pt x="150" y="18"/>
                  </a:lnTo>
                  <a:lnTo>
                    <a:pt x="152" y="20"/>
                  </a:lnTo>
                  <a:lnTo>
                    <a:pt x="152" y="24"/>
                  </a:lnTo>
                  <a:lnTo>
                    <a:pt x="152" y="40"/>
                  </a:lnTo>
                  <a:lnTo>
                    <a:pt x="152" y="56"/>
                  </a:lnTo>
                  <a:lnTo>
                    <a:pt x="152" y="112"/>
                  </a:lnTo>
                  <a:lnTo>
                    <a:pt x="152" y="112"/>
                  </a:lnTo>
                  <a:lnTo>
                    <a:pt x="152" y="116"/>
                  </a:lnTo>
                  <a:lnTo>
                    <a:pt x="150" y="118"/>
                  </a:lnTo>
                  <a:lnTo>
                    <a:pt x="148" y="120"/>
                  </a:lnTo>
                  <a:lnTo>
                    <a:pt x="144" y="120"/>
                  </a:lnTo>
                  <a:lnTo>
                    <a:pt x="24" y="120"/>
                  </a:lnTo>
                  <a:close/>
                  <a:moveTo>
                    <a:pt x="88" y="192"/>
                  </a:moveTo>
                  <a:lnTo>
                    <a:pt x="88" y="192"/>
                  </a:lnTo>
                  <a:lnTo>
                    <a:pt x="82" y="190"/>
                  </a:lnTo>
                  <a:lnTo>
                    <a:pt x="76" y="188"/>
                  </a:lnTo>
                  <a:lnTo>
                    <a:pt x="74" y="182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4" y="170"/>
                  </a:lnTo>
                  <a:lnTo>
                    <a:pt x="76" y="164"/>
                  </a:lnTo>
                  <a:lnTo>
                    <a:pt x="82" y="162"/>
                  </a:lnTo>
                  <a:lnTo>
                    <a:pt x="88" y="160"/>
                  </a:lnTo>
                  <a:lnTo>
                    <a:pt x="88" y="160"/>
                  </a:lnTo>
                  <a:lnTo>
                    <a:pt x="94" y="162"/>
                  </a:lnTo>
                  <a:lnTo>
                    <a:pt x="100" y="164"/>
                  </a:lnTo>
                  <a:lnTo>
                    <a:pt x="102" y="170"/>
                  </a:lnTo>
                  <a:lnTo>
                    <a:pt x="104" y="176"/>
                  </a:lnTo>
                  <a:lnTo>
                    <a:pt x="104" y="176"/>
                  </a:lnTo>
                  <a:lnTo>
                    <a:pt x="102" y="182"/>
                  </a:lnTo>
                  <a:lnTo>
                    <a:pt x="100" y="188"/>
                  </a:lnTo>
                  <a:lnTo>
                    <a:pt x="94" y="190"/>
                  </a:lnTo>
                  <a:lnTo>
                    <a:pt x="88" y="192"/>
                  </a:lnTo>
                  <a:close/>
                  <a:moveTo>
                    <a:pt x="192" y="192"/>
                  </a:moveTo>
                  <a:lnTo>
                    <a:pt x="192" y="192"/>
                  </a:lnTo>
                  <a:lnTo>
                    <a:pt x="186" y="190"/>
                  </a:lnTo>
                  <a:lnTo>
                    <a:pt x="180" y="188"/>
                  </a:lnTo>
                  <a:lnTo>
                    <a:pt x="178" y="182"/>
                  </a:lnTo>
                  <a:lnTo>
                    <a:pt x="176" y="176"/>
                  </a:lnTo>
                  <a:lnTo>
                    <a:pt x="176" y="176"/>
                  </a:lnTo>
                  <a:lnTo>
                    <a:pt x="178" y="170"/>
                  </a:lnTo>
                  <a:lnTo>
                    <a:pt x="180" y="164"/>
                  </a:lnTo>
                  <a:lnTo>
                    <a:pt x="186" y="162"/>
                  </a:lnTo>
                  <a:lnTo>
                    <a:pt x="192" y="160"/>
                  </a:lnTo>
                  <a:lnTo>
                    <a:pt x="192" y="160"/>
                  </a:lnTo>
                  <a:lnTo>
                    <a:pt x="198" y="162"/>
                  </a:lnTo>
                  <a:lnTo>
                    <a:pt x="204" y="164"/>
                  </a:lnTo>
                  <a:lnTo>
                    <a:pt x="206" y="170"/>
                  </a:lnTo>
                  <a:lnTo>
                    <a:pt x="208" y="176"/>
                  </a:lnTo>
                  <a:lnTo>
                    <a:pt x="208" y="176"/>
                  </a:lnTo>
                  <a:lnTo>
                    <a:pt x="206" y="182"/>
                  </a:lnTo>
                  <a:lnTo>
                    <a:pt x="204" y="188"/>
                  </a:lnTo>
                  <a:lnTo>
                    <a:pt x="198" y="190"/>
                  </a:lnTo>
                  <a:lnTo>
                    <a:pt x="192" y="192"/>
                  </a:lnTo>
                  <a:close/>
                  <a:moveTo>
                    <a:pt x="240" y="160"/>
                  </a:moveTo>
                  <a:lnTo>
                    <a:pt x="240" y="160"/>
                  </a:lnTo>
                  <a:lnTo>
                    <a:pt x="240" y="164"/>
                  </a:lnTo>
                  <a:lnTo>
                    <a:pt x="238" y="166"/>
                  </a:lnTo>
                  <a:lnTo>
                    <a:pt x="236" y="168"/>
                  </a:lnTo>
                  <a:lnTo>
                    <a:pt x="232" y="168"/>
                  </a:lnTo>
                  <a:lnTo>
                    <a:pt x="222" y="168"/>
                  </a:lnTo>
                  <a:lnTo>
                    <a:pt x="222" y="168"/>
                  </a:lnTo>
                  <a:lnTo>
                    <a:pt x="218" y="158"/>
                  </a:lnTo>
                  <a:lnTo>
                    <a:pt x="212" y="150"/>
                  </a:lnTo>
                  <a:lnTo>
                    <a:pt x="202" y="146"/>
                  </a:lnTo>
                  <a:lnTo>
                    <a:pt x="192" y="144"/>
                  </a:lnTo>
                  <a:lnTo>
                    <a:pt x="192" y="144"/>
                  </a:lnTo>
                  <a:lnTo>
                    <a:pt x="182" y="146"/>
                  </a:lnTo>
                  <a:lnTo>
                    <a:pt x="172" y="150"/>
                  </a:lnTo>
                  <a:lnTo>
                    <a:pt x="166" y="158"/>
                  </a:lnTo>
                  <a:lnTo>
                    <a:pt x="162" y="168"/>
                  </a:lnTo>
                  <a:lnTo>
                    <a:pt x="118" y="168"/>
                  </a:lnTo>
                  <a:lnTo>
                    <a:pt x="118" y="168"/>
                  </a:lnTo>
                  <a:lnTo>
                    <a:pt x="114" y="158"/>
                  </a:lnTo>
                  <a:lnTo>
                    <a:pt x="108" y="150"/>
                  </a:lnTo>
                  <a:lnTo>
                    <a:pt x="98" y="146"/>
                  </a:lnTo>
                  <a:lnTo>
                    <a:pt x="88" y="144"/>
                  </a:lnTo>
                  <a:lnTo>
                    <a:pt x="88" y="144"/>
                  </a:lnTo>
                  <a:lnTo>
                    <a:pt x="78" y="146"/>
                  </a:lnTo>
                  <a:lnTo>
                    <a:pt x="68" y="150"/>
                  </a:lnTo>
                  <a:lnTo>
                    <a:pt x="62" y="158"/>
                  </a:lnTo>
                  <a:lnTo>
                    <a:pt x="58" y="168"/>
                  </a:lnTo>
                  <a:lnTo>
                    <a:pt x="48" y="168"/>
                  </a:lnTo>
                  <a:lnTo>
                    <a:pt x="48" y="168"/>
                  </a:lnTo>
                  <a:lnTo>
                    <a:pt x="44" y="168"/>
                  </a:lnTo>
                  <a:lnTo>
                    <a:pt x="42" y="166"/>
                  </a:lnTo>
                  <a:lnTo>
                    <a:pt x="40" y="164"/>
                  </a:lnTo>
                  <a:lnTo>
                    <a:pt x="40" y="160"/>
                  </a:lnTo>
                  <a:lnTo>
                    <a:pt x="40" y="136"/>
                  </a:lnTo>
                  <a:lnTo>
                    <a:pt x="144" y="136"/>
                  </a:lnTo>
                  <a:lnTo>
                    <a:pt x="144" y="136"/>
                  </a:lnTo>
                  <a:lnTo>
                    <a:pt x="154" y="134"/>
                  </a:lnTo>
                  <a:lnTo>
                    <a:pt x="160" y="128"/>
                  </a:lnTo>
                  <a:lnTo>
                    <a:pt x="166" y="122"/>
                  </a:lnTo>
                  <a:lnTo>
                    <a:pt x="168" y="112"/>
                  </a:lnTo>
                  <a:lnTo>
                    <a:pt x="168" y="56"/>
                  </a:lnTo>
                  <a:lnTo>
                    <a:pt x="200" y="56"/>
                  </a:lnTo>
                  <a:lnTo>
                    <a:pt x="200" y="56"/>
                  </a:lnTo>
                  <a:lnTo>
                    <a:pt x="204" y="56"/>
                  </a:lnTo>
                  <a:lnTo>
                    <a:pt x="206" y="60"/>
                  </a:lnTo>
                  <a:lnTo>
                    <a:pt x="238" y="108"/>
                  </a:lnTo>
                  <a:lnTo>
                    <a:pt x="238" y="108"/>
                  </a:lnTo>
                  <a:lnTo>
                    <a:pt x="240" y="112"/>
                  </a:lnTo>
                  <a:lnTo>
                    <a:pt x="240" y="1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" name="Group 73"/>
          <p:cNvGrpSpPr/>
          <p:nvPr/>
        </p:nvGrpSpPr>
        <p:grpSpPr>
          <a:xfrm>
            <a:off x="5647212" y="2961897"/>
            <a:ext cx="371718" cy="348486"/>
            <a:chOff x="6400800" y="2800350"/>
            <a:chExt cx="406400" cy="381000"/>
          </a:xfrm>
          <a:solidFill>
            <a:schemeClr val="accent1"/>
          </a:solidFill>
        </p:grpSpPr>
        <p:sp>
          <p:nvSpPr>
            <p:cNvPr id="21" name="Freeform 46"/>
            <p:cNvSpPr>
              <a:spLocks noEditPoints="1"/>
            </p:cNvSpPr>
            <p:nvPr/>
          </p:nvSpPr>
          <p:spPr bwMode="auto">
            <a:xfrm>
              <a:off x="6451600" y="2851150"/>
              <a:ext cx="304800" cy="203200"/>
            </a:xfrm>
            <a:custGeom>
              <a:avLst/>
              <a:gdLst/>
              <a:ahLst/>
              <a:cxnLst>
                <a:cxn ang="0">
                  <a:pos x="184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120"/>
                </a:cxn>
                <a:cxn ang="0">
                  <a:pos x="0" y="120"/>
                </a:cxn>
                <a:cxn ang="0">
                  <a:pos x="0" y="124"/>
                </a:cxn>
                <a:cxn ang="0">
                  <a:pos x="2" y="126"/>
                </a:cxn>
                <a:cxn ang="0">
                  <a:pos x="4" y="128"/>
                </a:cxn>
                <a:cxn ang="0">
                  <a:pos x="8" y="128"/>
                </a:cxn>
                <a:cxn ang="0">
                  <a:pos x="184" y="128"/>
                </a:cxn>
                <a:cxn ang="0">
                  <a:pos x="184" y="128"/>
                </a:cxn>
                <a:cxn ang="0">
                  <a:pos x="188" y="128"/>
                </a:cxn>
                <a:cxn ang="0">
                  <a:pos x="190" y="126"/>
                </a:cxn>
                <a:cxn ang="0">
                  <a:pos x="192" y="124"/>
                </a:cxn>
                <a:cxn ang="0">
                  <a:pos x="192" y="120"/>
                </a:cxn>
                <a:cxn ang="0">
                  <a:pos x="192" y="8"/>
                </a:cxn>
                <a:cxn ang="0">
                  <a:pos x="192" y="8"/>
                </a:cxn>
                <a:cxn ang="0">
                  <a:pos x="192" y="4"/>
                </a:cxn>
                <a:cxn ang="0">
                  <a:pos x="190" y="2"/>
                </a:cxn>
                <a:cxn ang="0">
                  <a:pos x="188" y="0"/>
                </a:cxn>
                <a:cxn ang="0">
                  <a:pos x="184" y="0"/>
                </a:cxn>
                <a:cxn ang="0">
                  <a:pos x="184" y="120"/>
                </a:cxn>
                <a:cxn ang="0">
                  <a:pos x="8" y="120"/>
                </a:cxn>
                <a:cxn ang="0">
                  <a:pos x="8" y="8"/>
                </a:cxn>
                <a:cxn ang="0">
                  <a:pos x="184" y="8"/>
                </a:cxn>
                <a:cxn ang="0">
                  <a:pos x="184" y="120"/>
                </a:cxn>
              </a:cxnLst>
              <a:rect l="0" t="0" r="r" b="b"/>
              <a:pathLst>
                <a:path w="192" h="128">
                  <a:moveTo>
                    <a:pt x="184" y="0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" y="128"/>
                  </a:lnTo>
                  <a:lnTo>
                    <a:pt x="8" y="128"/>
                  </a:lnTo>
                  <a:lnTo>
                    <a:pt x="184" y="128"/>
                  </a:lnTo>
                  <a:lnTo>
                    <a:pt x="184" y="128"/>
                  </a:lnTo>
                  <a:lnTo>
                    <a:pt x="188" y="128"/>
                  </a:lnTo>
                  <a:lnTo>
                    <a:pt x="190" y="126"/>
                  </a:lnTo>
                  <a:lnTo>
                    <a:pt x="192" y="124"/>
                  </a:lnTo>
                  <a:lnTo>
                    <a:pt x="192" y="120"/>
                  </a:lnTo>
                  <a:lnTo>
                    <a:pt x="192" y="8"/>
                  </a:lnTo>
                  <a:lnTo>
                    <a:pt x="192" y="8"/>
                  </a:lnTo>
                  <a:lnTo>
                    <a:pt x="192" y="4"/>
                  </a:lnTo>
                  <a:lnTo>
                    <a:pt x="190" y="2"/>
                  </a:lnTo>
                  <a:lnTo>
                    <a:pt x="188" y="0"/>
                  </a:lnTo>
                  <a:lnTo>
                    <a:pt x="184" y="0"/>
                  </a:lnTo>
                  <a:close/>
                  <a:moveTo>
                    <a:pt x="184" y="120"/>
                  </a:moveTo>
                  <a:lnTo>
                    <a:pt x="8" y="120"/>
                  </a:lnTo>
                  <a:lnTo>
                    <a:pt x="8" y="8"/>
                  </a:lnTo>
                  <a:lnTo>
                    <a:pt x="184" y="8"/>
                  </a:lnTo>
                  <a:lnTo>
                    <a:pt x="184" y="12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49"/>
            <p:cNvSpPr>
              <a:spLocks noEditPoints="1"/>
            </p:cNvSpPr>
            <p:nvPr/>
          </p:nvSpPr>
          <p:spPr bwMode="auto">
            <a:xfrm>
              <a:off x="6400800" y="2800350"/>
              <a:ext cx="406400" cy="3810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14" y="2"/>
                </a:cxn>
                <a:cxn ang="0">
                  <a:pos x="2" y="14"/>
                </a:cxn>
                <a:cxn ang="0">
                  <a:pos x="0" y="184"/>
                </a:cxn>
                <a:cxn ang="0">
                  <a:pos x="2" y="194"/>
                </a:cxn>
                <a:cxn ang="0">
                  <a:pos x="14" y="206"/>
                </a:cxn>
                <a:cxn ang="0">
                  <a:pos x="104" y="208"/>
                </a:cxn>
                <a:cxn ang="0">
                  <a:pos x="54" y="224"/>
                </a:cxn>
                <a:cxn ang="0">
                  <a:pos x="50" y="228"/>
                </a:cxn>
                <a:cxn ang="0">
                  <a:pos x="48" y="232"/>
                </a:cxn>
                <a:cxn ang="0">
                  <a:pos x="50" y="238"/>
                </a:cxn>
                <a:cxn ang="0">
                  <a:pos x="56" y="240"/>
                </a:cxn>
                <a:cxn ang="0">
                  <a:pos x="200" y="240"/>
                </a:cxn>
                <a:cxn ang="0">
                  <a:pos x="206" y="238"/>
                </a:cxn>
                <a:cxn ang="0">
                  <a:pos x="208" y="232"/>
                </a:cxn>
                <a:cxn ang="0">
                  <a:pos x="206" y="228"/>
                </a:cxn>
                <a:cxn ang="0">
                  <a:pos x="152" y="218"/>
                </a:cxn>
                <a:cxn ang="0">
                  <a:pos x="232" y="208"/>
                </a:cxn>
                <a:cxn ang="0">
                  <a:pos x="242" y="206"/>
                </a:cxn>
                <a:cxn ang="0">
                  <a:pos x="254" y="194"/>
                </a:cxn>
                <a:cxn ang="0">
                  <a:pos x="256" y="24"/>
                </a:cxn>
                <a:cxn ang="0">
                  <a:pos x="254" y="14"/>
                </a:cxn>
                <a:cxn ang="0">
                  <a:pos x="242" y="2"/>
                </a:cxn>
                <a:cxn ang="0">
                  <a:pos x="240" y="184"/>
                </a:cxn>
                <a:cxn ang="0">
                  <a:pos x="240" y="188"/>
                </a:cxn>
                <a:cxn ang="0">
                  <a:pos x="236" y="192"/>
                </a:cxn>
                <a:cxn ang="0">
                  <a:pos x="160" y="192"/>
                </a:cxn>
                <a:cxn ang="0">
                  <a:pos x="24" y="192"/>
                </a:cxn>
                <a:cxn ang="0">
                  <a:pos x="20" y="192"/>
                </a:cxn>
                <a:cxn ang="0">
                  <a:pos x="16" y="188"/>
                </a:cxn>
                <a:cxn ang="0">
                  <a:pos x="16" y="24"/>
                </a:cxn>
                <a:cxn ang="0">
                  <a:pos x="16" y="20"/>
                </a:cxn>
                <a:cxn ang="0">
                  <a:pos x="20" y="16"/>
                </a:cxn>
                <a:cxn ang="0">
                  <a:pos x="232" y="16"/>
                </a:cxn>
                <a:cxn ang="0">
                  <a:pos x="236" y="16"/>
                </a:cxn>
                <a:cxn ang="0">
                  <a:pos x="240" y="20"/>
                </a:cxn>
                <a:cxn ang="0">
                  <a:pos x="240" y="184"/>
                </a:cxn>
              </a:cxnLst>
              <a:rect l="0" t="0" r="r" b="b"/>
              <a:pathLst>
                <a:path w="256" h="240">
                  <a:moveTo>
                    <a:pt x="232" y="0"/>
                  </a:moveTo>
                  <a:lnTo>
                    <a:pt x="24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24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2" y="194"/>
                  </a:lnTo>
                  <a:lnTo>
                    <a:pt x="8" y="200"/>
                  </a:lnTo>
                  <a:lnTo>
                    <a:pt x="14" y="206"/>
                  </a:lnTo>
                  <a:lnTo>
                    <a:pt x="24" y="208"/>
                  </a:lnTo>
                  <a:lnTo>
                    <a:pt x="104" y="208"/>
                  </a:lnTo>
                  <a:lnTo>
                    <a:pt x="104" y="218"/>
                  </a:lnTo>
                  <a:lnTo>
                    <a:pt x="54" y="224"/>
                  </a:lnTo>
                  <a:lnTo>
                    <a:pt x="54" y="224"/>
                  </a:lnTo>
                  <a:lnTo>
                    <a:pt x="50" y="228"/>
                  </a:lnTo>
                  <a:lnTo>
                    <a:pt x="48" y="232"/>
                  </a:lnTo>
                  <a:lnTo>
                    <a:pt x="48" y="232"/>
                  </a:lnTo>
                  <a:lnTo>
                    <a:pt x="48" y="236"/>
                  </a:lnTo>
                  <a:lnTo>
                    <a:pt x="50" y="238"/>
                  </a:lnTo>
                  <a:lnTo>
                    <a:pt x="52" y="240"/>
                  </a:lnTo>
                  <a:lnTo>
                    <a:pt x="56" y="240"/>
                  </a:lnTo>
                  <a:lnTo>
                    <a:pt x="200" y="240"/>
                  </a:lnTo>
                  <a:lnTo>
                    <a:pt x="200" y="240"/>
                  </a:lnTo>
                  <a:lnTo>
                    <a:pt x="204" y="240"/>
                  </a:lnTo>
                  <a:lnTo>
                    <a:pt x="206" y="238"/>
                  </a:lnTo>
                  <a:lnTo>
                    <a:pt x="208" y="236"/>
                  </a:lnTo>
                  <a:lnTo>
                    <a:pt x="208" y="232"/>
                  </a:lnTo>
                  <a:lnTo>
                    <a:pt x="208" y="232"/>
                  </a:lnTo>
                  <a:lnTo>
                    <a:pt x="206" y="228"/>
                  </a:lnTo>
                  <a:lnTo>
                    <a:pt x="202" y="224"/>
                  </a:lnTo>
                  <a:lnTo>
                    <a:pt x="152" y="218"/>
                  </a:lnTo>
                  <a:lnTo>
                    <a:pt x="152" y="208"/>
                  </a:lnTo>
                  <a:lnTo>
                    <a:pt x="232" y="208"/>
                  </a:lnTo>
                  <a:lnTo>
                    <a:pt x="232" y="208"/>
                  </a:lnTo>
                  <a:lnTo>
                    <a:pt x="242" y="206"/>
                  </a:lnTo>
                  <a:lnTo>
                    <a:pt x="248" y="200"/>
                  </a:lnTo>
                  <a:lnTo>
                    <a:pt x="254" y="194"/>
                  </a:lnTo>
                  <a:lnTo>
                    <a:pt x="256" y="184"/>
                  </a:lnTo>
                  <a:lnTo>
                    <a:pt x="256" y="24"/>
                  </a:lnTo>
                  <a:lnTo>
                    <a:pt x="256" y="24"/>
                  </a:lnTo>
                  <a:lnTo>
                    <a:pt x="254" y="14"/>
                  </a:lnTo>
                  <a:lnTo>
                    <a:pt x="248" y="8"/>
                  </a:lnTo>
                  <a:lnTo>
                    <a:pt x="242" y="2"/>
                  </a:lnTo>
                  <a:lnTo>
                    <a:pt x="232" y="0"/>
                  </a:lnTo>
                  <a:close/>
                  <a:moveTo>
                    <a:pt x="240" y="184"/>
                  </a:moveTo>
                  <a:lnTo>
                    <a:pt x="240" y="184"/>
                  </a:lnTo>
                  <a:lnTo>
                    <a:pt x="240" y="188"/>
                  </a:lnTo>
                  <a:lnTo>
                    <a:pt x="238" y="190"/>
                  </a:lnTo>
                  <a:lnTo>
                    <a:pt x="236" y="192"/>
                  </a:lnTo>
                  <a:lnTo>
                    <a:pt x="232" y="192"/>
                  </a:lnTo>
                  <a:lnTo>
                    <a:pt x="160" y="192"/>
                  </a:lnTo>
                  <a:lnTo>
                    <a:pt x="96" y="192"/>
                  </a:lnTo>
                  <a:lnTo>
                    <a:pt x="24" y="192"/>
                  </a:lnTo>
                  <a:lnTo>
                    <a:pt x="24" y="192"/>
                  </a:lnTo>
                  <a:lnTo>
                    <a:pt x="20" y="192"/>
                  </a:lnTo>
                  <a:lnTo>
                    <a:pt x="18" y="190"/>
                  </a:lnTo>
                  <a:lnTo>
                    <a:pt x="16" y="188"/>
                  </a:lnTo>
                  <a:lnTo>
                    <a:pt x="16" y="18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8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232" y="16"/>
                  </a:lnTo>
                  <a:lnTo>
                    <a:pt x="232" y="16"/>
                  </a:lnTo>
                  <a:lnTo>
                    <a:pt x="236" y="16"/>
                  </a:lnTo>
                  <a:lnTo>
                    <a:pt x="238" y="18"/>
                  </a:lnTo>
                  <a:lnTo>
                    <a:pt x="240" y="20"/>
                  </a:lnTo>
                  <a:lnTo>
                    <a:pt x="240" y="24"/>
                  </a:lnTo>
                  <a:lnTo>
                    <a:pt x="240" y="1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3" name="Group 76"/>
          <p:cNvGrpSpPr/>
          <p:nvPr/>
        </p:nvGrpSpPr>
        <p:grpSpPr>
          <a:xfrm>
            <a:off x="1886109" y="2986279"/>
            <a:ext cx="255558" cy="371720"/>
            <a:chOff x="4838700" y="2774950"/>
            <a:chExt cx="279400" cy="406400"/>
          </a:xfrm>
          <a:solidFill>
            <a:schemeClr val="accent1"/>
          </a:solidFill>
        </p:grpSpPr>
        <p:sp>
          <p:nvSpPr>
            <p:cNvPr id="24" name="Freeform 60"/>
            <p:cNvSpPr>
              <a:spLocks noEditPoints="1"/>
            </p:cNvSpPr>
            <p:nvPr/>
          </p:nvSpPr>
          <p:spPr bwMode="auto">
            <a:xfrm>
              <a:off x="4838700" y="2774950"/>
              <a:ext cx="279400" cy="406400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54" y="6"/>
                </a:cxn>
                <a:cxn ang="0">
                  <a:pos x="26" y="26"/>
                </a:cxn>
                <a:cxn ang="0">
                  <a:pos x="6" y="54"/>
                </a:cxn>
                <a:cxn ang="0">
                  <a:pos x="0" y="88"/>
                </a:cxn>
                <a:cxn ang="0">
                  <a:pos x="2" y="100"/>
                </a:cxn>
                <a:cxn ang="0">
                  <a:pos x="16" y="138"/>
                </a:cxn>
                <a:cxn ang="0">
                  <a:pos x="40" y="184"/>
                </a:cxn>
                <a:cxn ang="0">
                  <a:pos x="50" y="214"/>
                </a:cxn>
                <a:cxn ang="0">
                  <a:pos x="62" y="246"/>
                </a:cxn>
                <a:cxn ang="0">
                  <a:pos x="76" y="254"/>
                </a:cxn>
                <a:cxn ang="0">
                  <a:pos x="88" y="256"/>
                </a:cxn>
                <a:cxn ang="0">
                  <a:pos x="108" y="252"/>
                </a:cxn>
                <a:cxn ang="0">
                  <a:pos x="118" y="238"/>
                </a:cxn>
                <a:cxn ang="0">
                  <a:pos x="136" y="184"/>
                </a:cxn>
                <a:cxn ang="0">
                  <a:pos x="146" y="162"/>
                </a:cxn>
                <a:cxn ang="0">
                  <a:pos x="172" y="112"/>
                </a:cxn>
                <a:cxn ang="0">
                  <a:pos x="176" y="88"/>
                </a:cxn>
                <a:cxn ang="0">
                  <a:pos x="174" y="70"/>
                </a:cxn>
                <a:cxn ang="0">
                  <a:pos x="160" y="38"/>
                </a:cxn>
                <a:cxn ang="0">
                  <a:pos x="138" y="16"/>
                </a:cxn>
                <a:cxn ang="0">
                  <a:pos x="106" y="2"/>
                </a:cxn>
                <a:cxn ang="0">
                  <a:pos x="108" y="218"/>
                </a:cxn>
                <a:cxn ang="0">
                  <a:pos x="70" y="222"/>
                </a:cxn>
                <a:cxn ang="0">
                  <a:pos x="64" y="208"/>
                </a:cxn>
                <a:cxn ang="0">
                  <a:pos x="114" y="200"/>
                </a:cxn>
                <a:cxn ang="0">
                  <a:pos x="112" y="208"/>
                </a:cxn>
                <a:cxn ang="0">
                  <a:pos x="108" y="218"/>
                </a:cxn>
                <a:cxn ang="0">
                  <a:pos x="62" y="200"/>
                </a:cxn>
                <a:cxn ang="0">
                  <a:pos x="120" y="184"/>
                </a:cxn>
                <a:cxn ang="0">
                  <a:pos x="116" y="192"/>
                </a:cxn>
                <a:cxn ang="0">
                  <a:pos x="88" y="240"/>
                </a:cxn>
                <a:cxn ang="0">
                  <a:pos x="82" y="240"/>
                </a:cxn>
                <a:cxn ang="0">
                  <a:pos x="76" y="236"/>
                </a:cxn>
                <a:cxn ang="0">
                  <a:pos x="106" y="226"/>
                </a:cxn>
                <a:cxn ang="0">
                  <a:pos x="102" y="234"/>
                </a:cxn>
                <a:cxn ang="0">
                  <a:pos x="94" y="240"/>
                </a:cxn>
                <a:cxn ang="0">
                  <a:pos x="126" y="168"/>
                </a:cxn>
                <a:cxn ang="0">
                  <a:pos x="50" y="168"/>
                </a:cxn>
                <a:cxn ang="0">
                  <a:pos x="38" y="142"/>
                </a:cxn>
                <a:cxn ang="0">
                  <a:pos x="18" y="100"/>
                </a:cxn>
                <a:cxn ang="0">
                  <a:pos x="16" y="88"/>
                </a:cxn>
                <a:cxn ang="0">
                  <a:pos x="22" y="60"/>
                </a:cxn>
                <a:cxn ang="0">
                  <a:pos x="38" y="38"/>
                </a:cxn>
                <a:cxn ang="0">
                  <a:pos x="60" y="22"/>
                </a:cxn>
                <a:cxn ang="0">
                  <a:pos x="88" y="16"/>
                </a:cxn>
                <a:cxn ang="0">
                  <a:pos x="102" y="18"/>
                </a:cxn>
                <a:cxn ang="0">
                  <a:pos x="128" y="28"/>
                </a:cxn>
                <a:cxn ang="0">
                  <a:pos x="148" y="48"/>
                </a:cxn>
                <a:cxn ang="0">
                  <a:pos x="158" y="74"/>
                </a:cxn>
                <a:cxn ang="0">
                  <a:pos x="160" y="88"/>
                </a:cxn>
                <a:cxn ang="0">
                  <a:pos x="154" y="114"/>
                </a:cxn>
                <a:cxn ang="0">
                  <a:pos x="138" y="142"/>
                </a:cxn>
              </a:cxnLst>
              <a:rect l="0" t="0" r="r" b="b"/>
              <a:pathLst>
                <a:path w="176" h="256">
                  <a:moveTo>
                    <a:pt x="88" y="0"/>
                  </a:moveTo>
                  <a:lnTo>
                    <a:pt x="88" y="0"/>
                  </a:lnTo>
                  <a:lnTo>
                    <a:pt x="70" y="2"/>
                  </a:lnTo>
                  <a:lnTo>
                    <a:pt x="54" y="6"/>
                  </a:lnTo>
                  <a:lnTo>
                    <a:pt x="38" y="16"/>
                  </a:lnTo>
                  <a:lnTo>
                    <a:pt x="26" y="26"/>
                  </a:lnTo>
                  <a:lnTo>
                    <a:pt x="16" y="38"/>
                  </a:lnTo>
                  <a:lnTo>
                    <a:pt x="6" y="54"/>
                  </a:lnTo>
                  <a:lnTo>
                    <a:pt x="2" y="70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2" y="100"/>
                  </a:lnTo>
                  <a:lnTo>
                    <a:pt x="4" y="112"/>
                  </a:lnTo>
                  <a:lnTo>
                    <a:pt x="16" y="138"/>
                  </a:lnTo>
                  <a:lnTo>
                    <a:pt x="30" y="162"/>
                  </a:lnTo>
                  <a:lnTo>
                    <a:pt x="40" y="184"/>
                  </a:lnTo>
                  <a:lnTo>
                    <a:pt x="40" y="184"/>
                  </a:lnTo>
                  <a:lnTo>
                    <a:pt x="50" y="214"/>
                  </a:lnTo>
                  <a:lnTo>
                    <a:pt x="58" y="238"/>
                  </a:lnTo>
                  <a:lnTo>
                    <a:pt x="62" y="246"/>
                  </a:lnTo>
                  <a:lnTo>
                    <a:pt x="68" y="252"/>
                  </a:lnTo>
                  <a:lnTo>
                    <a:pt x="76" y="254"/>
                  </a:lnTo>
                  <a:lnTo>
                    <a:pt x="88" y="256"/>
                  </a:lnTo>
                  <a:lnTo>
                    <a:pt x="88" y="256"/>
                  </a:lnTo>
                  <a:lnTo>
                    <a:pt x="100" y="254"/>
                  </a:lnTo>
                  <a:lnTo>
                    <a:pt x="108" y="252"/>
                  </a:lnTo>
                  <a:lnTo>
                    <a:pt x="114" y="246"/>
                  </a:lnTo>
                  <a:lnTo>
                    <a:pt x="118" y="238"/>
                  </a:lnTo>
                  <a:lnTo>
                    <a:pt x="126" y="214"/>
                  </a:lnTo>
                  <a:lnTo>
                    <a:pt x="136" y="184"/>
                  </a:lnTo>
                  <a:lnTo>
                    <a:pt x="136" y="184"/>
                  </a:lnTo>
                  <a:lnTo>
                    <a:pt x="146" y="162"/>
                  </a:lnTo>
                  <a:lnTo>
                    <a:pt x="160" y="138"/>
                  </a:lnTo>
                  <a:lnTo>
                    <a:pt x="172" y="112"/>
                  </a:lnTo>
                  <a:lnTo>
                    <a:pt x="174" y="100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4" y="70"/>
                  </a:lnTo>
                  <a:lnTo>
                    <a:pt x="170" y="54"/>
                  </a:lnTo>
                  <a:lnTo>
                    <a:pt x="160" y="38"/>
                  </a:lnTo>
                  <a:lnTo>
                    <a:pt x="150" y="26"/>
                  </a:lnTo>
                  <a:lnTo>
                    <a:pt x="138" y="16"/>
                  </a:lnTo>
                  <a:lnTo>
                    <a:pt x="122" y="6"/>
                  </a:lnTo>
                  <a:lnTo>
                    <a:pt x="106" y="2"/>
                  </a:lnTo>
                  <a:lnTo>
                    <a:pt x="88" y="0"/>
                  </a:lnTo>
                  <a:close/>
                  <a:moveTo>
                    <a:pt x="108" y="218"/>
                  </a:moveTo>
                  <a:lnTo>
                    <a:pt x="70" y="222"/>
                  </a:lnTo>
                  <a:lnTo>
                    <a:pt x="70" y="222"/>
                  </a:lnTo>
                  <a:lnTo>
                    <a:pt x="64" y="208"/>
                  </a:lnTo>
                  <a:lnTo>
                    <a:pt x="64" y="208"/>
                  </a:lnTo>
                  <a:lnTo>
                    <a:pt x="64" y="206"/>
                  </a:lnTo>
                  <a:lnTo>
                    <a:pt x="114" y="200"/>
                  </a:lnTo>
                  <a:lnTo>
                    <a:pt x="114" y="200"/>
                  </a:lnTo>
                  <a:lnTo>
                    <a:pt x="112" y="208"/>
                  </a:lnTo>
                  <a:lnTo>
                    <a:pt x="112" y="208"/>
                  </a:lnTo>
                  <a:lnTo>
                    <a:pt x="108" y="218"/>
                  </a:lnTo>
                  <a:close/>
                  <a:moveTo>
                    <a:pt x="62" y="200"/>
                  </a:moveTo>
                  <a:lnTo>
                    <a:pt x="62" y="200"/>
                  </a:lnTo>
                  <a:lnTo>
                    <a:pt x="56" y="184"/>
                  </a:lnTo>
                  <a:lnTo>
                    <a:pt x="120" y="184"/>
                  </a:lnTo>
                  <a:lnTo>
                    <a:pt x="120" y="184"/>
                  </a:lnTo>
                  <a:lnTo>
                    <a:pt x="116" y="192"/>
                  </a:lnTo>
                  <a:lnTo>
                    <a:pt x="62" y="200"/>
                  </a:lnTo>
                  <a:close/>
                  <a:moveTo>
                    <a:pt x="88" y="240"/>
                  </a:moveTo>
                  <a:lnTo>
                    <a:pt x="88" y="240"/>
                  </a:lnTo>
                  <a:lnTo>
                    <a:pt x="82" y="240"/>
                  </a:lnTo>
                  <a:lnTo>
                    <a:pt x="78" y="238"/>
                  </a:lnTo>
                  <a:lnTo>
                    <a:pt x="76" y="236"/>
                  </a:lnTo>
                  <a:lnTo>
                    <a:pt x="72" y="230"/>
                  </a:lnTo>
                  <a:lnTo>
                    <a:pt x="106" y="226"/>
                  </a:lnTo>
                  <a:lnTo>
                    <a:pt x="106" y="226"/>
                  </a:lnTo>
                  <a:lnTo>
                    <a:pt x="102" y="234"/>
                  </a:lnTo>
                  <a:lnTo>
                    <a:pt x="98" y="238"/>
                  </a:lnTo>
                  <a:lnTo>
                    <a:pt x="94" y="240"/>
                  </a:lnTo>
                  <a:lnTo>
                    <a:pt x="88" y="240"/>
                  </a:lnTo>
                  <a:close/>
                  <a:moveTo>
                    <a:pt x="126" y="168"/>
                  </a:moveTo>
                  <a:lnTo>
                    <a:pt x="50" y="168"/>
                  </a:lnTo>
                  <a:lnTo>
                    <a:pt x="50" y="168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22" y="114"/>
                  </a:lnTo>
                  <a:lnTo>
                    <a:pt x="18" y="10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8" y="74"/>
                  </a:lnTo>
                  <a:lnTo>
                    <a:pt x="22" y="60"/>
                  </a:lnTo>
                  <a:lnTo>
                    <a:pt x="28" y="48"/>
                  </a:lnTo>
                  <a:lnTo>
                    <a:pt x="38" y="38"/>
                  </a:lnTo>
                  <a:lnTo>
                    <a:pt x="48" y="28"/>
                  </a:lnTo>
                  <a:lnTo>
                    <a:pt x="60" y="22"/>
                  </a:lnTo>
                  <a:lnTo>
                    <a:pt x="74" y="18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102" y="18"/>
                  </a:lnTo>
                  <a:lnTo>
                    <a:pt x="116" y="22"/>
                  </a:lnTo>
                  <a:lnTo>
                    <a:pt x="128" y="28"/>
                  </a:lnTo>
                  <a:lnTo>
                    <a:pt x="138" y="38"/>
                  </a:lnTo>
                  <a:lnTo>
                    <a:pt x="148" y="48"/>
                  </a:lnTo>
                  <a:lnTo>
                    <a:pt x="154" y="60"/>
                  </a:lnTo>
                  <a:lnTo>
                    <a:pt x="158" y="74"/>
                  </a:lnTo>
                  <a:lnTo>
                    <a:pt x="160" y="88"/>
                  </a:lnTo>
                  <a:lnTo>
                    <a:pt x="160" y="88"/>
                  </a:lnTo>
                  <a:lnTo>
                    <a:pt x="158" y="100"/>
                  </a:lnTo>
                  <a:lnTo>
                    <a:pt x="154" y="114"/>
                  </a:lnTo>
                  <a:lnTo>
                    <a:pt x="138" y="142"/>
                  </a:lnTo>
                  <a:lnTo>
                    <a:pt x="138" y="142"/>
                  </a:lnTo>
                  <a:lnTo>
                    <a:pt x="126" y="1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Freeform 66"/>
            <p:cNvSpPr>
              <a:spLocks/>
            </p:cNvSpPr>
            <p:nvPr/>
          </p:nvSpPr>
          <p:spPr bwMode="auto">
            <a:xfrm>
              <a:off x="4902200" y="2838450"/>
              <a:ext cx="82550" cy="82550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30" y="4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8" y="22"/>
                </a:cxn>
                <a:cxn ang="0">
                  <a:pos x="4" y="30"/>
                </a:cxn>
                <a:cxn ang="0">
                  <a:pos x="0" y="38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6" y="50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8" y="40"/>
                </a:cxn>
                <a:cxn ang="0">
                  <a:pos x="12" y="32"/>
                </a:cxn>
                <a:cxn ang="0">
                  <a:pos x="14" y="26"/>
                </a:cxn>
                <a:cxn ang="0">
                  <a:pos x="20" y="20"/>
                </a:cxn>
                <a:cxn ang="0">
                  <a:pos x="26" y="14"/>
                </a:cxn>
                <a:cxn ang="0">
                  <a:pos x="32" y="12"/>
                </a:cxn>
                <a:cxn ang="0">
                  <a:pos x="40" y="8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50" y="6"/>
                </a:cxn>
                <a:cxn ang="0">
                  <a:pos x="52" y="4"/>
                </a:cxn>
                <a:cxn ang="0">
                  <a:pos x="52" y="4"/>
                </a:cxn>
                <a:cxn ang="0">
                  <a:pos x="50" y="2"/>
                </a:cxn>
                <a:cxn ang="0">
                  <a:pos x="48" y="0"/>
                </a:cxn>
              </a:cxnLst>
              <a:rect l="0" t="0" r="r" b="b"/>
              <a:pathLst>
                <a:path w="52" h="52">
                  <a:moveTo>
                    <a:pt x="48" y="0"/>
                  </a:moveTo>
                  <a:lnTo>
                    <a:pt x="48" y="0"/>
                  </a:lnTo>
                  <a:lnTo>
                    <a:pt x="38" y="0"/>
                  </a:lnTo>
                  <a:lnTo>
                    <a:pt x="30" y="4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4" y="30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6" y="50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8" y="40"/>
                  </a:lnTo>
                  <a:lnTo>
                    <a:pt x="12" y="32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6" y="14"/>
                  </a:lnTo>
                  <a:lnTo>
                    <a:pt x="32" y="12"/>
                  </a:lnTo>
                  <a:lnTo>
                    <a:pt x="40" y="8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0" y="2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Freeform 67"/>
            <p:cNvSpPr>
              <a:spLocks/>
            </p:cNvSpPr>
            <p:nvPr/>
          </p:nvSpPr>
          <p:spPr bwMode="auto">
            <a:xfrm>
              <a:off x="4902200" y="2838450"/>
              <a:ext cx="82550" cy="82550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30" y="4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8" y="22"/>
                </a:cxn>
                <a:cxn ang="0">
                  <a:pos x="4" y="30"/>
                </a:cxn>
                <a:cxn ang="0">
                  <a:pos x="0" y="38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6" y="50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8" y="40"/>
                </a:cxn>
                <a:cxn ang="0">
                  <a:pos x="12" y="32"/>
                </a:cxn>
                <a:cxn ang="0">
                  <a:pos x="14" y="26"/>
                </a:cxn>
                <a:cxn ang="0">
                  <a:pos x="20" y="20"/>
                </a:cxn>
                <a:cxn ang="0">
                  <a:pos x="26" y="14"/>
                </a:cxn>
                <a:cxn ang="0">
                  <a:pos x="32" y="12"/>
                </a:cxn>
                <a:cxn ang="0">
                  <a:pos x="40" y="8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50" y="6"/>
                </a:cxn>
                <a:cxn ang="0">
                  <a:pos x="52" y="4"/>
                </a:cxn>
                <a:cxn ang="0">
                  <a:pos x="52" y="4"/>
                </a:cxn>
                <a:cxn ang="0">
                  <a:pos x="50" y="2"/>
                </a:cxn>
                <a:cxn ang="0">
                  <a:pos x="48" y="0"/>
                </a:cxn>
              </a:cxnLst>
              <a:rect l="0" t="0" r="r" b="b"/>
              <a:pathLst>
                <a:path w="52" h="52">
                  <a:moveTo>
                    <a:pt x="48" y="0"/>
                  </a:moveTo>
                  <a:lnTo>
                    <a:pt x="48" y="0"/>
                  </a:lnTo>
                  <a:lnTo>
                    <a:pt x="38" y="0"/>
                  </a:lnTo>
                  <a:lnTo>
                    <a:pt x="30" y="4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4" y="30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6" y="50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8" y="40"/>
                  </a:lnTo>
                  <a:lnTo>
                    <a:pt x="12" y="32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6" y="14"/>
                  </a:lnTo>
                  <a:lnTo>
                    <a:pt x="32" y="12"/>
                  </a:lnTo>
                  <a:lnTo>
                    <a:pt x="40" y="8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0" y="2"/>
                  </a:lnTo>
                  <a:lnTo>
                    <a:pt x="48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7" name="Group 80"/>
          <p:cNvGrpSpPr/>
          <p:nvPr/>
        </p:nvGrpSpPr>
        <p:grpSpPr>
          <a:xfrm>
            <a:off x="3171491" y="2964026"/>
            <a:ext cx="371720" cy="371720"/>
            <a:chOff x="5588000" y="1962150"/>
            <a:chExt cx="406400" cy="406400"/>
          </a:xfrm>
          <a:solidFill>
            <a:schemeClr val="accent1"/>
          </a:solidFill>
        </p:grpSpPr>
        <p:sp>
          <p:nvSpPr>
            <p:cNvPr id="28" name="Freeform 106"/>
            <p:cNvSpPr>
              <a:spLocks noEditPoints="1"/>
            </p:cNvSpPr>
            <p:nvPr/>
          </p:nvSpPr>
          <p:spPr bwMode="auto">
            <a:xfrm>
              <a:off x="5588000" y="1962150"/>
              <a:ext cx="406400" cy="406400"/>
            </a:xfrm>
            <a:custGeom>
              <a:avLst/>
              <a:gdLst/>
              <a:ahLst/>
              <a:cxnLst>
                <a:cxn ang="0">
                  <a:pos x="214" y="86"/>
                </a:cxn>
                <a:cxn ang="0">
                  <a:pos x="230" y="54"/>
                </a:cxn>
                <a:cxn ang="0">
                  <a:pos x="210" y="30"/>
                </a:cxn>
                <a:cxn ang="0">
                  <a:pos x="194" y="26"/>
                </a:cxn>
                <a:cxn ang="0">
                  <a:pos x="160" y="38"/>
                </a:cxn>
                <a:cxn ang="0">
                  <a:pos x="150" y="4"/>
                </a:cxn>
                <a:cxn ang="0">
                  <a:pos x="118" y="0"/>
                </a:cxn>
                <a:cxn ang="0">
                  <a:pos x="102" y="12"/>
                </a:cxn>
                <a:cxn ang="0">
                  <a:pos x="66" y="28"/>
                </a:cxn>
                <a:cxn ang="0">
                  <a:pos x="56" y="26"/>
                </a:cxn>
                <a:cxn ang="0">
                  <a:pos x="30" y="46"/>
                </a:cxn>
                <a:cxn ang="0">
                  <a:pos x="28" y="66"/>
                </a:cxn>
                <a:cxn ang="0">
                  <a:pos x="12" y="102"/>
                </a:cxn>
                <a:cxn ang="0">
                  <a:pos x="0" y="112"/>
                </a:cxn>
                <a:cxn ang="0">
                  <a:pos x="0" y="144"/>
                </a:cxn>
                <a:cxn ang="0">
                  <a:pos x="38" y="160"/>
                </a:cxn>
                <a:cxn ang="0">
                  <a:pos x="28" y="190"/>
                </a:cxn>
                <a:cxn ang="0">
                  <a:pos x="30" y="210"/>
                </a:cxn>
                <a:cxn ang="0">
                  <a:pos x="56" y="230"/>
                </a:cxn>
                <a:cxn ang="0">
                  <a:pos x="86" y="214"/>
                </a:cxn>
                <a:cxn ang="0">
                  <a:pos x="102" y="244"/>
                </a:cxn>
                <a:cxn ang="0">
                  <a:pos x="118" y="256"/>
                </a:cxn>
                <a:cxn ang="0">
                  <a:pos x="150" y="252"/>
                </a:cxn>
                <a:cxn ang="0">
                  <a:pos x="160" y="218"/>
                </a:cxn>
                <a:cxn ang="0">
                  <a:pos x="194" y="230"/>
                </a:cxn>
                <a:cxn ang="0">
                  <a:pos x="210" y="226"/>
                </a:cxn>
                <a:cxn ang="0">
                  <a:pos x="230" y="202"/>
                </a:cxn>
                <a:cxn ang="0">
                  <a:pos x="214" y="170"/>
                </a:cxn>
                <a:cxn ang="0">
                  <a:pos x="248" y="152"/>
                </a:cxn>
                <a:cxn ang="0">
                  <a:pos x="256" y="118"/>
                </a:cxn>
                <a:cxn ang="0">
                  <a:pos x="248" y="104"/>
                </a:cxn>
                <a:cxn ang="0">
                  <a:pos x="208" y="148"/>
                </a:cxn>
                <a:cxn ang="0">
                  <a:pos x="200" y="162"/>
                </a:cxn>
                <a:cxn ang="0">
                  <a:pos x="200" y="214"/>
                </a:cxn>
                <a:cxn ang="0">
                  <a:pos x="170" y="198"/>
                </a:cxn>
                <a:cxn ang="0">
                  <a:pos x="154" y="204"/>
                </a:cxn>
                <a:cxn ang="0">
                  <a:pos x="138" y="240"/>
                </a:cxn>
                <a:cxn ang="0">
                  <a:pos x="108" y="208"/>
                </a:cxn>
                <a:cxn ang="0">
                  <a:pos x="94" y="200"/>
                </a:cxn>
                <a:cxn ang="0">
                  <a:pos x="78" y="202"/>
                </a:cxn>
                <a:cxn ang="0">
                  <a:pos x="54" y="178"/>
                </a:cxn>
                <a:cxn ang="0">
                  <a:pos x="52" y="154"/>
                </a:cxn>
                <a:cxn ang="0">
                  <a:pos x="16" y="138"/>
                </a:cxn>
                <a:cxn ang="0">
                  <a:pos x="48" y="108"/>
                </a:cxn>
                <a:cxn ang="0">
                  <a:pos x="56" y="94"/>
                </a:cxn>
                <a:cxn ang="0">
                  <a:pos x="56" y="42"/>
                </a:cxn>
                <a:cxn ang="0">
                  <a:pos x="86" y="58"/>
                </a:cxn>
                <a:cxn ang="0">
                  <a:pos x="102" y="52"/>
                </a:cxn>
                <a:cxn ang="0">
                  <a:pos x="118" y="16"/>
                </a:cxn>
                <a:cxn ang="0">
                  <a:pos x="148" y="48"/>
                </a:cxn>
                <a:cxn ang="0">
                  <a:pos x="162" y="56"/>
                </a:cxn>
                <a:cxn ang="0">
                  <a:pos x="178" y="54"/>
                </a:cxn>
                <a:cxn ang="0">
                  <a:pos x="202" y="78"/>
                </a:cxn>
                <a:cxn ang="0">
                  <a:pos x="204" y="102"/>
                </a:cxn>
                <a:cxn ang="0">
                  <a:pos x="240" y="118"/>
                </a:cxn>
              </a:cxnLst>
              <a:rect l="0" t="0" r="r" b="b"/>
              <a:pathLst>
                <a:path w="256" h="256">
                  <a:moveTo>
                    <a:pt x="244" y="102"/>
                  </a:moveTo>
                  <a:lnTo>
                    <a:pt x="218" y="96"/>
                  </a:lnTo>
                  <a:lnTo>
                    <a:pt x="218" y="96"/>
                  </a:lnTo>
                  <a:lnTo>
                    <a:pt x="214" y="86"/>
                  </a:lnTo>
                  <a:lnTo>
                    <a:pt x="228" y="66"/>
                  </a:lnTo>
                  <a:lnTo>
                    <a:pt x="228" y="66"/>
                  </a:lnTo>
                  <a:lnTo>
                    <a:pt x="230" y="60"/>
                  </a:lnTo>
                  <a:lnTo>
                    <a:pt x="230" y="54"/>
                  </a:lnTo>
                  <a:lnTo>
                    <a:pt x="230" y="50"/>
                  </a:lnTo>
                  <a:lnTo>
                    <a:pt x="226" y="46"/>
                  </a:lnTo>
                  <a:lnTo>
                    <a:pt x="210" y="30"/>
                  </a:lnTo>
                  <a:lnTo>
                    <a:pt x="210" y="30"/>
                  </a:lnTo>
                  <a:lnTo>
                    <a:pt x="206" y="26"/>
                  </a:lnTo>
                  <a:lnTo>
                    <a:pt x="200" y="26"/>
                  </a:lnTo>
                  <a:lnTo>
                    <a:pt x="200" y="26"/>
                  </a:lnTo>
                  <a:lnTo>
                    <a:pt x="194" y="26"/>
                  </a:lnTo>
                  <a:lnTo>
                    <a:pt x="190" y="28"/>
                  </a:lnTo>
                  <a:lnTo>
                    <a:pt x="170" y="42"/>
                  </a:lnTo>
                  <a:lnTo>
                    <a:pt x="170" y="42"/>
                  </a:lnTo>
                  <a:lnTo>
                    <a:pt x="160" y="38"/>
                  </a:lnTo>
                  <a:lnTo>
                    <a:pt x="154" y="12"/>
                  </a:lnTo>
                  <a:lnTo>
                    <a:pt x="154" y="12"/>
                  </a:lnTo>
                  <a:lnTo>
                    <a:pt x="152" y="8"/>
                  </a:lnTo>
                  <a:lnTo>
                    <a:pt x="150" y="4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12" y="0"/>
                  </a:lnTo>
                  <a:lnTo>
                    <a:pt x="106" y="4"/>
                  </a:lnTo>
                  <a:lnTo>
                    <a:pt x="104" y="8"/>
                  </a:lnTo>
                  <a:lnTo>
                    <a:pt x="102" y="12"/>
                  </a:lnTo>
                  <a:lnTo>
                    <a:pt x="96" y="38"/>
                  </a:lnTo>
                  <a:lnTo>
                    <a:pt x="96" y="38"/>
                  </a:lnTo>
                  <a:lnTo>
                    <a:pt x="8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26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0" y="26"/>
                  </a:lnTo>
                  <a:lnTo>
                    <a:pt x="46" y="30"/>
                  </a:lnTo>
                  <a:lnTo>
                    <a:pt x="30" y="46"/>
                  </a:lnTo>
                  <a:lnTo>
                    <a:pt x="30" y="46"/>
                  </a:lnTo>
                  <a:lnTo>
                    <a:pt x="26" y="50"/>
                  </a:lnTo>
                  <a:lnTo>
                    <a:pt x="26" y="54"/>
                  </a:lnTo>
                  <a:lnTo>
                    <a:pt x="26" y="60"/>
                  </a:lnTo>
                  <a:lnTo>
                    <a:pt x="28" y="66"/>
                  </a:lnTo>
                  <a:lnTo>
                    <a:pt x="42" y="86"/>
                  </a:lnTo>
                  <a:lnTo>
                    <a:pt x="42" y="86"/>
                  </a:lnTo>
                  <a:lnTo>
                    <a:pt x="38" y="96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8" y="104"/>
                  </a:lnTo>
                  <a:lnTo>
                    <a:pt x="4" y="106"/>
                  </a:lnTo>
                  <a:lnTo>
                    <a:pt x="0" y="112"/>
                  </a:lnTo>
                  <a:lnTo>
                    <a:pt x="0" y="118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4" y="150"/>
                  </a:lnTo>
                  <a:lnTo>
                    <a:pt x="8" y="152"/>
                  </a:lnTo>
                  <a:lnTo>
                    <a:pt x="12" y="154"/>
                  </a:lnTo>
                  <a:lnTo>
                    <a:pt x="38" y="160"/>
                  </a:lnTo>
                  <a:lnTo>
                    <a:pt x="38" y="160"/>
                  </a:lnTo>
                  <a:lnTo>
                    <a:pt x="42" y="170"/>
                  </a:lnTo>
                  <a:lnTo>
                    <a:pt x="28" y="190"/>
                  </a:lnTo>
                  <a:lnTo>
                    <a:pt x="28" y="190"/>
                  </a:lnTo>
                  <a:lnTo>
                    <a:pt x="26" y="196"/>
                  </a:lnTo>
                  <a:lnTo>
                    <a:pt x="26" y="202"/>
                  </a:lnTo>
                  <a:lnTo>
                    <a:pt x="26" y="206"/>
                  </a:lnTo>
                  <a:lnTo>
                    <a:pt x="30" y="210"/>
                  </a:lnTo>
                  <a:lnTo>
                    <a:pt x="46" y="226"/>
                  </a:lnTo>
                  <a:lnTo>
                    <a:pt x="46" y="226"/>
                  </a:lnTo>
                  <a:lnTo>
                    <a:pt x="50" y="230"/>
                  </a:lnTo>
                  <a:lnTo>
                    <a:pt x="56" y="230"/>
                  </a:lnTo>
                  <a:lnTo>
                    <a:pt x="56" y="230"/>
                  </a:lnTo>
                  <a:lnTo>
                    <a:pt x="62" y="230"/>
                  </a:lnTo>
                  <a:lnTo>
                    <a:pt x="66" y="228"/>
                  </a:lnTo>
                  <a:lnTo>
                    <a:pt x="86" y="214"/>
                  </a:lnTo>
                  <a:lnTo>
                    <a:pt x="86" y="214"/>
                  </a:lnTo>
                  <a:lnTo>
                    <a:pt x="96" y="218"/>
                  </a:lnTo>
                  <a:lnTo>
                    <a:pt x="102" y="244"/>
                  </a:lnTo>
                  <a:lnTo>
                    <a:pt x="102" y="244"/>
                  </a:lnTo>
                  <a:lnTo>
                    <a:pt x="104" y="248"/>
                  </a:lnTo>
                  <a:lnTo>
                    <a:pt x="106" y="252"/>
                  </a:lnTo>
                  <a:lnTo>
                    <a:pt x="112" y="256"/>
                  </a:lnTo>
                  <a:lnTo>
                    <a:pt x="118" y="256"/>
                  </a:lnTo>
                  <a:lnTo>
                    <a:pt x="138" y="256"/>
                  </a:lnTo>
                  <a:lnTo>
                    <a:pt x="138" y="256"/>
                  </a:lnTo>
                  <a:lnTo>
                    <a:pt x="144" y="256"/>
                  </a:lnTo>
                  <a:lnTo>
                    <a:pt x="150" y="252"/>
                  </a:lnTo>
                  <a:lnTo>
                    <a:pt x="152" y="248"/>
                  </a:lnTo>
                  <a:lnTo>
                    <a:pt x="154" y="244"/>
                  </a:lnTo>
                  <a:lnTo>
                    <a:pt x="160" y="218"/>
                  </a:lnTo>
                  <a:lnTo>
                    <a:pt x="160" y="218"/>
                  </a:lnTo>
                  <a:lnTo>
                    <a:pt x="170" y="214"/>
                  </a:lnTo>
                  <a:lnTo>
                    <a:pt x="190" y="228"/>
                  </a:lnTo>
                  <a:lnTo>
                    <a:pt x="190" y="228"/>
                  </a:lnTo>
                  <a:lnTo>
                    <a:pt x="194" y="230"/>
                  </a:lnTo>
                  <a:lnTo>
                    <a:pt x="200" y="230"/>
                  </a:lnTo>
                  <a:lnTo>
                    <a:pt x="200" y="230"/>
                  </a:lnTo>
                  <a:lnTo>
                    <a:pt x="206" y="230"/>
                  </a:lnTo>
                  <a:lnTo>
                    <a:pt x="210" y="226"/>
                  </a:lnTo>
                  <a:lnTo>
                    <a:pt x="226" y="210"/>
                  </a:lnTo>
                  <a:lnTo>
                    <a:pt x="226" y="210"/>
                  </a:lnTo>
                  <a:lnTo>
                    <a:pt x="230" y="206"/>
                  </a:lnTo>
                  <a:lnTo>
                    <a:pt x="230" y="202"/>
                  </a:lnTo>
                  <a:lnTo>
                    <a:pt x="230" y="196"/>
                  </a:lnTo>
                  <a:lnTo>
                    <a:pt x="228" y="190"/>
                  </a:lnTo>
                  <a:lnTo>
                    <a:pt x="214" y="170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44" y="154"/>
                  </a:lnTo>
                  <a:lnTo>
                    <a:pt x="244" y="154"/>
                  </a:lnTo>
                  <a:lnTo>
                    <a:pt x="248" y="152"/>
                  </a:lnTo>
                  <a:lnTo>
                    <a:pt x="252" y="150"/>
                  </a:lnTo>
                  <a:lnTo>
                    <a:pt x="256" y="144"/>
                  </a:lnTo>
                  <a:lnTo>
                    <a:pt x="256" y="138"/>
                  </a:lnTo>
                  <a:lnTo>
                    <a:pt x="256" y="118"/>
                  </a:lnTo>
                  <a:lnTo>
                    <a:pt x="256" y="118"/>
                  </a:lnTo>
                  <a:lnTo>
                    <a:pt x="256" y="112"/>
                  </a:lnTo>
                  <a:lnTo>
                    <a:pt x="252" y="106"/>
                  </a:lnTo>
                  <a:lnTo>
                    <a:pt x="248" y="104"/>
                  </a:lnTo>
                  <a:lnTo>
                    <a:pt x="244" y="102"/>
                  </a:lnTo>
                  <a:close/>
                  <a:moveTo>
                    <a:pt x="216" y="144"/>
                  </a:moveTo>
                  <a:lnTo>
                    <a:pt x="216" y="144"/>
                  </a:lnTo>
                  <a:lnTo>
                    <a:pt x="208" y="148"/>
                  </a:lnTo>
                  <a:lnTo>
                    <a:pt x="204" y="154"/>
                  </a:lnTo>
                  <a:lnTo>
                    <a:pt x="204" y="154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198" y="170"/>
                  </a:lnTo>
                  <a:lnTo>
                    <a:pt x="202" y="178"/>
                  </a:lnTo>
                  <a:lnTo>
                    <a:pt x="214" y="200"/>
                  </a:lnTo>
                  <a:lnTo>
                    <a:pt x="200" y="214"/>
                  </a:lnTo>
                  <a:lnTo>
                    <a:pt x="178" y="202"/>
                  </a:lnTo>
                  <a:lnTo>
                    <a:pt x="178" y="202"/>
                  </a:lnTo>
                  <a:lnTo>
                    <a:pt x="174" y="198"/>
                  </a:lnTo>
                  <a:lnTo>
                    <a:pt x="170" y="198"/>
                  </a:lnTo>
                  <a:lnTo>
                    <a:pt x="170" y="198"/>
                  </a:lnTo>
                  <a:lnTo>
                    <a:pt x="162" y="200"/>
                  </a:lnTo>
                  <a:lnTo>
                    <a:pt x="162" y="200"/>
                  </a:lnTo>
                  <a:lnTo>
                    <a:pt x="154" y="204"/>
                  </a:lnTo>
                  <a:lnTo>
                    <a:pt x="154" y="204"/>
                  </a:lnTo>
                  <a:lnTo>
                    <a:pt x="148" y="208"/>
                  </a:lnTo>
                  <a:lnTo>
                    <a:pt x="144" y="216"/>
                  </a:lnTo>
                  <a:lnTo>
                    <a:pt x="138" y="240"/>
                  </a:lnTo>
                  <a:lnTo>
                    <a:pt x="118" y="240"/>
                  </a:lnTo>
                  <a:lnTo>
                    <a:pt x="112" y="216"/>
                  </a:lnTo>
                  <a:lnTo>
                    <a:pt x="112" y="216"/>
                  </a:lnTo>
                  <a:lnTo>
                    <a:pt x="108" y="208"/>
                  </a:lnTo>
                  <a:lnTo>
                    <a:pt x="102" y="204"/>
                  </a:lnTo>
                  <a:lnTo>
                    <a:pt x="102" y="204"/>
                  </a:lnTo>
                  <a:lnTo>
                    <a:pt x="94" y="200"/>
                  </a:lnTo>
                  <a:lnTo>
                    <a:pt x="94" y="200"/>
                  </a:lnTo>
                  <a:lnTo>
                    <a:pt x="86" y="198"/>
                  </a:lnTo>
                  <a:lnTo>
                    <a:pt x="86" y="198"/>
                  </a:lnTo>
                  <a:lnTo>
                    <a:pt x="82" y="198"/>
                  </a:lnTo>
                  <a:lnTo>
                    <a:pt x="78" y="202"/>
                  </a:lnTo>
                  <a:lnTo>
                    <a:pt x="56" y="214"/>
                  </a:lnTo>
                  <a:lnTo>
                    <a:pt x="42" y="200"/>
                  </a:lnTo>
                  <a:lnTo>
                    <a:pt x="54" y="178"/>
                  </a:lnTo>
                  <a:lnTo>
                    <a:pt x="54" y="178"/>
                  </a:lnTo>
                  <a:lnTo>
                    <a:pt x="58" y="170"/>
                  </a:lnTo>
                  <a:lnTo>
                    <a:pt x="56" y="162"/>
                  </a:lnTo>
                  <a:lnTo>
                    <a:pt x="56" y="162"/>
                  </a:lnTo>
                  <a:lnTo>
                    <a:pt x="52" y="154"/>
                  </a:lnTo>
                  <a:lnTo>
                    <a:pt x="52" y="154"/>
                  </a:lnTo>
                  <a:lnTo>
                    <a:pt x="48" y="148"/>
                  </a:lnTo>
                  <a:lnTo>
                    <a:pt x="40" y="144"/>
                  </a:lnTo>
                  <a:lnTo>
                    <a:pt x="16" y="138"/>
                  </a:lnTo>
                  <a:lnTo>
                    <a:pt x="16" y="118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8" y="108"/>
                  </a:lnTo>
                  <a:lnTo>
                    <a:pt x="52" y="102"/>
                  </a:lnTo>
                  <a:lnTo>
                    <a:pt x="52" y="10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8" y="86"/>
                  </a:lnTo>
                  <a:lnTo>
                    <a:pt x="54" y="78"/>
                  </a:lnTo>
                  <a:lnTo>
                    <a:pt x="42" y="56"/>
                  </a:lnTo>
                  <a:lnTo>
                    <a:pt x="56" y="42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2" y="58"/>
                  </a:lnTo>
                  <a:lnTo>
                    <a:pt x="86" y="58"/>
                  </a:lnTo>
                  <a:lnTo>
                    <a:pt x="86" y="58"/>
                  </a:lnTo>
                  <a:lnTo>
                    <a:pt x="94" y="56"/>
                  </a:lnTo>
                  <a:lnTo>
                    <a:pt x="94" y="56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8" y="48"/>
                  </a:lnTo>
                  <a:lnTo>
                    <a:pt x="112" y="40"/>
                  </a:lnTo>
                  <a:lnTo>
                    <a:pt x="118" y="16"/>
                  </a:lnTo>
                  <a:lnTo>
                    <a:pt x="138" y="16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8" y="48"/>
                  </a:lnTo>
                  <a:lnTo>
                    <a:pt x="154" y="52"/>
                  </a:lnTo>
                  <a:lnTo>
                    <a:pt x="154" y="52"/>
                  </a:lnTo>
                  <a:lnTo>
                    <a:pt x="162" y="56"/>
                  </a:lnTo>
                  <a:lnTo>
                    <a:pt x="162" y="56"/>
                  </a:lnTo>
                  <a:lnTo>
                    <a:pt x="170" y="58"/>
                  </a:lnTo>
                  <a:lnTo>
                    <a:pt x="170" y="58"/>
                  </a:lnTo>
                  <a:lnTo>
                    <a:pt x="174" y="58"/>
                  </a:lnTo>
                  <a:lnTo>
                    <a:pt x="178" y="54"/>
                  </a:lnTo>
                  <a:lnTo>
                    <a:pt x="200" y="42"/>
                  </a:lnTo>
                  <a:lnTo>
                    <a:pt x="214" y="56"/>
                  </a:lnTo>
                  <a:lnTo>
                    <a:pt x="202" y="78"/>
                  </a:lnTo>
                  <a:lnTo>
                    <a:pt x="202" y="78"/>
                  </a:lnTo>
                  <a:lnTo>
                    <a:pt x="198" y="86"/>
                  </a:lnTo>
                  <a:lnTo>
                    <a:pt x="200" y="94"/>
                  </a:lnTo>
                  <a:lnTo>
                    <a:pt x="200" y="94"/>
                  </a:lnTo>
                  <a:lnTo>
                    <a:pt x="204" y="102"/>
                  </a:lnTo>
                  <a:lnTo>
                    <a:pt x="204" y="102"/>
                  </a:lnTo>
                  <a:lnTo>
                    <a:pt x="208" y="108"/>
                  </a:lnTo>
                  <a:lnTo>
                    <a:pt x="216" y="112"/>
                  </a:lnTo>
                  <a:lnTo>
                    <a:pt x="240" y="118"/>
                  </a:lnTo>
                  <a:lnTo>
                    <a:pt x="240" y="138"/>
                  </a:lnTo>
                  <a:lnTo>
                    <a:pt x="216" y="1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Freeform 109"/>
            <p:cNvSpPr>
              <a:spLocks noEditPoints="1"/>
            </p:cNvSpPr>
            <p:nvPr/>
          </p:nvSpPr>
          <p:spPr bwMode="auto">
            <a:xfrm>
              <a:off x="5702300" y="2076450"/>
              <a:ext cx="177800" cy="17780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34" y="4"/>
                </a:cxn>
                <a:cxn ang="0">
                  <a:pos x="16" y="16"/>
                </a:cxn>
                <a:cxn ang="0">
                  <a:pos x="4" y="34"/>
                </a:cxn>
                <a:cxn ang="0">
                  <a:pos x="0" y="56"/>
                </a:cxn>
                <a:cxn ang="0">
                  <a:pos x="2" y="68"/>
                </a:cxn>
                <a:cxn ang="0">
                  <a:pos x="10" y="88"/>
                </a:cxn>
                <a:cxn ang="0">
                  <a:pos x="24" y="102"/>
                </a:cxn>
                <a:cxn ang="0">
                  <a:pos x="44" y="110"/>
                </a:cxn>
                <a:cxn ang="0">
                  <a:pos x="56" y="112"/>
                </a:cxn>
                <a:cxn ang="0">
                  <a:pos x="78" y="108"/>
                </a:cxn>
                <a:cxn ang="0">
                  <a:pos x="96" y="96"/>
                </a:cxn>
                <a:cxn ang="0">
                  <a:pos x="108" y="78"/>
                </a:cxn>
                <a:cxn ang="0">
                  <a:pos x="112" y="56"/>
                </a:cxn>
                <a:cxn ang="0">
                  <a:pos x="110" y="44"/>
                </a:cxn>
                <a:cxn ang="0">
                  <a:pos x="102" y="24"/>
                </a:cxn>
                <a:cxn ang="0">
                  <a:pos x="88" y="10"/>
                </a:cxn>
                <a:cxn ang="0">
                  <a:pos x="68" y="2"/>
                </a:cxn>
                <a:cxn ang="0">
                  <a:pos x="56" y="104"/>
                </a:cxn>
                <a:cxn ang="0">
                  <a:pos x="46" y="104"/>
                </a:cxn>
                <a:cxn ang="0">
                  <a:pos x="28" y="96"/>
                </a:cxn>
                <a:cxn ang="0">
                  <a:pos x="16" y="84"/>
                </a:cxn>
                <a:cxn ang="0">
                  <a:pos x="8" y="66"/>
                </a:cxn>
                <a:cxn ang="0">
                  <a:pos x="8" y="56"/>
                </a:cxn>
                <a:cxn ang="0">
                  <a:pos x="10" y="36"/>
                </a:cxn>
                <a:cxn ang="0">
                  <a:pos x="22" y="22"/>
                </a:cxn>
                <a:cxn ang="0">
                  <a:pos x="36" y="10"/>
                </a:cxn>
                <a:cxn ang="0">
                  <a:pos x="56" y="6"/>
                </a:cxn>
                <a:cxn ang="0">
                  <a:pos x="66" y="8"/>
                </a:cxn>
                <a:cxn ang="0">
                  <a:pos x="84" y="16"/>
                </a:cxn>
                <a:cxn ang="0">
                  <a:pos x="96" y="28"/>
                </a:cxn>
                <a:cxn ang="0">
                  <a:pos x="104" y="46"/>
                </a:cxn>
                <a:cxn ang="0">
                  <a:pos x="106" y="56"/>
                </a:cxn>
                <a:cxn ang="0">
                  <a:pos x="102" y="76"/>
                </a:cxn>
                <a:cxn ang="0">
                  <a:pos x="90" y="90"/>
                </a:cxn>
                <a:cxn ang="0">
                  <a:pos x="76" y="102"/>
                </a:cxn>
                <a:cxn ang="0">
                  <a:pos x="56" y="104"/>
                </a:cxn>
              </a:cxnLst>
              <a:rect l="0" t="0" r="r" b="b"/>
              <a:pathLst>
                <a:path w="112" h="112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68"/>
                  </a:lnTo>
                  <a:lnTo>
                    <a:pt x="4" y="78"/>
                  </a:lnTo>
                  <a:lnTo>
                    <a:pt x="10" y="88"/>
                  </a:lnTo>
                  <a:lnTo>
                    <a:pt x="16" y="96"/>
                  </a:lnTo>
                  <a:lnTo>
                    <a:pt x="24" y="102"/>
                  </a:lnTo>
                  <a:lnTo>
                    <a:pt x="34" y="108"/>
                  </a:lnTo>
                  <a:lnTo>
                    <a:pt x="44" y="110"/>
                  </a:lnTo>
                  <a:lnTo>
                    <a:pt x="56" y="112"/>
                  </a:lnTo>
                  <a:lnTo>
                    <a:pt x="56" y="112"/>
                  </a:lnTo>
                  <a:lnTo>
                    <a:pt x="68" y="110"/>
                  </a:lnTo>
                  <a:lnTo>
                    <a:pt x="78" y="108"/>
                  </a:lnTo>
                  <a:lnTo>
                    <a:pt x="88" y="102"/>
                  </a:lnTo>
                  <a:lnTo>
                    <a:pt x="96" y="96"/>
                  </a:lnTo>
                  <a:lnTo>
                    <a:pt x="102" y="88"/>
                  </a:lnTo>
                  <a:lnTo>
                    <a:pt x="108" y="78"/>
                  </a:lnTo>
                  <a:lnTo>
                    <a:pt x="110" y="68"/>
                  </a:lnTo>
                  <a:lnTo>
                    <a:pt x="112" y="56"/>
                  </a:lnTo>
                  <a:lnTo>
                    <a:pt x="112" y="56"/>
                  </a:lnTo>
                  <a:lnTo>
                    <a:pt x="110" y="44"/>
                  </a:lnTo>
                  <a:lnTo>
                    <a:pt x="108" y="34"/>
                  </a:lnTo>
                  <a:lnTo>
                    <a:pt x="102" y="24"/>
                  </a:lnTo>
                  <a:lnTo>
                    <a:pt x="96" y="16"/>
                  </a:lnTo>
                  <a:lnTo>
                    <a:pt x="88" y="10"/>
                  </a:lnTo>
                  <a:lnTo>
                    <a:pt x="78" y="4"/>
                  </a:lnTo>
                  <a:lnTo>
                    <a:pt x="68" y="2"/>
                  </a:lnTo>
                  <a:lnTo>
                    <a:pt x="56" y="0"/>
                  </a:lnTo>
                  <a:close/>
                  <a:moveTo>
                    <a:pt x="56" y="104"/>
                  </a:moveTo>
                  <a:lnTo>
                    <a:pt x="5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96"/>
                  </a:lnTo>
                  <a:lnTo>
                    <a:pt x="22" y="90"/>
                  </a:lnTo>
                  <a:lnTo>
                    <a:pt x="16" y="84"/>
                  </a:lnTo>
                  <a:lnTo>
                    <a:pt x="10" y="76"/>
                  </a:lnTo>
                  <a:lnTo>
                    <a:pt x="8" y="66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0" y="36"/>
                  </a:lnTo>
                  <a:lnTo>
                    <a:pt x="16" y="28"/>
                  </a:lnTo>
                  <a:lnTo>
                    <a:pt x="22" y="22"/>
                  </a:lnTo>
                  <a:lnTo>
                    <a:pt x="28" y="16"/>
                  </a:lnTo>
                  <a:lnTo>
                    <a:pt x="36" y="10"/>
                  </a:lnTo>
                  <a:lnTo>
                    <a:pt x="46" y="8"/>
                  </a:lnTo>
                  <a:lnTo>
                    <a:pt x="56" y="6"/>
                  </a:lnTo>
                  <a:lnTo>
                    <a:pt x="56" y="6"/>
                  </a:lnTo>
                  <a:lnTo>
                    <a:pt x="66" y="8"/>
                  </a:lnTo>
                  <a:lnTo>
                    <a:pt x="76" y="10"/>
                  </a:lnTo>
                  <a:lnTo>
                    <a:pt x="84" y="16"/>
                  </a:lnTo>
                  <a:lnTo>
                    <a:pt x="90" y="22"/>
                  </a:lnTo>
                  <a:lnTo>
                    <a:pt x="96" y="28"/>
                  </a:lnTo>
                  <a:lnTo>
                    <a:pt x="102" y="36"/>
                  </a:lnTo>
                  <a:lnTo>
                    <a:pt x="104" y="46"/>
                  </a:lnTo>
                  <a:lnTo>
                    <a:pt x="106" y="56"/>
                  </a:lnTo>
                  <a:lnTo>
                    <a:pt x="106" y="56"/>
                  </a:lnTo>
                  <a:lnTo>
                    <a:pt x="104" y="66"/>
                  </a:lnTo>
                  <a:lnTo>
                    <a:pt x="102" y="76"/>
                  </a:lnTo>
                  <a:lnTo>
                    <a:pt x="96" y="84"/>
                  </a:lnTo>
                  <a:lnTo>
                    <a:pt x="90" y="90"/>
                  </a:lnTo>
                  <a:lnTo>
                    <a:pt x="84" y="96"/>
                  </a:lnTo>
                  <a:lnTo>
                    <a:pt x="76" y="102"/>
                  </a:lnTo>
                  <a:lnTo>
                    <a:pt x="66" y="104"/>
                  </a:lnTo>
                  <a:lnTo>
                    <a:pt x="56" y="1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Freeform 112"/>
            <p:cNvSpPr>
              <a:spLocks noEditPoints="1"/>
            </p:cNvSpPr>
            <p:nvPr/>
          </p:nvSpPr>
          <p:spPr bwMode="auto">
            <a:xfrm>
              <a:off x="5740400" y="2114550"/>
              <a:ext cx="101600" cy="101600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32" y="0"/>
                </a:cxn>
                <a:cxn ang="0">
                  <a:pos x="26" y="0"/>
                </a:cxn>
                <a:cxn ang="0">
                  <a:pos x="20" y="2"/>
                </a:cxn>
                <a:cxn ang="0">
                  <a:pos x="10" y="10"/>
                </a:cxn>
                <a:cxn ang="0">
                  <a:pos x="2" y="20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0" y="38"/>
                </a:cxn>
                <a:cxn ang="0">
                  <a:pos x="2" y="44"/>
                </a:cxn>
                <a:cxn ang="0">
                  <a:pos x="10" y="54"/>
                </a:cxn>
                <a:cxn ang="0">
                  <a:pos x="20" y="62"/>
                </a:cxn>
                <a:cxn ang="0">
                  <a:pos x="26" y="64"/>
                </a:cxn>
                <a:cxn ang="0">
                  <a:pos x="32" y="64"/>
                </a:cxn>
                <a:cxn ang="0">
                  <a:pos x="32" y="64"/>
                </a:cxn>
                <a:cxn ang="0">
                  <a:pos x="38" y="64"/>
                </a:cxn>
                <a:cxn ang="0">
                  <a:pos x="44" y="62"/>
                </a:cxn>
                <a:cxn ang="0">
                  <a:pos x="54" y="54"/>
                </a:cxn>
                <a:cxn ang="0">
                  <a:pos x="62" y="44"/>
                </a:cxn>
                <a:cxn ang="0">
                  <a:pos x="64" y="38"/>
                </a:cxn>
                <a:cxn ang="0">
                  <a:pos x="64" y="32"/>
                </a:cxn>
                <a:cxn ang="0">
                  <a:pos x="64" y="32"/>
                </a:cxn>
                <a:cxn ang="0">
                  <a:pos x="64" y="26"/>
                </a:cxn>
                <a:cxn ang="0">
                  <a:pos x="62" y="20"/>
                </a:cxn>
                <a:cxn ang="0">
                  <a:pos x="54" y="10"/>
                </a:cxn>
                <a:cxn ang="0">
                  <a:pos x="44" y="2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32" y="56"/>
                </a:cxn>
                <a:cxn ang="0">
                  <a:pos x="32" y="56"/>
                </a:cxn>
                <a:cxn ang="0">
                  <a:pos x="22" y="54"/>
                </a:cxn>
                <a:cxn ang="0">
                  <a:pos x="16" y="48"/>
                </a:cxn>
                <a:cxn ang="0">
                  <a:pos x="10" y="42"/>
                </a:cxn>
                <a:cxn ang="0">
                  <a:pos x="8" y="32"/>
                </a:cxn>
                <a:cxn ang="0">
                  <a:pos x="8" y="32"/>
                </a:cxn>
                <a:cxn ang="0">
                  <a:pos x="10" y="22"/>
                </a:cxn>
                <a:cxn ang="0">
                  <a:pos x="16" y="16"/>
                </a:cxn>
                <a:cxn ang="0">
                  <a:pos x="22" y="10"/>
                </a:cxn>
                <a:cxn ang="0">
                  <a:pos x="32" y="8"/>
                </a:cxn>
                <a:cxn ang="0">
                  <a:pos x="32" y="8"/>
                </a:cxn>
                <a:cxn ang="0">
                  <a:pos x="42" y="10"/>
                </a:cxn>
                <a:cxn ang="0">
                  <a:pos x="48" y="16"/>
                </a:cxn>
                <a:cxn ang="0">
                  <a:pos x="54" y="22"/>
                </a:cxn>
                <a:cxn ang="0">
                  <a:pos x="56" y="32"/>
                </a:cxn>
                <a:cxn ang="0">
                  <a:pos x="56" y="32"/>
                </a:cxn>
                <a:cxn ang="0">
                  <a:pos x="54" y="42"/>
                </a:cxn>
                <a:cxn ang="0">
                  <a:pos x="48" y="48"/>
                </a:cxn>
                <a:cxn ang="0">
                  <a:pos x="42" y="54"/>
                </a:cxn>
                <a:cxn ang="0">
                  <a:pos x="32" y="56"/>
                </a:cxn>
              </a:cxnLst>
              <a:rect l="0" t="0" r="r" b="b"/>
              <a:pathLst>
                <a:path w="64" h="64">
                  <a:moveTo>
                    <a:pt x="32" y="0"/>
                  </a:moveTo>
                  <a:lnTo>
                    <a:pt x="32" y="0"/>
                  </a:lnTo>
                  <a:lnTo>
                    <a:pt x="26" y="0"/>
                  </a:lnTo>
                  <a:lnTo>
                    <a:pt x="20" y="2"/>
                  </a:lnTo>
                  <a:lnTo>
                    <a:pt x="10" y="10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10" y="54"/>
                  </a:lnTo>
                  <a:lnTo>
                    <a:pt x="20" y="62"/>
                  </a:lnTo>
                  <a:lnTo>
                    <a:pt x="26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8" y="64"/>
                  </a:lnTo>
                  <a:lnTo>
                    <a:pt x="44" y="62"/>
                  </a:lnTo>
                  <a:lnTo>
                    <a:pt x="54" y="54"/>
                  </a:lnTo>
                  <a:lnTo>
                    <a:pt x="62" y="44"/>
                  </a:lnTo>
                  <a:lnTo>
                    <a:pt x="64" y="38"/>
                  </a:lnTo>
                  <a:lnTo>
                    <a:pt x="64" y="32"/>
                  </a:lnTo>
                  <a:lnTo>
                    <a:pt x="64" y="32"/>
                  </a:lnTo>
                  <a:lnTo>
                    <a:pt x="64" y="26"/>
                  </a:lnTo>
                  <a:lnTo>
                    <a:pt x="62" y="20"/>
                  </a:lnTo>
                  <a:lnTo>
                    <a:pt x="54" y="10"/>
                  </a:lnTo>
                  <a:lnTo>
                    <a:pt x="44" y="2"/>
                  </a:lnTo>
                  <a:lnTo>
                    <a:pt x="38" y="0"/>
                  </a:lnTo>
                  <a:lnTo>
                    <a:pt x="32" y="0"/>
                  </a:lnTo>
                  <a:close/>
                  <a:moveTo>
                    <a:pt x="32" y="56"/>
                  </a:moveTo>
                  <a:lnTo>
                    <a:pt x="32" y="56"/>
                  </a:lnTo>
                  <a:lnTo>
                    <a:pt x="22" y="54"/>
                  </a:lnTo>
                  <a:lnTo>
                    <a:pt x="16" y="48"/>
                  </a:lnTo>
                  <a:lnTo>
                    <a:pt x="10" y="42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10" y="22"/>
                  </a:lnTo>
                  <a:lnTo>
                    <a:pt x="16" y="16"/>
                  </a:lnTo>
                  <a:lnTo>
                    <a:pt x="22" y="10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42" y="10"/>
                  </a:lnTo>
                  <a:lnTo>
                    <a:pt x="48" y="16"/>
                  </a:lnTo>
                  <a:lnTo>
                    <a:pt x="54" y="22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54" y="42"/>
                  </a:lnTo>
                  <a:lnTo>
                    <a:pt x="48" y="48"/>
                  </a:lnTo>
                  <a:lnTo>
                    <a:pt x="42" y="54"/>
                  </a:lnTo>
                  <a:lnTo>
                    <a:pt x="32" y="5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84"/>
          <p:cNvGrpSpPr/>
          <p:nvPr/>
        </p:nvGrpSpPr>
        <p:grpSpPr>
          <a:xfrm>
            <a:off x="4417160" y="2993187"/>
            <a:ext cx="371720" cy="371720"/>
            <a:chOff x="4775200" y="1962150"/>
            <a:chExt cx="406400" cy="406400"/>
          </a:xfrm>
          <a:solidFill>
            <a:schemeClr val="accent1"/>
          </a:solidFill>
        </p:grpSpPr>
        <p:sp>
          <p:nvSpPr>
            <p:cNvPr id="32" name="Freeform 115"/>
            <p:cNvSpPr>
              <a:spLocks noEditPoints="1"/>
            </p:cNvSpPr>
            <p:nvPr/>
          </p:nvSpPr>
          <p:spPr bwMode="auto">
            <a:xfrm>
              <a:off x="4775200" y="1962150"/>
              <a:ext cx="406400" cy="4064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22" y="8"/>
                </a:cxn>
                <a:cxn ang="0">
                  <a:pos x="92" y="28"/>
                </a:cxn>
                <a:cxn ang="0">
                  <a:pos x="72" y="58"/>
                </a:cxn>
                <a:cxn ang="0">
                  <a:pos x="64" y="96"/>
                </a:cxn>
                <a:cxn ang="0">
                  <a:pos x="64" y="108"/>
                </a:cxn>
                <a:cxn ang="0">
                  <a:pos x="70" y="130"/>
                </a:cxn>
                <a:cxn ang="0">
                  <a:pos x="8" y="208"/>
                </a:cxn>
                <a:cxn ang="0">
                  <a:pos x="8" y="208"/>
                </a:cxn>
                <a:cxn ang="0">
                  <a:pos x="0" y="228"/>
                </a:cxn>
                <a:cxn ang="0">
                  <a:pos x="2" y="238"/>
                </a:cxn>
                <a:cxn ang="0">
                  <a:pos x="18" y="254"/>
                </a:cxn>
                <a:cxn ang="0">
                  <a:pos x="28" y="256"/>
                </a:cxn>
                <a:cxn ang="0">
                  <a:pos x="48" y="248"/>
                </a:cxn>
                <a:cxn ang="0">
                  <a:pos x="116" y="180"/>
                </a:cxn>
                <a:cxn ang="0">
                  <a:pos x="126" y="186"/>
                </a:cxn>
                <a:cxn ang="0">
                  <a:pos x="148" y="192"/>
                </a:cxn>
                <a:cxn ang="0">
                  <a:pos x="160" y="192"/>
                </a:cxn>
                <a:cxn ang="0">
                  <a:pos x="198" y="184"/>
                </a:cxn>
                <a:cxn ang="0">
                  <a:pos x="228" y="164"/>
                </a:cxn>
                <a:cxn ang="0">
                  <a:pos x="248" y="134"/>
                </a:cxn>
                <a:cxn ang="0">
                  <a:pos x="256" y="96"/>
                </a:cxn>
                <a:cxn ang="0">
                  <a:pos x="254" y="76"/>
                </a:cxn>
                <a:cxn ang="0">
                  <a:pos x="240" y="42"/>
                </a:cxn>
                <a:cxn ang="0">
                  <a:pos x="214" y="16"/>
                </a:cxn>
                <a:cxn ang="0">
                  <a:pos x="180" y="2"/>
                </a:cxn>
                <a:cxn ang="0">
                  <a:pos x="38" y="238"/>
                </a:cxn>
                <a:cxn ang="0">
                  <a:pos x="34" y="240"/>
                </a:cxn>
                <a:cxn ang="0">
                  <a:pos x="28" y="242"/>
                </a:cxn>
                <a:cxn ang="0">
                  <a:pos x="18" y="238"/>
                </a:cxn>
                <a:cxn ang="0">
                  <a:pos x="14" y="228"/>
                </a:cxn>
                <a:cxn ang="0">
                  <a:pos x="16" y="222"/>
                </a:cxn>
                <a:cxn ang="0">
                  <a:pos x="18" y="218"/>
                </a:cxn>
                <a:cxn ang="0">
                  <a:pos x="82" y="154"/>
                </a:cxn>
                <a:cxn ang="0">
                  <a:pos x="102" y="174"/>
                </a:cxn>
                <a:cxn ang="0">
                  <a:pos x="160" y="176"/>
                </a:cxn>
                <a:cxn ang="0">
                  <a:pos x="144" y="174"/>
                </a:cxn>
                <a:cxn ang="0">
                  <a:pos x="116" y="162"/>
                </a:cxn>
                <a:cxn ang="0">
                  <a:pos x="94" y="140"/>
                </a:cxn>
                <a:cxn ang="0">
                  <a:pos x="82" y="112"/>
                </a:cxn>
                <a:cxn ang="0">
                  <a:pos x="80" y="96"/>
                </a:cxn>
                <a:cxn ang="0">
                  <a:pos x="86" y="64"/>
                </a:cxn>
                <a:cxn ang="0">
                  <a:pos x="104" y="40"/>
                </a:cxn>
                <a:cxn ang="0">
                  <a:pos x="128" y="22"/>
                </a:cxn>
                <a:cxn ang="0">
                  <a:pos x="160" y="16"/>
                </a:cxn>
                <a:cxn ang="0">
                  <a:pos x="176" y="18"/>
                </a:cxn>
                <a:cxn ang="0">
                  <a:pos x="204" y="30"/>
                </a:cxn>
                <a:cxn ang="0">
                  <a:pos x="226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4" y="128"/>
                </a:cxn>
                <a:cxn ang="0">
                  <a:pos x="216" y="152"/>
                </a:cxn>
                <a:cxn ang="0">
                  <a:pos x="192" y="170"/>
                </a:cxn>
                <a:cxn ang="0">
                  <a:pos x="160" y="176"/>
                </a:cxn>
              </a:cxnLst>
              <a:rect l="0" t="0" r="r" b="b"/>
              <a:pathLst>
                <a:path w="256" h="256">
                  <a:moveTo>
                    <a:pt x="160" y="0"/>
                  </a:moveTo>
                  <a:lnTo>
                    <a:pt x="160" y="0"/>
                  </a:lnTo>
                  <a:lnTo>
                    <a:pt x="140" y="2"/>
                  </a:lnTo>
                  <a:lnTo>
                    <a:pt x="122" y="8"/>
                  </a:lnTo>
                  <a:lnTo>
                    <a:pt x="106" y="16"/>
                  </a:lnTo>
                  <a:lnTo>
                    <a:pt x="92" y="28"/>
                  </a:lnTo>
                  <a:lnTo>
                    <a:pt x="80" y="42"/>
                  </a:lnTo>
                  <a:lnTo>
                    <a:pt x="72" y="58"/>
                  </a:lnTo>
                  <a:lnTo>
                    <a:pt x="66" y="76"/>
                  </a:lnTo>
                  <a:lnTo>
                    <a:pt x="64" y="96"/>
                  </a:lnTo>
                  <a:lnTo>
                    <a:pt x="64" y="96"/>
                  </a:lnTo>
                  <a:lnTo>
                    <a:pt x="64" y="108"/>
                  </a:lnTo>
                  <a:lnTo>
                    <a:pt x="66" y="120"/>
                  </a:lnTo>
                  <a:lnTo>
                    <a:pt x="70" y="130"/>
                  </a:lnTo>
                  <a:lnTo>
                    <a:pt x="76" y="140"/>
                  </a:lnTo>
                  <a:lnTo>
                    <a:pt x="8" y="208"/>
                  </a:lnTo>
                  <a:lnTo>
                    <a:pt x="8" y="208"/>
                  </a:lnTo>
                  <a:lnTo>
                    <a:pt x="8" y="208"/>
                  </a:lnTo>
                  <a:lnTo>
                    <a:pt x="2" y="216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" y="238"/>
                  </a:lnTo>
                  <a:lnTo>
                    <a:pt x="8" y="248"/>
                  </a:lnTo>
                  <a:lnTo>
                    <a:pt x="18" y="254"/>
                  </a:lnTo>
                  <a:lnTo>
                    <a:pt x="28" y="256"/>
                  </a:lnTo>
                  <a:lnTo>
                    <a:pt x="28" y="256"/>
                  </a:lnTo>
                  <a:lnTo>
                    <a:pt x="40" y="254"/>
                  </a:lnTo>
                  <a:lnTo>
                    <a:pt x="48" y="248"/>
                  </a:lnTo>
                  <a:lnTo>
                    <a:pt x="48" y="248"/>
                  </a:lnTo>
                  <a:lnTo>
                    <a:pt x="116" y="180"/>
                  </a:lnTo>
                  <a:lnTo>
                    <a:pt x="116" y="180"/>
                  </a:lnTo>
                  <a:lnTo>
                    <a:pt x="126" y="186"/>
                  </a:lnTo>
                  <a:lnTo>
                    <a:pt x="136" y="190"/>
                  </a:lnTo>
                  <a:lnTo>
                    <a:pt x="148" y="192"/>
                  </a:lnTo>
                  <a:lnTo>
                    <a:pt x="160" y="192"/>
                  </a:lnTo>
                  <a:lnTo>
                    <a:pt x="160" y="192"/>
                  </a:lnTo>
                  <a:lnTo>
                    <a:pt x="180" y="190"/>
                  </a:lnTo>
                  <a:lnTo>
                    <a:pt x="198" y="184"/>
                  </a:lnTo>
                  <a:lnTo>
                    <a:pt x="214" y="176"/>
                  </a:lnTo>
                  <a:lnTo>
                    <a:pt x="228" y="164"/>
                  </a:lnTo>
                  <a:lnTo>
                    <a:pt x="240" y="150"/>
                  </a:lnTo>
                  <a:lnTo>
                    <a:pt x="248" y="134"/>
                  </a:lnTo>
                  <a:lnTo>
                    <a:pt x="254" y="11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4" y="76"/>
                  </a:lnTo>
                  <a:lnTo>
                    <a:pt x="248" y="58"/>
                  </a:lnTo>
                  <a:lnTo>
                    <a:pt x="240" y="42"/>
                  </a:lnTo>
                  <a:lnTo>
                    <a:pt x="228" y="28"/>
                  </a:lnTo>
                  <a:lnTo>
                    <a:pt x="214" y="16"/>
                  </a:lnTo>
                  <a:lnTo>
                    <a:pt x="198" y="8"/>
                  </a:lnTo>
                  <a:lnTo>
                    <a:pt x="180" y="2"/>
                  </a:lnTo>
                  <a:lnTo>
                    <a:pt x="160" y="0"/>
                  </a:lnTo>
                  <a:close/>
                  <a:moveTo>
                    <a:pt x="38" y="238"/>
                  </a:moveTo>
                  <a:lnTo>
                    <a:pt x="38" y="238"/>
                  </a:lnTo>
                  <a:lnTo>
                    <a:pt x="34" y="240"/>
                  </a:lnTo>
                  <a:lnTo>
                    <a:pt x="28" y="242"/>
                  </a:lnTo>
                  <a:lnTo>
                    <a:pt x="28" y="242"/>
                  </a:lnTo>
                  <a:lnTo>
                    <a:pt x="22" y="240"/>
                  </a:lnTo>
                  <a:lnTo>
                    <a:pt x="18" y="238"/>
                  </a:lnTo>
                  <a:lnTo>
                    <a:pt x="16" y="234"/>
                  </a:lnTo>
                  <a:lnTo>
                    <a:pt x="14" y="228"/>
                  </a:lnTo>
                  <a:lnTo>
                    <a:pt x="14" y="228"/>
                  </a:lnTo>
                  <a:lnTo>
                    <a:pt x="16" y="222"/>
                  </a:lnTo>
                  <a:lnTo>
                    <a:pt x="18" y="218"/>
                  </a:lnTo>
                  <a:lnTo>
                    <a:pt x="18" y="218"/>
                  </a:lnTo>
                  <a:lnTo>
                    <a:pt x="82" y="154"/>
                  </a:lnTo>
                  <a:lnTo>
                    <a:pt x="82" y="154"/>
                  </a:lnTo>
                  <a:lnTo>
                    <a:pt x="92" y="164"/>
                  </a:lnTo>
                  <a:lnTo>
                    <a:pt x="102" y="174"/>
                  </a:lnTo>
                  <a:lnTo>
                    <a:pt x="38" y="238"/>
                  </a:lnTo>
                  <a:close/>
                  <a:moveTo>
                    <a:pt x="160" y="176"/>
                  </a:moveTo>
                  <a:lnTo>
                    <a:pt x="160" y="176"/>
                  </a:lnTo>
                  <a:lnTo>
                    <a:pt x="144" y="174"/>
                  </a:lnTo>
                  <a:lnTo>
                    <a:pt x="128" y="170"/>
                  </a:lnTo>
                  <a:lnTo>
                    <a:pt x="116" y="162"/>
                  </a:lnTo>
                  <a:lnTo>
                    <a:pt x="104" y="152"/>
                  </a:lnTo>
                  <a:lnTo>
                    <a:pt x="94" y="140"/>
                  </a:lnTo>
                  <a:lnTo>
                    <a:pt x="86" y="128"/>
                  </a:lnTo>
                  <a:lnTo>
                    <a:pt x="82" y="112"/>
                  </a:lnTo>
                  <a:lnTo>
                    <a:pt x="80" y="96"/>
                  </a:lnTo>
                  <a:lnTo>
                    <a:pt x="80" y="96"/>
                  </a:lnTo>
                  <a:lnTo>
                    <a:pt x="82" y="80"/>
                  </a:lnTo>
                  <a:lnTo>
                    <a:pt x="86" y="64"/>
                  </a:lnTo>
                  <a:lnTo>
                    <a:pt x="94" y="52"/>
                  </a:lnTo>
                  <a:lnTo>
                    <a:pt x="104" y="40"/>
                  </a:lnTo>
                  <a:lnTo>
                    <a:pt x="116" y="30"/>
                  </a:lnTo>
                  <a:lnTo>
                    <a:pt x="128" y="22"/>
                  </a:lnTo>
                  <a:lnTo>
                    <a:pt x="144" y="18"/>
                  </a:lnTo>
                  <a:lnTo>
                    <a:pt x="160" y="16"/>
                  </a:lnTo>
                  <a:lnTo>
                    <a:pt x="160" y="16"/>
                  </a:lnTo>
                  <a:lnTo>
                    <a:pt x="176" y="18"/>
                  </a:lnTo>
                  <a:lnTo>
                    <a:pt x="192" y="22"/>
                  </a:lnTo>
                  <a:lnTo>
                    <a:pt x="204" y="30"/>
                  </a:lnTo>
                  <a:lnTo>
                    <a:pt x="216" y="40"/>
                  </a:lnTo>
                  <a:lnTo>
                    <a:pt x="226" y="52"/>
                  </a:lnTo>
                  <a:lnTo>
                    <a:pt x="234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4" y="128"/>
                  </a:lnTo>
                  <a:lnTo>
                    <a:pt x="226" y="140"/>
                  </a:lnTo>
                  <a:lnTo>
                    <a:pt x="216" y="152"/>
                  </a:lnTo>
                  <a:lnTo>
                    <a:pt x="204" y="162"/>
                  </a:lnTo>
                  <a:lnTo>
                    <a:pt x="192" y="170"/>
                  </a:lnTo>
                  <a:lnTo>
                    <a:pt x="176" y="174"/>
                  </a:lnTo>
                  <a:lnTo>
                    <a:pt x="160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Freeform 119"/>
            <p:cNvSpPr>
              <a:spLocks/>
            </p:cNvSpPr>
            <p:nvPr/>
          </p:nvSpPr>
          <p:spPr bwMode="auto">
            <a:xfrm>
              <a:off x="4940300" y="2025650"/>
              <a:ext cx="95250" cy="9525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0"/>
                </a:cxn>
                <a:cxn ang="0">
                  <a:pos x="44" y="2"/>
                </a:cxn>
                <a:cxn ang="0">
                  <a:pos x="34" y="4"/>
                </a:cxn>
                <a:cxn ang="0">
                  <a:pos x="24" y="10"/>
                </a:cxn>
                <a:cxn ang="0">
                  <a:pos x="16" y="16"/>
                </a:cxn>
                <a:cxn ang="0">
                  <a:pos x="10" y="24"/>
                </a:cxn>
                <a:cxn ang="0">
                  <a:pos x="4" y="34"/>
                </a:cxn>
                <a:cxn ang="0">
                  <a:pos x="2" y="44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2" y="58"/>
                </a:cxn>
                <a:cxn ang="0">
                  <a:pos x="4" y="60"/>
                </a:cxn>
                <a:cxn ang="0">
                  <a:pos x="4" y="60"/>
                </a:cxn>
                <a:cxn ang="0">
                  <a:pos x="6" y="58"/>
                </a:cxn>
                <a:cxn ang="0">
                  <a:pos x="8" y="56"/>
                </a:cxn>
                <a:cxn ang="0">
                  <a:pos x="8" y="56"/>
                </a:cxn>
                <a:cxn ang="0">
                  <a:pos x="8" y="46"/>
                </a:cxn>
                <a:cxn ang="0">
                  <a:pos x="12" y="38"/>
                </a:cxn>
                <a:cxn ang="0">
                  <a:pos x="16" y="30"/>
                </a:cxn>
                <a:cxn ang="0">
                  <a:pos x="22" y="22"/>
                </a:cxn>
                <a:cxn ang="0">
                  <a:pos x="30" y="16"/>
                </a:cxn>
                <a:cxn ang="0">
                  <a:pos x="38" y="12"/>
                </a:cxn>
                <a:cxn ang="0">
                  <a:pos x="46" y="8"/>
                </a:cxn>
                <a:cxn ang="0">
                  <a:pos x="56" y="8"/>
                </a:cxn>
                <a:cxn ang="0">
                  <a:pos x="56" y="8"/>
                </a:cxn>
                <a:cxn ang="0">
                  <a:pos x="58" y="6"/>
                </a:cxn>
                <a:cxn ang="0">
                  <a:pos x="60" y="4"/>
                </a:cxn>
                <a:cxn ang="0">
                  <a:pos x="60" y="4"/>
                </a:cxn>
                <a:cxn ang="0">
                  <a:pos x="58" y="2"/>
                </a:cxn>
                <a:cxn ang="0">
                  <a:pos x="56" y="0"/>
                </a:cxn>
              </a:cxnLst>
              <a:rect l="0" t="0" r="r" b="b"/>
              <a:pathLst>
                <a:path w="60" h="60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8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6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2" y="38"/>
                  </a:lnTo>
                  <a:lnTo>
                    <a:pt x="16" y="30"/>
                  </a:lnTo>
                  <a:lnTo>
                    <a:pt x="22" y="22"/>
                  </a:lnTo>
                  <a:lnTo>
                    <a:pt x="30" y="16"/>
                  </a:lnTo>
                  <a:lnTo>
                    <a:pt x="38" y="12"/>
                  </a:lnTo>
                  <a:lnTo>
                    <a:pt x="46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8" y="6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120"/>
            <p:cNvSpPr>
              <a:spLocks/>
            </p:cNvSpPr>
            <p:nvPr/>
          </p:nvSpPr>
          <p:spPr bwMode="auto">
            <a:xfrm>
              <a:off x="4940300" y="2025650"/>
              <a:ext cx="95250" cy="9525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0"/>
                </a:cxn>
                <a:cxn ang="0">
                  <a:pos x="44" y="2"/>
                </a:cxn>
                <a:cxn ang="0">
                  <a:pos x="34" y="4"/>
                </a:cxn>
                <a:cxn ang="0">
                  <a:pos x="24" y="10"/>
                </a:cxn>
                <a:cxn ang="0">
                  <a:pos x="16" y="16"/>
                </a:cxn>
                <a:cxn ang="0">
                  <a:pos x="10" y="24"/>
                </a:cxn>
                <a:cxn ang="0">
                  <a:pos x="4" y="34"/>
                </a:cxn>
                <a:cxn ang="0">
                  <a:pos x="2" y="44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2" y="58"/>
                </a:cxn>
                <a:cxn ang="0">
                  <a:pos x="4" y="60"/>
                </a:cxn>
                <a:cxn ang="0">
                  <a:pos x="4" y="60"/>
                </a:cxn>
                <a:cxn ang="0">
                  <a:pos x="6" y="58"/>
                </a:cxn>
                <a:cxn ang="0">
                  <a:pos x="8" y="56"/>
                </a:cxn>
                <a:cxn ang="0">
                  <a:pos x="8" y="56"/>
                </a:cxn>
                <a:cxn ang="0">
                  <a:pos x="8" y="46"/>
                </a:cxn>
                <a:cxn ang="0">
                  <a:pos x="12" y="38"/>
                </a:cxn>
                <a:cxn ang="0">
                  <a:pos x="16" y="30"/>
                </a:cxn>
                <a:cxn ang="0">
                  <a:pos x="22" y="22"/>
                </a:cxn>
                <a:cxn ang="0">
                  <a:pos x="30" y="16"/>
                </a:cxn>
                <a:cxn ang="0">
                  <a:pos x="38" y="12"/>
                </a:cxn>
                <a:cxn ang="0">
                  <a:pos x="46" y="8"/>
                </a:cxn>
                <a:cxn ang="0">
                  <a:pos x="56" y="8"/>
                </a:cxn>
                <a:cxn ang="0">
                  <a:pos x="56" y="8"/>
                </a:cxn>
                <a:cxn ang="0">
                  <a:pos x="58" y="6"/>
                </a:cxn>
                <a:cxn ang="0">
                  <a:pos x="60" y="4"/>
                </a:cxn>
                <a:cxn ang="0">
                  <a:pos x="60" y="4"/>
                </a:cxn>
                <a:cxn ang="0">
                  <a:pos x="58" y="2"/>
                </a:cxn>
                <a:cxn ang="0">
                  <a:pos x="56" y="0"/>
                </a:cxn>
              </a:cxnLst>
              <a:rect l="0" t="0" r="r" b="b"/>
              <a:pathLst>
                <a:path w="60" h="60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8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6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2" y="38"/>
                  </a:lnTo>
                  <a:lnTo>
                    <a:pt x="16" y="30"/>
                  </a:lnTo>
                  <a:lnTo>
                    <a:pt x="22" y="22"/>
                  </a:lnTo>
                  <a:lnTo>
                    <a:pt x="30" y="16"/>
                  </a:lnTo>
                  <a:lnTo>
                    <a:pt x="38" y="12"/>
                  </a:lnTo>
                  <a:lnTo>
                    <a:pt x="46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8" y="6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60890" y="3596207"/>
            <a:ext cx="1160160" cy="33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lt-LT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PAK tvirtinimas SK</a:t>
            </a:r>
            <a:endParaRPr lang="en-US" sz="14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63725" y="3521730"/>
            <a:ext cx="1100192" cy="33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en-GB" sz="1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lt-LT" sz="1400" b="1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vietimo</a:t>
            </a:r>
            <a:r>
              <a:rPr lang="lt-LT" sz="1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skelbimas</a:t>
            </a:r>
            <a:endParaRPr lang="en-US" sz="14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Oval 3"/>
          <p:cNvSpPr/>
          <p:nvPr/>
        </p:nvSpPr>
        <p:spPr>
          <a:xfrm>
            <a:off x="1417865" y="3179047"/>
            <a:ext cx="70552" cy="705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val 39"/>
          <p:cNvSpPr/>
          <p:nvPr/>
        </p:nvSpPr>
        <p:spPr>
          <a:xfrm>
            <a:off x="7679119" y="3309638"/>
            <a:ext cx="70552" cy="705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Stačiakampis 38"/>
          <p:cNvSpPr/>
          <p:nvPr/>
        </p:nvSpPr>
        <p:spPr>
          <a:xfrm>
            <a:off x="1203893" y="3561774"/>
            <a:ext cx="1630638" cy="431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lt-LT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Ministerija/RPT rengia PFSA /</a:t>
            </a:r>
            <a:r>
              <a:rPr lang="lt-LT" sz="1400" b="1" dirty="0" err="1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RPPl</a:t>
            </a:r>
            <a:endParaRPr lang="en-US" sz="14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tačiakampis 39"/>
          <p:cNvSpPr/>
          <p:nvPr/>
        </p:nvSpPr>
        <p:spPr>
          <a:xfrm>
            <a:off x="2231124" y="1764485"/>
            <a:ext cx="22599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PAK aptarimas su partneriais, derinimas su </a:t>
            </a:r>
            <a:r>
              <a:rPr lang="lt-LT" sz="1400" b="1" dirty="0" err="1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</a:t>
            </a:r>
            <a:r>
              <a:rPr lang="lt-LT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lt-LT" sz="1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lt-LT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vad. institucijomis arba VRM</a:t>
            </a:r>
            <a:endParaRPr lang="lt-LT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Stačiakampis 40"/>
          <p:cNvSpPr/>
          <p:nvPr/>
        </p:nvSpPr>
        <p:spPr>
          <a:xfrm>
            <a:off x="5098374" y="1886533"/>
            <a:ext cx="13949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Projektų finansavimo sąlygų nustatymas</a:t>
            </a:r>
            <a:endParaRPr lang="lt-LT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38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33058"/>
            <a:ext cx="9144000" cy="410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419253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3" descr="D:\IL Darbo Failai\IKG\LOGO\EK logotipo perdarymas\co-funded_lt\horizontal\JPEG\LT Bendrai finansuoja Europos Sąjunga_P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622" y="495190"/>
            <a:ext cx="1993645" cy="41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 Placeholder 1"/>
          <p:cNvSpPr txBox="1">
            <a:spLocks/>
          </p:cNvSpPr>
          <p:nvPr/>
        </p:nvSpPr>
        <p:spPr>
          <a:xfrm>
            <a:off x="742486" y="922401"/>
            <a:ext cx="7172555" cy="135261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lt-LT" sz="24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KLAUSIMAI/PASIŪLYMAI/PASTABOS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t-LT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DĖL BENDRŲJŲ ATRANKOS KRITERIJŲ, VEIKSMŲ ATRANKOS METODIKOS IR PROJEKTŲ ATRANKOS KRITERIJŲ KEITIMO/NUSTATYMO MECHANIZMO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484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23865</TotalTime>
  <Words>675</Words>
  <Application>Microsoft Office PowerPoint</Application>
  <PresentationFormat>Demonstracija ekrane (16:9)</PresentationFormat>
  <Paragraphs>81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9" baseType="lpstr">
      <vt:lpstr>Office Theme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</dc:creator>
  <cp:lastModifiedBy>Matas Cancingeris</cp:lastModifiedBy>
  <cp:revision>2164</cp:revision>
  <cp:lastPrinted>2022-05-27T11:34:02Z</cp:lastPrinted>
  <dcterms:created xsi:type="dcterms:W3CDTF">2015-05-25T12:45:08Z</dcterms:created>
  <dcterms:modified xsi:type="dcterms:W3CDTF">2022-05-30T14:05:26Z</dcterms:modified>
</cp:coreProperties>
</file>