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08" r:id="rId2"/>
    <p:sldMasterId id="2147484356" r:id="rId3"/>
  </p:sldMasterIdLst>
  <p:notesMasterIdLst>
    <p:notesMasterId r:id="rId15"/>
  </p:notesMasterIdLst>
  <p:handoutMasterIdLst>
    <p:handoutMasterId r:id="rId16"/>
  </p:handoutMasterIdLst>
  <p:sldIdLst>
    <p:sldId id="603" r:id="rId4"/>
    <p:sldId id="279" r:id="rId5"/>
    <p:sldId id="633" r:id="rId6"/>
    <p:sldId id="635" r:id="rId7"/>
    <p:sldId id="627" r:id="rId8"/>
    <p:sldId id="622" r:id="rId9"/>
    <p:sldId id="623" r:id="rId10"/>
    <p:sldId id="624" r:id="rId11"/>
    <p:sldId id="634" r:id="rId12"/>
    <p:sldId id="601" r:id="rId13"/>
    <p:sldId id="545" r:id="rId14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adžios bei tekstinės skaidrės" id="{B63A215F-C27B-42F4-BFEB-F865EA66014B}">
          <p14:sldIdLst>
            <p14:sldId id="603"/>
            <p14:sldId id="279"/>
            <p14:sldId id="633"/>
            <p14:sldId id="635"/>
            <p14:sldId id="627"/>
            <p14:sldId id="622"/>
            <p14:sldId id="623"/>
            <p14:sldId id="624"/>
            <p14:sldId id="634"/>
            <p14:sldId id="601"/>
            <p14:sldId id="5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7FF"/>
    <a:srgbClr val="003399"/>
    <a:srgbClr val="E5938D"/>
    <a:srgbClr val="3E63A0"/>
    <a:srgbClr val="EEB8B4"/>
    <a:srgbClr val="F7DFDD"/>
    <a:srgbClr val="962A53"/>
    <a:srgbClr val="967333"/>
    <a:srgbClr val="C3240F"/>
    <a:srgbClr val="F6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Šviesus stili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1" autoAdjust="0"/>
    <p:restoredTop sz="88392" autoAdjust="0"/>
  </p:normalViewPr>
  <p:slideViewPr>
    <p:cSldViewPr snapToGrid="0" showGuides="1">
      <p:cViewPr varScale="1">
        <p:scale>
          <a:sx n="78" d="100"/>
          <a:sy n="78" d="100"/>
        </p:scale>
        <p:origin x="23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-2705" y="-51"/>
      </p:cViewPr>
      <p:guideLst>
        <p:guide orient="horz" pos="2880"/>
        <p:guide pos="216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9FA9A-BD59-8942-ADE5-30FB7336EFCE}" type="doc">
      <dgm:prSet loTypeId="urn:microsoft.com/office/officeart/2005/8/layout/hChevron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CC4ADED-24D5-43D1-9761-DEB6BF91E861}">
      <dgm:prSet phldrT="[Text]" custT="1"/>
      <dgm:spPr>
        <a:xfrm>
          <a:off x="2819895" y="1180"/>
          <a:ext cx="1174468" cy="469787"/>
        </a:xfrm>
        <a:solidFill>
          <a:srgbClr val="BCC8D1">
            <a:hueOff val="95"/>
            <a:satOff val="-2675"/>
            <a:lumOff val="-43333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lt-LT" sz="1100" b="1" dirty="0">
              <a:solidFill>
                <a:srgbClr val="FFFFFF"/>
              </a:solidFill>
              <a:latin typeface="+mn-lt"/>
              <a:ea typeface="+mn-ea"/>
              <a:cs typeface="+mn-cs"/>
            </a:rPr>
            <a:t>Kovas</a:t>
          </a:r>
          <a:endParaRPr lang="en-US" sz="1100" b="1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ED130243-9652-4C85-83B9-DAE080FBB393}" type="parTrans" cxnId="{EA640086-13F8-42DD-B0B9-8126AD9E4E9D}">
      <dgm:prSet/>
      <dgm:spPr/>
      <dgm:t>
        <a:bodyPr/>
        <a:lstStyle/>
        <a:p>
          <a:endParaRPr lang="lt-LT" sz="1100" b="1">
            <a:latin typeface="+mn-lt"/>
          </a:endParaRPr>
        </a:p>
      </dgm:t>
    </dgm:pt>
    <dgm:pt modelId="{879BC8D9-568B-4040-B1B3-C8C3A4218716}" type="sibTrans" cxnId="{EA640086-13F8-42DD-B0B9-8126AD9E4E9D}">
      <dgm:prSet/>
      <dgm:spPr/>
      <dgm:t>
        <a:bodyPr/>
        <a:lstStyle/>
        <a:p>
          <a:endParaRPr lang="lt-LT" sz="1100" b="1">
            <a:latin typeface="+mn-lt"/>
          </a:endParaRPr>
        </a:p>
      </dgm:t>
    </dgm:pt>
    <dgm:pt modelId="{2B14074F-7B7D-4EDD-8AD3-A1596F5E4970}">
      <dgm:prSet phldrT="[Text]" custT="1"/>
      <dgm:spPr>
        <a:xfrm>
          <a:off x="2819895" y="1180"/>
          <a:ext cx="1174468" cy="469787"/>
        </a:xfrm>
        <a:solidFill>
          <a:schemeClr val="accent2">
            <a:lumMod val="75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lt-LT" sz="1100" b="1" dirty="0">
              <a:solidFill>
                <a:srgbClr val="FFFFFF"/>
              </a:solidFill>
              <a:latin typeface="+mn-lt"/>
              <a:ea typeface="+mn-ea"/>
              <a:cs typeface="+mn-cs"/>
            </a:rPr>
            <a:t>Balandis</a:t>
          </a:r>
          <a:endParaRPr lang="en-US" sz="1100" b="1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8A828856-2BD6-4C95-A998-F90B146D1550}" type="parTrans" cxnId="{2C5908A2-6D3E-4A8B-8CA5-0735F94E362C}">
      <dgm:prSet/>
      <dgm:spPr/>
      <dgm:t>
        <a:bodyPr/>
        <a:lstStyle/>
        <a:p>
          <a:endParaRPr lang="lt-LT" sz="1100" b="1">
            <a:latin typeface="+mn-lt"/>
          </a:endParaRPr>
        </a:p>
      </dgm:t>
    </dgm:pt>
    <dgm:pt modelId="{1F2BFE39-B34E-4860-9C25-7229A56C18F5}" type="sibTrans" cxnId="{2C5908A2-6D3E-4A8B-8CA5-0735F94E362C}">
      <dgm:prSet/>
      <dgm:spPr/>
      <dgm:t>
        <a:bodyPr/>
        <a:lstStyle/>
        <a:p>
          <a:endParaRPr lang="lt-LT" sz="1100" b="1">
            <a:latin typeface="+mn-lt"/>
          </a:endParaRPr>
        </a:p>
      </dgm:t>
    </dgm:pt>
    <dgm:pt modelId="{0207D278-0384-48AE-B14D-14B6592FC59E}">
      <dgm:prSet phldrT="[Text]" custT="1"/>
      <dgm:spPr>
        <a:xfrm>
          <a:off x="2819895" y="1180"/>
          <a:ext cx="1174468" cy="469787"/>
        </a:xfr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lt-LT" sz="1100" b="1" dirty="0">
              <a:solidFill>
                <a:srgbClr val="FFFFFF"/>
              </a:solidFill>
              <a:latin typeface="+mn-lt"/>
              <a:ea typeface="+mn-ea"/>
              <a:cs typeface="+mn-cs"/>
            </a:rPr>
            <a:t>Gegužė</a:t>
          </a:r>
          <a:endParaRPr lang="en-US" sz="1100" b="1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5F0B8C58-5751-475D-8E8C-144B5F608857}" type="parTrans" cxnId="{99FA11F5-05F0-4E4A-A03F-47392988CB9E}">
      <dgm:prSet/>
      <dgm:spPr/>
      <dgm:t>
        <a:bodyPr/>
        <a:lstStyle/>
        <a:p>
          <a:endParaRPr lang="lt-LT" sz="1100" b="1">
            <a:latin typeface="+mn-lt"/>
          </a:endParaRPr>
        </a:p>
      </dgm:t>
    </dgm:pt>
    <dgm:pt modelId="{F2052C34-93EB-4FBD-A2DC-087933449450}" type="sibTrans" cxnId="{99FA11F5-05F0-4E4A-A03F-47392988CB9E}">
      <dgm:prSet/>
      <dgm:spPr/>
      <dgm:t>
        <a:bodyPr/>
        <a:lstStyle/>
        <a:p>
          <a:endParaRPr lang="lt-LT" sz="1100" b="1">
            <a:latin typeface="+mn-lt"/>
          </a:endParaRPr>
        </a:p>
      </dgm:t>
    </dgm:pt>
    <dgm:pt modelId="{F17823F5-56E3-481D-BDD5-F66F51995454}">
      <dgm:prSet phldrT="[Text]" custT="1"/>
      <dgm:spPr>
        <a:xfrm>
          <a:off x="2819895" y="1180"/>
          <a:ext cx="1174468" cy="469787"/>
        </a:xfr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lt-LT" sz="1100" b="1" dirty="0">
              <a:solidFill>
                <a:srgbClr val="FFFFFF"/>
              </a:solidFill>
              <a:latin typeface="+mn-lt"/>
              <a:ea typeface="+mn-ea"/>
              <a:cs typeface="+mn-cs"/>
            </a:rPr>
            <a:t>Birželis</a:t>
          </a:r>
          <a:endParaRPr lang="en-US" sz="1100" b="1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83DE0244-4096-44BE-8570-EBAD449CBFD1}" type="parTrans" cxnId="{6A202B4E-5DC6-47FE-BA95-8BBA0865AEB7}">
      <dgm:prSet/>
      <dgm:spPr/>
      <dgm:t>
        <a:bodyPr/>
        <a:lstStyle/>
        <a:p>
          <a:endParaRPr lang="lt-LT" sz="1100"/>
        </a:p>
      </dgm:t>
    </dgm:pt>
    <dgm:pt modelId="{AC9FD8EF-D83F-414B-89AE-32B83C692F55}" type="sibTrans" cxnId="{6A202B4E-5DC6-47FE-BA95-8BBA0865AEB7}">
      <dgm:prSet/>
      <dgm:spPr/>
      <dgm:t>
        <a:bodyPr/>
        <a:lstStyle/>
        <a:p>
          <a:endParaRPr lang="lt-LT" sz="1100"/>
        </a:p>
      </dgm:t>
    </dgm:pt>
    <dgm:pt modelId="{4CF4946C-AE0C-47F9-A647-4DC12305E06B}">
      <dgm:prSet phldrT="[Text]" custT="1"/>
      <dgm:spPr>
        <a:xfrm>
          <a:off x="2819895" y="1180"/>
          <a:ext cx="1174468" cy="469787"/>
        </a:xfr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lt-LT" sz="1100" b="1" dirty="0">
              <a:solidFill>
                <a:srgbClr val="FFFFFF"/>
              </a:solidFill>
              <a:latin typeface="+mn-lt"/>
              <a:ea typeface="+mn-ea"/>
              <a:cs typeface="+mn-cs"/>
            </a:rPr>
            <a:t>Liepa</a:t>
          </a:r>
          <a:endParaRPr lang="en-US" sz="1100" b="1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383815B9-5740-43ED-A810-C7978C54D2ED}" type="parTrans" cxnId="{C0C615B5-BB75-4CBE-BCBD-E775F9A3B09B}">
      <dgm:prSet/>
      <dgm:spPr/>
      <dgm:t>
        <a:bodyPr/>
        <a:lstStyle/>
        <a:p>
          <a:endParaRPr lang="lt-LT" sz="1100"/>
        </a:p>
      </dgm:t>
    </dgm:pt>
    <dgm:pt modelId="{9BC707AC-8D59-4C42-971C-2658410985E2}" type="sibTrans" cxnId="{C0C615B5-BB75-4CBE-BCBD-E775F9A3B09B}">
      <dgm:prSet/>
      <dgm:spPr/>
      <dgm:t>
        <a:bodyPr/>
        <a:lstStyle/>
        <a:p>
          <a:endParaRPr lang="lt-LT" sz="1100"/>
        </a:p>
      </dgm:t>
    </dgm:pt>
    <dgm:pt modelId="{13F3FC15-AFD9-41F1-9ADB-DD687B0ECC3F}">
      <dgm:prSet phldrT="[Text]" custT="1"/>
      <dgm:spPr>
        <a:xfrm>
          <a:off x="2819895" y="1180"/>
          <a:ext cx="1174468" cy="469787"/>
        </a:xfr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lt-LT" sz="1100" b="1" dirty="0">
              <a:solidFill>
                <a:srgbClr val="FFFFFF"/>
              </a:solidFill>
              <a:latin typeface="+mn-lt"/>
              <a:ea typeface="+mn-ea"/>
              <a:cs typeface="+mn-cs"/>
            </a:rPr>
            <a:t>Rugpjūtis</a:t>
          </a:r>
          <a:endParaRPr lang="en-US" sz="1100" b="1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63E67024-03A4-49C6-A735-9CEF7FA49638}" type="parTrans" cxnId="{7DF7D149-AC6E-4030-A99A-2D3F17BFA00E}">
      <dgm:prSet/>
      <dgm:spPr/>
      <dgm:t>
        <a:bodyPr/>
        <a:lstStyle/>
        <a:p>
          <a:endParaRPr lang="lt-LT" sz="1100"/>
        </a:p>
      </dgm:t>
    </dgm:pt>
    <dgm:pt modelId="{BB1F5E61-E7C7-4959-9193-DCDDE99EC04C}" type="sibTrans" cxnId="{7DF7D149-AC6E-4030-A99A-2D3F17BFA00E}">
      <dgm:prSet/>
      <dgm:spPr/>
      <dgm:t>
        <a:bodyPr/>
        <a:lstStyle/>
        <a:p>
          <a:endParaRPr lang="lt-LT" sz="1100"/>
        </a:p>
      </dgm:t>
    </dgm:pt>
    <dgm:pt modelId="{AC7E8B6F-FEC6-FC4E-8057-035BBCDCB547}" type="pres">
      <dgm:prSet presAssocID="{FA29FA9A-BD59-8942-ADE5-30FB7336EFCE}" presName="Name0" presStyleCnt="0">
        <dgm:presLayoutVars>
          <dgm:dir/>
          <dgm:resizeHandles val="exact"/>
        </dgm:presLayoutVars>
      </dgm:prSet>
      <dgm:spPr/>
    </dgm:pt>
    <dgm:pt modelId="{E1F1A1F6-DC59-416A-8B22-4A0933F80291}" type="pres">
      <dgm:prSet presAssocID="{CCC4ADED-24D5-43D1-9761-DEB6BF91E861}" presName="parTxOnly" presStyleLbl="node1" presStyleIdx="0" presStyleCnt="6">
        <dgm:presLayoutVars>
          <dgm:bulletEnabled val="1"/>
        </dgm:presLayoutVars>
      </dgm:prSet>
      <dgm:spPr>
        <a:prstGeom prst="chevron">
          <a:avLst/>
        </a:prstGeom>
      </dgm:spPr>
    </dgm:pt>
    <dgm:pt modelId="{260767E1-F0AE-47AE-ADF7-AA3928430655}" type="pres">
      <dgm:prSet presAssocID="{879BC8D9-568B-4040-B1B3-C8C3A4218716}" presName="parSpace" presStyleCnt="0"/>
      <dgm:spPr/>
    </dgm:pt>
    <dgm:pt modelId="{082C7B9E-F2D5-49FF-A150-F8C4221EDF82}" type="pres">
      <dgm:prSet presAssocID="{2B14074F-7B7D-4EDD-8AD3-A1596F5E4970}" presName="parTxOnly" presStyleLbl="node1" presStyleIdx="1" presStyleCnt="6">
        <dgm:presLayoutVars>
          <dgm:bulletEnabled val="1"/>
        </dgm:presLayoutVars>
      </dgm:prSet>
      <dgm:spPr/>
    </dgm:pt>
    <dgm:pt modelId="{94FECD35-14FB-459B-972E-78574D7FB0BF}" type="pres">
      <dgm:prSet presAssocID="{1F2BFE39-B34E-4860-9C25-7229A56C18F5}" presName="parSpace" presStyleCnt="0"/>
      <dgm:spPr/>
    </dgm:pt>
    <dgm:pt modelId="{BEA0E09B-B8D5-4679-AC0A-7FB2F1FE355A}" type="pres">
      <dgm:prSet presAssocID="{0207D278-0384-48AE-B14D-14B6592FC59E}" presName="parTxOnly" presStyleLbl="node1" presStyleIdx="2" presStyleCnt="6" custLinFactY="100000" custLinFactNeighborX="425" custLinFactNeighborY="134337">
        <dgm:presLayoutVars>
          <dgm:bulletEnabled val="1"/>
        </dgm:presLayoutVars>
      </dgm:prSet>
      <dgm:spPr/>
    </dgm:pt>
    <dgm:pt modelId="{7AAC3E18-2B57-4303-B324-87F664EF651A}" type="pres">
      <dgm:prSet presAssocID="{F2052C34-93EB-4FBD-A2DC-087933449450}" presName="parSpace" presStyleCnt="0"/>
      <dgm:spPr/>
    </dgm:pt>
    <dgm:pt modelId="{E94413A1-C3C8-44AD-BDDB-37E497F1A3D8}" type="pres">
      <dgm:prSet presAssocID="{F17823F5-56E3-481D-BDD5-F66F51995454}" presName="parTxOnly" presStyleLbl="node1" presStyleIdx="3" presStyleCnt="6">
        <dgm:presLayoutVars>
          <dgm:bulletEnabled val="1"/>
        </dgm:presLayoutVars>
      </dgm:prSet>
      <dgm:spPr/>
    </dgm:pt>
    <dgm:pt modelId="{C6FE0783-4A97-40E3-A9F1-D2FB48478C1A}" type="pres">
      <dgm:prSet presAssocID="{AC9FD8EF-D83F-414B-89AE-32B83C692F55}" presName="parSpace" presStyleCnt="0"/>
      <dgm:spPr/>
    </dgm:pt>
    <dgm:pt modelId="{C54787B8-2236-42EB-8872-4130E169417B}" type="pres">
      <dgm:prSet presAssocID="{4CF4946C-AE0C-47F9-A647-4DC12305E06B}" presName="parTxOnly" presStyleLbl="node1" presStyleIdx="4" presStyleCnt="6">
        <dgm:presLayoutVars>
          <dgm:bulletEnabled val="1"/>
        </dgm:presLayoutVars>
      </dgm:prSet>
      <dgm:spPr/>
    </dgm:pt>
    <dgm:pt modelId="{9E1E066C-E9F9-45A1-A1B4-5FFC4EF98962}" type="pres">
      <dgm:prSet presAssocID="{9BC707AC-8D59-4C42-971C-2658410985E2}" presName="parSpace" presStyleCnt="0"/>
      <dgm:spPr/>
    </dgm:pt>
    <dgm:pt modelId="{20502441-B8F5-4920-9A3A-CB4FF5B8C32C}" type="pres">
      <dgm:prSet presAssocID="{13F3FC15-AFD9-41F1-9ADB-DD687B0ECC3F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F030A720-0721-4CC3-937A-5A91A5559762}" type="presOf" srcId="{0207D278-0384-48AE-B14D-14B6592FC59E}" destId="{BEA0E09B-B8D5-4679-AC0A-7FB2F1FE355A}" srcOrd="0" destOrd="0" presId="urn:microsoft.com/office/officeart/2005/8/layout/hChevron3"/>
    <dgm:cxn modelId="{7DF7D149-AC6E-4030-A99A-2D3F17BFA00E}" srcId="{FA29FA9A-BD59-8942-ADE5-30FB7336EFCE}" destId="{13F3FC15-AFD9-41F1-9ADB-DD687B0ECC3F}" srcOrd="5" destOrd="0" parTransId="{63E67024-03A4-49C6-A735-9CEF7FA49638}" sibTransId="{BB1F5E61-E7C7-4959-9193-DCDDE99EC04C}"/>
    <dgm:cxn modelId="{6A202B4E-5DC6-47FE-BA95-8BBA0865AEB7}" srcId="{FA29FA9A-BD59-8942-ADE5-30FB7336EFCE}" destId="{F17823F5-56E3-481D-BDD5-F66F51995454}" srcOrd="3" destOrd="0" parTransId="{83DE0244-4096-44BE-8570-EBAD449CBFD1}" sibTransId="{AC9FD8EF-D83F-414B-89AE-32B83C692F55}"/>
    <dgm:cxn modelId="{EB56FF72-C3E3-48C3-A94C-5D138973B84B}" type="presOf" srcId="{F17823F5-56E3-481D-BDD5-F66F51995454}" destId="{E94413A1-C3C8-44AD-BDDB-37E497F1A3D8}" srcOrd="0" destOrd="0" presId="urn:microsoft.com/office/officeart/2005/8/layout/hChevron3"/>
    <dgm:cxn modelId="{EA640086-13F8-42DD-B0B9-8126AD9E4E9D}" srcId="{FA29FA9A-BD59-8942-ADE5-30FB7336EFCE}" destId="{CCC4ADED-24D5-43D1-9761-DEB6BF91E861}" srcOrd="0" destOrd="0" parTransId="{ED130243-9652-4C85-83B9-DAE080FBB393}" sibTransId="{879BC8D9-568B-4040-B1B3-C8C3A4218716}"/>
    <dgm:cxn modelId="{70BE5686-E39A-46E0-8F93-105746ACB96F}" type="presOf" srcId="{13F3FC15-AFD9-41F1-9ADB-DD687B0ECC3F}" destId="{20502441-B8F5-4920-9A3A-CB4FF5B8C32C}" srcOrd="0" destOrd="0" presId="urn:microsoft.com/office/officeart/2005/8/layout/hChevron3"/>
    <dgm:cxn modelId="{0BC15397-BBC1-4F6B-AE73-BF126AC99534}" type="presOf" srcId="{2B14074F-7B7D-4EDD-8AD3-A1596F5E4970}" destId="{082C7B9E-F2D5-49FF-A150-F8C4221EDF82}" srcOrd="0" destOrd="0" presId="urn:microsoft.com/office/officeart/2005/8/layout/hChevron3"/>
    <dgm:cxn modelId="{2C5908A2-6D3E-4A8B-8CA5-0735F94E362C}" srcId="{FA29FA9A-BD59-8942-ADE5-30FB7336EFCE}" destId="{2B14074F-7B7D-4EDD-8AD3-A1596F5E4970}" srcOrd="1" destOrd="0" parTransId="{8A828856-2BD6-4C95-A998-F90B146D1550}" sibTransId="{1F2BFE39-B34E-4860-9C25-7229A56C18F5}"/>
    <dgm:cxn modelId="{CCCB33A4-31D3-4492-B9F8-F560B3F96A45}" type="presOf" srcId="{4CF4946C-AE0C-47F9-A647-4DC12305E06B}" destId="{C54787B8-2236-42EB-8872-4130E169417B}" srcOrd="0" destOrd="0" presId="urn:microsoft.com/office/officeart/2005/8/layout/hChevron3"/>
    <dgm:cxn modelId="{C0C615B5-BB75-4CBE-BCBD-E775F9A3B09B}" srcId="{FA29FA9A-BD59-8942-ADE5-30FB7336EFCE}" destId="{4CF4946C-AE0C-47F9-A647-4DC12305E06B}" srcOrd="4" destOrd="0" parTransId="{383815B9-5740-43ED-A810-C7978C54D2ED}" sibTransId="{9BC707AC-8D59-4C42-971C-2658410985E2}"/>
    <dgm:cxn modelId="{56F749BB-09EA-4707-A136-9C7CFA4BEDE2}" type="presOf" srcId="{CCC4ADED-24D5-43D1-9761-DEB6BF91E861}" destId="{E1F1A1F6-DC59-416A-8B22-4A0933F80291}" srcOrd="0" destOrd="0" presId="urn:microsoft.com/office/officeart/2005/8/layout/hChevron3"/>
    <dgm:cxn modelId="{7A48FDF2-066D-4928-B5CF-82084197392C}" type="presOf" srcId="{FA29FA9A-BD59-8942-ADE5-30FB7336EFCE}" destId="{AC7E8B6F-FEC6-FC4E-8057-035BBCDCB547}" srcOrd="0" destOrd="0" presId="urn:microsoft.com/office/officeart/2005/8/layout/hChevron3"/>
    <dgm:cxn modelId="{99FA11F5-05F0-4E4A-A03F-47392988CB9E}" srcId="{FA29FA9A-BD59-8942-ADE5-30FB7336EFCE}" destId="{0207D278-0384-48AE-B14D-14B6592FC59E}" srcOrd="2" destOrd="0" parTransId="{5F0B8C58-5751-475D-8E8C-144B5F608857}" sibTransId="{F2052C34-93EB-4FBD-A2DC-087933449450}"/>
    <dgm:cxn modelId="{CBE87D33-B9A0-439B-9F0C-2F1B95A6442E}" type="presParOf" srcId="{AC7E8B6F-FEC6-FC4E-8057-035BBCDCB547}" destId="{E1F1A1F6-DC59-416A-8B22-4A0933F80291}" srcOrd="0" destOrd="0" presId="urn:microsoft.com/office/officeart/2005/8/layout/hChevron3"/>
    <dgm:cxn modelId="{240E500D-24E6-4C72-8DDB-3C756FDD8A8C}" type="presParOf" srcId="{AC7E8B6F-FEC6-FC4E-8057-035BBCDCB547}" destId="{260767E1-F0AE-47AE-ADF7-AA3928430655}" srcOrd="1" destOrd="0" presId="urn:microsoft.com/office/officeart/2005/8/layout/hChevron3"/>
    <dgm:cxn modelId="{13761D5E-E797-426A-8F11-3F3F27F59D54}" type="presParOf" srcId="{AC7E8B6F-FEC6-FC4E-8057-035BBCDCB547}" destId="{082C7B9E-F2D5-49FF-A150-F8C4221EDF82}" srcOrd="2" destOrd="0" presId="urn:microsoft.com/office/officeart/2005/8/layout/hChevron3"/>
    <dgm:cxn modelId="{6F1CA5D8-A3EE-4F2E-9081-D2AAF0ECCBBA}" type="presParOf" srcId="{AC7E8B6F-FEC6-FC4E-8057-035BBCDCB547}" destId="{94FECD35-14FB-459B-972E-78574D7FB0BF}" srcOrd="3" destOrd="0" presId="urn:microsoft.com/office/officeart/2005/8/layout/hChevron3"/>
    <dgm:cxn modelId="{E1D52D32-9396-47E5-9AD1-8EC99AC22D6C}" type="presParOf" srcId="{AC7E8B6F-FEC6-FC4E-8057-035BBCDCB547}" destId="{BEA0E09B-B8D5-4679-AC0A-7FB2F1FE355A}" srcOrd="4" destOrd="0" presId="urn:microsoft.com/office/officeart/2005/8/layout/hChevron3"/>
    <dgm:cxn modelId="{2F4983DB-C2FC-4C98-94A5-6EED1F787B84}" type="presParOf" srcId="{AC7E8B6F-FEC6-FC4E-8057-035BBCDCB547}" destId="{7AAC3E18-2B57-4303-B324-87F664EF651A}" srcOrd="5" destOrd="0" presId="urn:microsoft.com/office/officeart/2005/8/layout/hChevron3"/>
    <dgm:cxn modelId="{4A461EFF-7E6A-4832-9A63-3A13781DB1A0}" type="presParOf" srcId="{AC7E8B6F-FEC6-FC4E-8057-035BBCDCB547}" destId="{E94413A1-C3C8-44AD-BDDB-37E497F1A3D8}" srcOrd="6" destOrd="0" presId="urn:microsoft.com/office/officeart/2005/8/layout/hChevron3"/>
    <dgm:cxn modelId="{7B167BCF-84F7-4C7E-A527-0096AF63DED5}" type="presParOf" srcId="{AC7E8B6F-FEC6-FC4E-8057-035BBCDCB547}" destId="{C6FE0783-4A97-40E3-A9F1-D2FB48478C1A}" srcOrd="7" destOrd="0" presId="urn:microsoft.com/office/officeart/2005/8/layout/hChevron3"/>
    <dgm:cxn modelId="{96171292-924F-46EF-A2D3-49DFC5DD4325}" type="presParOf" srcId="{AC7E8B6F-FEC6-FC4E-8057-035BBCDCB547}" destId="{C54787B8-2236-42EB-8872-4130E169417B}" srcOrd="8" destOrd="0" presId="urn:microsoft.com/office/officeart/2005/8/layout/hChevron3"/>
    <dgm:cxn modelId="{E7498751-91D0-4723-8EF8-358201BEA0D2}" type="presParOf" srcId="{AC7E8B6F-FEC6-FC4E-8057-035BBCDCB547}" destId="{9E1E066C-E9F9-45A1-A1B4-5FFC4EF98962}" srcOrd="9" destOrd="0" presId="urn:microsoft.com/office/officeart/2005/8/layout/hChevron3"/>
    <dgm:cxn modelId="{AF348143-7A1C-4693-AA2B-F5C79F8F1E49}" type="presParOf" srcId="{AC7E8B6F-FEC6-FC4E-8057-035BBCDCB547}" destId="{20502441-B8F5-4920-9A3A-CB4FF5B8C32C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1A1F6-DC59-416A-8B22-4A0933F80291}">
      <dsp:nvSpPr>
        <dsp:cNvPr id="0" name=""/>
        <dsp:cNvSpPr/>
      </dsp:nvSpPr>
      <dsp:spPr>
        <a:xfrm>
          <a:off x="1098" y="0"/>
          <a:ext cx="1798536" cy="375202"/>
        </a:xfrm>
        <a:prstGeom prst="chevron">
          <a:avLst/>
        </a:prstGeom>
        <a:solidFill>
          <a:srgbClr val="BCC8D1">
            <a:hueOff val="95"/>
            <a:satOff val="-2675"/>
            <a:lumOff val="-43333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b="1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Kovas</a:t>
          </a:r>
          <a:endParaRPr lang="en-US" sz="1100" b="1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188699" y="0"/>
        <a:ext cx="1423334" cy="375202"/>
      </dsp:txXfrm>
    </dsp:sp>
    <dsp:sp modelId="{082C7B9E-F2D5-49FF-A150-F8C4221EDF82}">
      <dsp:nvSpPr>
        <dsp:cNvPr id="0" name=""/>
        <dsp:cNvSpPr/>
      </dsp:nvSpPr>
      <dsp:spPr>
        <a:xfrm>
          <a:off x="1439927" y="0"/>
          <a:ext cx="1798536" cy="375202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b="1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Balandis</a:t>
          </a:r>
          <a:endParaRPr lang="en-US" sz="1100" b="1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1627528" y="0"/>
        <a:ext cx="1423334" cy="375202"/>
      </dsp:txXfrm>
    </dsp:sp>
    <dsp:sp modelId="{BEA0E09B-B8D5-4679-AC0A-7FB2F1FE355A}">
      <dsp:nvSpPr>
        <dsp:cNvPr id="0" name=""/>
        <dsp:cNvSpPr/>
      </dsp:nvSpPr>
      <dsp:spPr>
        <a:xfrm>
          <a:off x="2880285" y="0"/>
          <a:ext cx="1798536" cy="375202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b="1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Gegužė</a:t>
          </a:r>
          <a:endParaRPr lang="en-US" sz="1100" b="1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3067886" y="0"/>
        <a:ext cx="1423334" cy="375202"/>
      </dsp:txXfrm>
    </dsp:sp>
    <dsp:sp modelId="{E94413A1-C3C8-44AD-BDDB-37E497F1A3D8}">
      <dsp:nvSpPr>
        <dsp:cNvPr id="0" name=""/>
        <dsp:cNvSpPr/>
      </dsp:nvSpPr>
      <dsp:spPr>
        <a:xfrm>
          <a:off x="4317585" y="0"/>
          <a:ext cx="1798536" cy="375202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b="1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Birželis</a:t>
          </a:r>
          <a:endParaRPr lang="en-US" sz="1100" b="1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4505186" y="0"/>
        <a:ext cx="1423334" cy="375202"/>
      </dsp:txXfrm>
    </dsp:sp>
    <dsp:sp modelId="{C54787B8-2236-42EB-8872-4130E169417B}">
      <dsp:nvSpPr>
        <dsp:cNvPr id="0" name=""/>
        <dsp:cNvSpPr/>
      </dsp:nvSpPr>
      <dsp:spPr>
        <a:xfrm>
          <a:off x="5756415" y="0"/>
          <a:ext cx="1798536" cy="375202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b="1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Liepa</a:t>
          </a:r>
          <a:endParaRPr lang="en-US" sz="1100" b="1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5944016" y="0"/>
        <a:ext cx="1423334" cy="375202"/>
      </dsp:txXfrm>
    </dsp:sp>
    <dsp:sp modelId="{20502441-B8F5-4920-9A3A-CB4FF5B8C32C}">
      <dsp:nvSpPr>
        <dsp:cNvPr id="0" name=""/>
        <dsp:cNvSpPr/>
      </dsp:nvSpPr>
      <dsp:spPr>
        <a:xfrm>
          <a:off x="7195244" y="0"/>
          <a:ext cx="1798536" cy="375202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b="1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Rugpjūtis</a:t>
          </a:r>
          <a:endParaRPr lang="en-US" sz="1100" b="1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7382845" y="0"/>
        <a:ext cx="1423334" cy="375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42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Bendrųjų nuostatų </a:t>
            </a:r>
            <a:r>
              <a:rPr lang="lt-L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regl</a:t>
            </a:r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lt-LT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 str. 4  d</a:t>
            </a:r>
            <a:r>
              <a:rPr lang="lt-LT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.: „4. Komisija įgyvendinimo aktu sprendimą, kuriuo patvirtina </a:t>
            </a:r>
            <a:r>
              <a:rPr lang="lt-LT" sz="1200" b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partnerystės sutartį</a:t>
            </a:r>
            <a:r>
              <a:rPr lang="lt-LT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priima ne vėliau kaip per 4 mėnesius po tos dienos, kurią atitinkama valstybė narė pirmą kartą pateikė tą partnerystės sutartį“.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Bendrųjų nuostatų </a:t>
            </a:r>
            <a:r>
              <a:rPr lang="lt-LT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regl</a:t>
            </a:r>
            <a:r>
              <a:rPr lang="lt-LT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23 str. 4  d.</a:t>
            </a:r>
            <a:r>
              <a:rPr lang="lt-LT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„4. Komisija įgyvendinimo aktu priima sprendimą, kuriuo patvirtinama </a:t>
            </a:r>
            <a:r>
              <a:rPr lang="lt-LT" sz="1200" b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</a:t>
            </a:r>
            <a:r>
              <a:rPr lang="lt-LT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 vėliau kaip per 5 mėnesius nuo dienos, kurią valstybė narė pirmą kartą pateikė tą programą.“.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t-LT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5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16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Lietuvos žuvininkystės sektoriaus 2021-2027 m. veiksmų programa </a:t>
            </a: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2022 m. vasario 22 d. Lietuvos žuvininkystės sektoriaus 2021-2027 m. programos projektas oficialiai pateiktas EK.</a:t>
            </a:r>
          </a:p>
          <a:p>
            <a:pPr marL="0" marR="0" lvl="0" indent="0" algn="l" defTabSz="6858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Materialinio nepritekliaus mažinimo programa </a:t>
            </a:r>
            <a:r>
              <a:rPr kumimoji="0" lang="lt-LT" sz="11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Programos </a:t>
            </a:r>
            <a:r>
              <a:rPr kumimoji="0" lang="lt-LT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lang="lt-LT" sz="1100" dirty="0" err="1">
                <a:effectLst/>
                <a:latin typeface="+mn-lt"/>
              </a:rPr>
              <a:t>rojektas</a:t>
            </a:r>
            <a:r>
              <a:rPr lang="lt-LT" sz="1100" dirty="0">
                <a:effectLst/>
                <a:latin typeface="+mn-lt"/>
              </a:rPr>
              <a:t> neformaliai suderintas su EK (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nesuderintas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priedėlis dėl fikso)</a:t>
            </a:r>
            <a:r>
              <a:rPr lang="lt-LT" sz="1100" dirty="0">
                <a:effectLst/>
                <a:latin typeface="+mn-lt"/>
              </a:rPr>
              <a:t>.</a:t>
            </a:r>
            <a:endParaRPr kumimoji="0" lang="" sz="11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09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4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7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Pažangesnė Lietuva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ekonomikos konkurencingumas ir transformacija į aukštesnės pridėtinės vertės ekonomiką; </a:t>
            </a:r>
          </a:p>
          <a:p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Žalesnė Lietuva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perėjimas prie švarios energetikos, žaliosios investicijos, žiedinė ekonomika, prisitaikymas prie klimato kaitos, ekstremalių klimato reiškinių rizikos prevencija bei jos valdymas; </a:t>
            </a:r>
          </a:p>
          <a:p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Geriau sujungta Lietuva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skaitmeninis junglumas, tarpvalstybinis bei nacionalinis, regiono ir vietos </a:t>
            </a:r>
            <a:r>
              <a:rPr lang="lt-L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judumas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tvarus, pažangus, saugus ir įvairiarūšis </a:t>
            </a:r>
            <a:r>
              <a:rPr lang="lt-L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transeuropinis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transporto tinklas;</a:t>
            </a:r>
            <a:endParaRPr lang="lt-LT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Socialiai atsakingesnė Lietuva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užimtumo, švietimo, socialinės </a:t>
            </a:r>
            <a:r>
              <a:rPr lang="lt-L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įtraukties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 kultūros politikos sričių investicijos į žmones ir sistemas;</a:t>
            </a:r>
          </a:p>
          <a:p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Piliečiams artimesnė Lietuva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tvari ir integruota miestų ir kaimų plėtra ir vietos iniciatyvos, siekiant reaguoti į demografinius iššūkius ir mažinti socialinius ir ekonominius skirtumus;</a:t>
            </a:r>
          </a:p>
          <a:p>
            <a:r>
              <a:rPr lang="lt-L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Inovatyvūs</a:t>
            </a:r>
            <a:r>
              <a:rPr lang="lt-LT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sprendimai 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finansuojamos veiklos, kurios yra skirtos naujų idėjų, susijusių su produktais ar paslaugomis įgyvendinimu, nauda teikiama visuomenei;</a:t>
            </a:r>
          </a:p>
          <a:p>
            <a:endParaRPr lang="lt-LT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Skaitmeninė infrastruktūra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(gerinti skaitmeninį</a:t>
            </a:r>
            <a:r>
              <a:rPr lang="lt-LT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junglumą) 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itin didelio pralaidumo plačiajuosčio ryšio tinklų plėtra pagal atliktą investicinių poreikių analizę identifikuotuose „baltosiose dėmėse“;</a:t>
            </a:r>
          </a:p>
          <a:p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Darnus </a:t>
            </a:r>
            <a:r>
              <a:rPr lang="lt-L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judumas</a:t>
            </a:r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miestuose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18 Lietuvos didžiųjų miestų ir kurortų darnaus </a:t>
            </a:r>
            <a:r>
              <a:rPr lang="lt-L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judumo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miestų planuose numatytų atitinkamų priemonių finansavimas;</a:t>
            </a:r>
          </a:p>
          <a:p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Teisingos pertvarkos fondo prioritetas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mažinti taršių pramonės šakų išmetamą ŠESD kiekį ir perėjimo prie klimato požiūriu neutralios ekonomikos socialinių ir ekonominių sąnaudų sušvelninimas.   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1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r>
              <a:rPr lang="lt-LT" dirty="0"/>
              <a:t>Investicijų programos  turinio prasme derybose su EK turinys nesikeitė, EK palaiko Lietuvos</a:t>
            </a:r>
            <a:r>
              <a:rPr lang="lt-LT" baseline="0" dirty="0"/>
              <a:t> </a:t>
            </a:r>
            <a:r>
              <a:rPr lang="lt-LT" dirty="0"/>
              <a:t> investicijų kryptis.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55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endParaRPr lang="lt-LT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4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96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7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321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4819500"/>
            <a:ext cx="9144000" cy="32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"/>
          <p:cNvSpPr/>
          <p:nvPr userDrawn="1"/>
        </p:nvSpPr>
        <p:spPr>
          <a:xfrm>
            <a:off x="7345680" y="0"/>
            <a:ext cx="1487424" cy="11521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aveikslėlis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9" y="149039"/>
            <a:ext cx="893067" cy="904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235F60-E700-2143-B9A1-D37537BB05BF}"/>
              </a:ext>
            </a:extLst>
          </p:cNvPr>
          <p:cNvSpPr txBox="1"/>
          <p:nvPr userDrawn="1"/>
        </p:nvSpPr>
        <p:spPr>
          <a:xfrm>
            <a:off x="8671247" y="4925993"/>
            <a:ext cx="206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900" b="0" spc="3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700" b="0" spc="3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9334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7AA7B48-EFF6-4051-939F-0C729EEB04B3}"/>
              </a:ext>
            </a:extLst>
          </p:cNvPr>
          <p:cNvSpPr/>
          <p:nvPr userDrawn="1"/>
        </p:nvSpPr>
        <p:spPr>
          <a:xfrm rot="5400000" flipV="1">
            <a:off x="881702" y="324770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12DB169-FC2F-4CFE-BD9E-EFC2D37A2223}"/>
              </a:ext>
            </a:extLst>
          </p:cNvPr>
          <p:cNvSpPr/>
          <p:nvPr userDrawn="1"/>
        </p:nvSpPr>
        <p:spPr>
          <a:xfrm rot="5400000" flipV="1">
            <a:off x="3616821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27C862D8-0F0F-4DFF-BF73-75D9A5DB5365}"/>
              </a:ext>
            </a:extLst>
          </p:cNvPr>
          <p:cNvSpPr/>
          <p:nvPr userDrawn="1"/>
        </p:nvSpPr>
        <p:spPr>
          <a:xfrm rot="5400000" flipV="1">
            <a:off x="6351940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b="0" spc="3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pPr algn="r"/>
              <a:t>‹#›</a:t>
            </a:fld>
            <a:endParaRPr lang="en-US" sz="700" b="0" spc="30" baseline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19557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/>
          <p:nvPr userDrawn="1"/>
        </p:nvSpPr>
        <p:spPr>
          <a:xfrm>
            <a:off x="7345680" y="0"/>
            <a:ext cx="1487424" cy="11521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aveikslėlis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9" y="149039"/>
            <a:ext cx="893067" cy="904844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2EE7DED-DED6-DB47-90AA-4E26AECD64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321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EC018A-C44F-144A-894D-682FED536780}"/>
              </a:ext>
            </a:extLst>
          </p:cNvPr>
          <p:cNvSpPr txBox="1"/>
          <p:nvPr userDrawn="1"/>
        </p:nvSpPr>
        <p:spPr>
          <a:xfrm>
            <a:off x="8671247" y="4925993"/>
            <a:ext cx="206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900" spc="30" smtClean="0">
                <a:solidFill>
                  <a:prstClr val="black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700" spc="3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9827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1301183"/>
            <a:ext cx="9144000" cy="384231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aveikslėlis 3">
            <a:extLst>
              <a:ext uri="{FF2B5EF4-FFF2-40B4-BE49-F238E27FC236}">
                <a16:creationId xmlns:a16="http://schemas.microsoft.com/office/drawing/2014/main" id="{8588A2AC-82B5-BC4C-B07E-75340C14C9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4594" y="-285907"/>
            <a:ext cx="3842317" cy="701649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321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" name="Rectangle 1"/>
          <p:cNvSpPr/>
          <p:nvPr userDrawn="1"/>
        </p:nvSpPr>
        <p:spPr>
          <a:xfrm>
            <a:off x="7345680" y="0"/>
            <a:ext cx="1487424" cy="11521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aveikslėlis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9" y="149039"/>
            <a:ext cx="893067" cy="904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235F60-E700-2143-B9A1-D37537BB05BF}"/>
              </a:ext>
            </a:extLst>
          </p:cNvPr>
          <p:cNvSpPr txBox="1"/>
          <p:nvPr userDrawn="1"/>
        </p:nvSpPr>
        <p:spPr>
          <a:xfrm>
            <a:off x="8671247" y="4925993"/>
            <a:ext cx="206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900" spc="30" smtClean="0">
                <a:solidFill>
                  <a:prstClr val="white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700" spc="3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6419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801096" y="4924370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srgbClr val="4B5050"/>
                </a:solidFill>
              </a:rPr>
              <a:pPr algn="r"/>
              <a:t>‹#›</a:t>
            </a:fld>
            <a:endParaRPr lang="en-US" sz="700" spc="30" dirty="0">
              <a:solidFill>
                <a:srgbClr val="4B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522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1096" y="4924370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srgbClr val="4B5050"/>
                </a:solidFill>
              </a:rPr>
              <a:pPr algn="r"/>
              <a:t>‹#›</a:t>
            </a:fld>
            <a:endParaRPr lang="en-US" sz="700" spc="30" dirty="0">
              <a:solidFill>
                <a:srgbClr val="4B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81013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‹#›</a:t>
            </a:fld>
            <a:endParaRPr lang="en-US" sz="700" spc="3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1263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‹#›</a:t>
            </a:fld>
            <a:endParaRPr lang="en-US" sz="700" spc="3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8420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‹#›</a:t>
            </a:fld>
            <a:endParaRPr lang="en-US" sz="700" spc="3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64344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FDE9971-10A8-4074-B02E-1D52CD8D6862}"/>
              </a:ext>
            </a:extLst>
          </p:cNvPr>
          <p:cNvSpPr/>
          <p:nvPr userDrawn="1"/>
        </p:nvSpPr>
        <p:spPr>
          <a:xfrm rot="5400000" flipV="1">
            <a:off x="1178036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0F81D1B-C245-4739-8B80-706EB2960960}"/>
              </a:ext>
            </a:extLst>
          </p:cNvPr>
          <p:cNvSpPr/>
          <p:nvPr userDrawn="1"/>
        </p:nvSpPr>
        <p:spPr>
          <a:xfrm rot="5400000" flipV="1">
            <a:off x="3141949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6C19A532-827B-4975-86B2-AA924D5BA890}"/>
              </a:ext>
            </a:extLst>
          </p:cNvPr>
          <p:cNvSpPr/>
          <p:nvPr userDrawn="1"/>
        </p:nvSpPr>
        <p:spPr>
          <a:xfrm rot="5400000" flipV="1">
            <a:off x="5105862" y="291157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2CA6CBD-05FB-4C0D-B20D-5CC643109CE1}"/>
              </a:ext>
            </a:extLst>
          </p:cNvPr>
          <p:cNvSpPr/>
          <p:nvPr userDrawn="1"/>
        </p:nvSpPr>
        <p:spPr>
          <a:xfrm rot="5400000" flipV="1">
            <a:off x="7080041" y="291157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‹#›</a:t>
            </a:fld>
            <a:endParaRPr lang="en-US" sz="700" spc="3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5215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7AA7B48-EFF6-4051-939F-0C729EEB04B3}"/>
              </a:ext>
            </a:extLst>
          </p:cNvPr>
          <p:cNvSpPr/>
          <p:nvPr userDrawn="1"/>
        </p:nvSpPr>
        <p:spPr>
          <a:xfrm rot="5400000" flipV="1">
            <a:off x="881702" y="324770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12DB169-FC2F-4CFE-BD9E-EFC2D37A2223}"/>
              </a:ext>
            </a:extLst>
          </p:cNvPr>
          <p:cNvSpPr/>
          <p:nvPr userDrawn="1"/>
        </p:nvSpPr>
        <p:spPr>
          <a:xfrm rot="5400000" flipV="1">
            <a:off x="3616821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27C862D8-0F0F-4DFF-BF73-75D9A5DB5365}"/>
              </a:ext>
            </a:extLst>
          </p:cNvPr>
          <p:cNvSpPr/>
          <p:nvPr userDrawn="1"/>
        </p:nvSpPr>
        <p:spPr>
          <a:xfrm rot="5400000" flipV="1">
            <a:off x="6351940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‹#›</a:t>
            </a:fld>
            <a:endParaRPr lang="en-US" sz="700" spc="3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6475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EEC3B046-BE25-4AC3-B749-B7EE52737D3E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8817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EEC3B046-BE25-4AC3-B749-B7EE52737D3E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37191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DF7A5CF-1445-4D4C-B9E0-B7FC559FA3EB}"/>
              </a:ext>
            </a:extLst>
          </p:cNvPr>
          <p:cNvSpPr/>
          <p:nvPr userDrawn="1"/>
        </p:nvSpPr>
        <p:spPr>
          <a:xfrm rot="5400000" flipV="1">
            <a:off x="881702" y="39982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‹#›</a:t>
            </a:fld>
            <a:endParaRPr lang="en-US" sz="700" spc="3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527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D2DB228-0A4E-4000-8080-47B1E0DD88C0}"/>
              </a:ext>
            </a:extLst>
          </p:cNvPr>
          <p:cNvSpPr/>
          <p:nvPr userDrawn="1"/>
        </p:nvSpPr>
        <p:spPr>
          <a:xfrm rot="5400000" flipV="1">
            <a:off x="881702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675D565-0FC1-410B-9F8B-FF41521FD538}"/>
              </a:ext>
            </a:extLst>
          </p:cNvPr>
          <p:cNvSpPr/>
          <p:nvPr userDrawn="1"/>
        </p:nvSpPr>
        <p:spPr>
          <a:xfrm rot="5400000" flipV="1">
            <a:off x="2905236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FA05C18-B7C6-4E49-8704-EF4F217C20A7}"/>
              </a:ext>
            </a:extLst>
          </p:cNvPr>
          <p:cNvSpPr/>
          <p:nvPr userDrawn="1"/>
        </p:nvSpPr>
        <p:spPr>
          <a:xfrm rot="5400000" flipV="1">
            <a:off x="4928769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AA69AC92-400D-4489-9FEC-5DF1DD159270}"/>
              </a:ext>
            </a:extLst>
          </p:cNvPr>
          <p:cNvSpPr/>
          <p:nvPr userDrawn="1"/>
        </p:nvSpPr>
        <p:spPr>
          <a:xfrm rot="5400000" flipV="1">
            <a:off x="6952302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‹#›</a:t>
            </a:fld>
            <a:endParaRPr lang="en-US" sz="700" spc="3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8579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3250" y="2790824"/>
            <a:ext cx="3282950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67324" y="2790824"/>
            <a:ext cx="3280631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62200" y="1966913"/>
            <a:ext cx="4419600" cy="3176585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82350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56204" y="575840"/>
            <a:ext cx="3394071" cy="681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65727" y="1306764"/>
            <a:ext cx="3394071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65727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A40125D-F800-4E64-A6F6-892198D2336A}"/>
              </a:ext>
            </a:extLst>
          </p:cNvPr>
          <p:cNvSpPr/>
          <p:nvPr userDrawn="1"/>
        </p:nvSpPr>
        <p:spPr>
          <a:xfrm>
            <a:off x="4572002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56216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4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5D725C3B-BB18-4065-AD8C-368007C45672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91366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49"/>
            <a:ext cx="3986742" cy="2756285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6A171F7-E4EC-44CD-83AD-B1EE6B8F79A6}"/>
              </a:ext>
            </a:extLst>
          </p:cNvPr>
          <p:cNvSpPr/>
          <p:nvPr userDrawn="1"/>
        </p:nvSpPr>
        <p:spPr>
          <a:xfrm rot="5400000" flipV="1">
            <a:off x="881702" y="4011358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0672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22871" y="1686719"/>
            <a:ext cx="4598829" cy="26709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2597A62-61BB-405E-B270-2D78F7A4F9B8}"/>
              </a:ext>
            </a:extLst>
          </p:cNvPr>
          <p:cNvSpPr/>
          <p:nvPr userDrawn="1"/>
        </p:nvSpPr>
        <p:spPr>
          <a:xfrm rot="5400000" flipV="1">
            <a:off x="4210848" y="406971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42492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67249" y="1943100"/>
            <a:ext cx="3107531" cy="1943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D170797-B56D-4C87-9014-41AE71C35D9A}"/>
              </a:ext>
            </a:extLst>
          </p:cNvPr>
          <p:cNvSpPr/>
          <p:nvPr userDrawn="1"/>
        </p:nvSpPr>
        <p:spPr>
          <a:xfrm rot="5400000" flipV="1">
            <a:off x="4955226" y="359839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1338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46" y="1911986"/>
            <a:ext cx="2706929" cy="162893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FE1A2AC-5135-468B-9FF6-B44CA6DD4D66}"/>
              </a:ext>
            </a:extLst>
          </p:cNvPr>
          <p:cNvSpPr/>
          <p:nvPr userDrawn="1"/>
        </p:nvSpPr>
        <p:spPr>
          <a:xfrm rot="5400000" flipV="1">
            <a:off x="1267223" y="32529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549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3" y="202168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8CEA4F1-E0B3-41AC-9FFF-D42749C82EFA}"/>
              </a:ext>
            </a:extLst>
          </p:cNvPr>
          <p:cNvSpPr/>
          <p:nvPr userDrawn="1"/>
        </p:nvSpPr>
        <p:spPr>
          <a:xfrm rot="5400000" flipV="1">
            <a:off x="4274190" y="39006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9924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DF7A5CF-1445-4D4C-B9E0-B7FC559FA3EB}"/>
              </a:ext>
            </a:extLst>
          </p:cNvPr>
          <p:cNvSpPr/>
          <p:nvPr userDrawn="1"/>
        </p:nvSpPr>
        <p:spPr>
          <a:xfrm rot="5400000" flipV="1">
            <a:off x="881702" y="39982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b="0" spc="3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pPr algn="r"/>
              <a:t>‹#›</a:t>
            </a:fld>
            <a:endParaRPr lang="en-US" sz="700" b="0" spc="30" baseline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40377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48047" y="1804652"/>
            <a:ext cx="1573825" cy="210059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73016" y="2437606"/>
            <a:ext cx="2107406" cy="158194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6217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192560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8359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64003" y="-936498"/>
            <a:ext cx="5143500" cy="70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85314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Fu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24891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057275" y="1771649"/>
            <a:ext cx="7029451" cy="33718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EE36CCA3-557B-4E79-BB38-85B25F0337D1}"/>
              </a:ext>
            </a:extLst>
          </p:cNvPr>
          <p:cNvSpPr/>
          <p:nvPr userDrawn="1"/>
        </p:nvSpPr>
        <p:spPr>
          <a:xfrm rot="10800000" flipV="1">
            <a:off x="801124" y="1771649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4408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94391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561555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577973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545137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27E2942-06C6-4FCA-BE07-30560DFE40B9}"/>
              </a:ext>
            </a:extLst>
          </p:cNvPr>
          <p:cNvSpPr/>
          <p:nvPr userDrawn="1"/>
        </p:nvSpPr>
        <p:spPr>
          <a:xfrm rot="5400000" flipV="1">
            <a:off x="2865950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0ACE523-4F77-4002-80F5-F261F564B7DE}"/>
              </a:ext>
            </a:extLst>
          </p:cNvPr>
          <p:cNvSpPr/>
          <p:nvPr userDrawn="1"/>
        </p:nvSpPr>
        <p:spPr>
          <a:xfrm rot="5400000" flipV="1">
            <a:off x="6833114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4560BA64-52D4-473A-8BB6-EDCB2AC820C6}"/>
              </a:ext>
            </a:extLst>
          </p:cNvPr>
          <p:cNvSpPr/>
          <p:nvPr userDrawn="1"/>
        </p:nvSpPr>
        <p:spPr>
          <a:xfrm rot="16200000" flipV="1">
            <a:off x="2033846" y="99892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6B2C2DC-246F-4FF3-A223-B03974017915}"/>
              </a:ext>
            </a:extLst>
          </p:cNvPr>
          <p:cNvSpPr/>
          <p:nvPr userDrawn="1"/>
        </p:nvSpPr>
        <p:spPr>
          <a:xfrm rot="16200000" flipV="1">
            <a:off x="6001010" y="99892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32036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0" y="3128769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298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59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21661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5764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772946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875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D2DB228-0A4E-4000-8080-47B1E0DD88C0}"/>
              </a:ext>
            </a:extLst>
          </p:cNvPr>
          <p:cNvSpPr/>
          <p:nvPr userDrawn="1"/>
        </p:nvSpPr>
        <p:spPr>
          <a:xfrm rot="5400000" flipV="1">
            <a:off x="881702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675D565-0FC1-410B-9F8B-FF41521FD538}"/>
              </a:ext>
            </a:extLst>
          </p:cNvPr>
          <p:cNvSpPr/>
          <p:nvPr userDrawn="1"/>
        </p:nvSpPr>
        <p:spPr>
          <a:xfrm rot="5400000" flipV="1">
            <a:off x="2905236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FA05C18-B7C6-4E49-8704-EF4F217C20A7}"/>
              </a:ext>
            </a:extLst>
          </p:cNvPr>
          <p:cNvSpPr/>
          <p:nvPr userDrawn="1"/>
        </p:nvSpPr>
        <p:spPr>
          <a:xfrm rot="5400000" flipV="1">
            <a:off x="4928769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AA69AC92-400D-4489-9FEC-5DF1DD159270}"/>
              </a:ext>
            </a:extLst>
          </p:cNvPr>
          <p:cNvSpPr/>
          <p:nvPr userDrawn="1"/>
        </p:nvSpPr>
        <p:spPr>
          <a:xfrm rot="5400000" flipV="1">
            <a:off x="6952302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b="0" spc="3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pPr algn="r"/>
              <a:t>‹#›</a:t>
            </a:fld>
            <a:endParaRPr lang="en-US" sz="700" b="0" spc="30" baseline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601920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575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88918"/>
            <a:ext cx="6613999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Skaidr</a:t>
            </a:r>
            <a:r>
              <a:rPr lang="lt-LT" dirty="0"/>
              <a:t>ės aprašymas</a:t>
            </a:r>
            <a:endParaRPr lang="en-US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48555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671247" y="4925993"/>
            <a:ext cx="206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900" spc="30" smtClean="0">
                <a:solidFill>
                  <a:prstClr val="white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700" spc="3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"/>
          <p:cNvSpPr/>
          <p:nvPr userDrawn="1"/>
        </p:nvSpPr>
        <p:spPr>
          <a:xfrm>
            <a:off x="7345680" y="0"/>
            <a:ext cx="1487424" cy="11521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aveikslėlis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9" y="149039"/>
            <a:ext cx="893067" cy="9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6575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/>
          <p:nvPr userDrawn="1"/>
        </p:nvSpPr>
        <p:spPr>
          <a:xfrm>
            <a:off x="7345680" y="0"/>
            <a:ext cx="1487424" cy="11521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aveikslėlis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9" y="149039"/>
            <a:ext cx="893067" cy="904844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48555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671247" y="4925993"/>
            <a:ext cx="206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900" spc="30" smtClean="0">
                <a:solidFill>
                  <a:prstClr val="white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700" spc="3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5484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8390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90271" y="1588761"/>
            <a:ext cx="963458" cy="963458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76963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687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0640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56464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FDE9971-10A8-4074-B02E-1D52CD8D6862}"/>
              </a:ext>
            </a:extLst>
          </p:cNvPr>
          <p:cNvSpPr/>
          <p:nvPr userDrawn="1"/>
        </p:nvSpPr>
        <p:spPr>
          <a:xfrm rot="5400000" flipV="1">
            <a:off x="1178036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0F81D1B-C245-4739-8B80-706EB2960960}"/>
              </a:ext>
            </a:extLst>
          </p:cNvPr>
          <p:cNvSpPr/>
          <p:nvPr userDrawn="1"/>
        </p:nvSpPr>
        <p:spPr>
          <a:xfrm rot="5400000" flipV="1">
            <a:off x="3141949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6C19A532-827B-4975-86B2-AA924D5BA890}"/>
              </a:ext>
            </a:extLst>
          </p:cNvPr>
          <p:cNvSpPr/>
          <p:nvPr userDrawn="1"/>
        </p:nvSpPr>
        <p:spPr>
          <a:xfrm rot="5400000" flipV="1">
            <a:off x="5105862" y="291157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2CA6CBD-05FB-4C0D-B20D-5CC643109CE1}"/>
              </a:ext>
            </a:extLst>
          </p:cNvPr>
          <p:cNvSpPr/>
          <p:nvPr userDrawn="1"/>
        </p:nvSpPr>
        <p:spPr>
          <a:xfrm rot="5400000" flipV="1">
            <a:off x="7080041" y="291157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4708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7AA7B48-EFF6-4051-939F-0C729EEB04B3}"/>
              </a:ext>
            </a:extLst>
          </p:cNvPr>
          <p:cNvSpPr/>
          <p:nvPr userDrawn="1"/>
        </p:nvSpPr>
        <p:spPr>
          <a:xfrm rot="5400000" flipV="1">
            <a:off x="881702" y="324770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12DB169-FC2F-4CFE-BD9E-EFC2D37A2223}"/>
              </a:ext>
            </a:extLst>
          </p:cNvPr>
          <p:cNvSpPr/>
          <p:nvPr userDrawn="1"/>
        </p:nvSpPr>
        <p:spPr>
          <a:xfrm rot="5400000" flipV="1">
            <a:off x="3616821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27C862D8-0F0F-4DFF-BF73-75D9A5DB5365}"/>
              </a:ext>
            </a:extLst>
          </p:cNvPr>
          <p:cNvSpPr/>
          <p:nvPr userDrawn="1"/>
        </p:nvSpPr>
        <p:spPr>
          <a:xfrm rot="5400000" flipV="1">
            <a:off x="6351940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5525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DF7A5CF-1445-4D4C-B9E0-B7FC559FA3EB}"/>
              </a:ext>
            </a:extLst>
          </p:cNvPr>
          <p:cNvSpPr/>
          <p:nvPr userDrawn="1"/>
        </p:nvSpPr>
        <p:spPr>
          <a:xfrm rot="5400000" flipV="1">
            <a:off x="881702" y="39982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2669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3250" y="2790824"/>
            <a:ext cx="3282950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67324" y="2790824"/>
            <a:ext cx="3280631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62200" y="1966913"/>
            <a:ext cx="4419600" cy="3176585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2095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D2DB228-0A4E-4000-8080-47B1E0DD88C0}"/>
              </a:ext>
            </a:extLst>
          </p:cNvPr>
          <p:cNvSpPr/>
          <p:nvPr userDrawn="1"/>
        </p:nvSpPr>
        <p:spPr>
          <a:xfrm rot="5400000" flipV="1">
            <a:off x="881702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675D565-0FC1-410B-9F8B-FF41521FD538}"/>
              </a:ext>
            </a:extLst>
          </p:cNvPr>
          <p:cNvSpPr/>
          <p:nvPr userDrawn="1"/>
        </p:nvSpPr>
        <p:spPr>
          <a:xfrm rot="5400000" flipV="1">
            <a:off x="2905236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FA05C18-B7C6-4E49-8704-EF4F217C20A7}"/>
              </a:ext>
            </a:extLst>
          </p:cNvPr>
          <p:cNvSpPr/>
          <p:nvPr userDrawn="1"/>
        </p:nvSpPr>
        <p:spPr>
          <a:xfrm rot="5400000" flipV="1">
            <a:off x="4928769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AA69AC92-400D-4489-9FEC-5DF1DD159270}"/>
              </a:ext>
            </a:extLst>
          </p:cNvPr>
          <p:cNvSpPr/>
          <p:nvPr userDrawn="1"/>
        </p:nvSpPr>
        <p:spPr>
          <a:xfrm rot="5400000" flipV="1">
            <a:off x="6952302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6480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56204" y="575840"/>
            <a:ext cx="3394071" cy="681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65727" y="1306764"/>
            <a:ext cx="3394071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65727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A40125D-F800-4E64-A6F6-892198D2336A}"/>
              </a:ext>
            </a:extLst>
          </p:cNvPr>
          <p:cNvSpPr/>
          <p:nvPr userDrawn="1"/>
        </p:nvSpPr>
        <p:spPr>
          <a:xfrm>
            <a:off x="4572002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297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4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5D725C3B-BB18-4065-AD8C-368007C45672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6083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49"/>
            <a:ext cx="3986742" cy="2756285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6A171F7-E4EC-44CD-83AD-B1EE6B8F79A6}"/>
              </a:ext>
            </a:extLst>
          </p:cNvPr>
          <p:cNvSpPr/>
          <p:nvPr userDrawn="1"/>
        </p:nvSpPr>
        <p:spPr>
          <a:xfrm rot="5400000" flipV="1">
            <a:off x="881702" y="4011358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2112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22871" y="1686719"/>
            <a:ext cx="4598829" cy="26709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2597A62-61BB-405E-B270-2D78F7A4F9B8}"/>
              </a:ext>
            </a:extLst>
          </p:cNvPr>
          <p:cNvSpPr/>
          <p:nvPr userDrawn="1"/>
        </p:nvSpPr>
        <p:spPr>
          <a:xfrm rot="5400000" flipV="1">
            <a:off x="4210848" y="406971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0239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67249" y="1943100"/>
            <a:ext cx="3107531" cy="1943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D170797-B56D-4C87-9014-41AE71C35D9A}"/>
              </a:ext>
            </a:extLst>
          </p:cNvPr>
          <p:cNvSpPr/>
          <p:nvPr userDrawn="1"/>
        </p:nvSpPr>
        <p:spPr>
          <a:xfrm rot="5400000" flipV="1">
            <a:off x="4955226" y="359839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159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/>
          <p:nvPr userDrawn="1"/>
        </p:nvSpPr>
        <p:spPr>
          <a:xfrm>
            <a:off x="7345680" y="0"/>
            <a:ext cx="1487424" cy="11521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aveikslėlis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9" y="149039"/>
            <a:ext cx="893067" cy="904844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2EE7DED-DED6-DB47-90AA-4E26AECD64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321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EC018A-C44F-144A-894D-682FED536780}"/>
              </a:ext>
            </a:extLst>
          </p:cNvPr>
          <p:cNvSpPr txBox="1"/>
          <p:nvPr userDrawn="1"/>
        </p:nvSpPr>
        <p:spPr>
          <a:xfrm>
            <a:off x="8671247" y="4925993"/>
            <a:ext cx="206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900" b="0" spc="30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700" b="0" spc="3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0208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46" y="1911986"/>
            <a:ext cx="2706929" cy="162893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FE1A2AC-5135-468B-9FF6-B44CA6DD4D66}"/>
              </a:ext>
            </a:extLst>
          </p:cNvPr>
          <p:cNvSpPr/>
          <p:nvPr userDrawn="1"/>
        </p:nvSpPr>
        <p:spPr>
          <a:xfrm rot="5400000" flipV="1">
            <a:off x="1267223" y="32529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6035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3" y="202168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8CEA4F1-E0B3-41AC-9FFF-D42749C82EFA}"/>
              </a:ext>
            </a:extLst>
          </p:cNvPr>
          <p:cNvSpPr/>
          <p:nvPr userDrawn="1"/>
        </p:nvSpPr>
        <p:spPr>
          <a:xfrm rot="5400000" flipV="1">
            <a:off x="4274190" y="39006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5175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48047" y="1804652"/>
            <a:ext cx="1573825" cy="210059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73016" y="2437606"/>
            <a:ext cx="2107406" cy="158194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465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192560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3952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veikslėlis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64003" y="-936498"/>
            <a:ext cx="5143500" cy="70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0697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Fu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8270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057275" y="1771649"/>
            <a:ext cx="7029451" cy="33718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EE36CCA3-557B-4E79-BB38-85B25F0337D1}"/>
              </a:ext>
            </a:extLst>
          </p:cNvPr>
          <p:cNvSpPr/>
          <p:nvPr userDrawn="1"/>
        </p:nvSpPr>
        <p:spPr>
          <a:xfrm rot="10800000" flipV="1">
            <a:off x="801124" y="1771649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0544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94391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561555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577973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545137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27E2942-06C6-4FCA-BE07-30560DFE40B9}"/>
              </a:ext>
            </a:extLst>
          </p:cNvPr>
          <p:cNvSpPr/>
          <p:nvPr userDrawn="1"/>
        </p:nvSpPr>
        <p:spPr>
          <a:xfrm rot="5400000" flipV="1">
            <a:off x="2865950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0ACE523-4F77-4002-80F5-F261F564B7DE}"/>
              </a:ext>
            </a:extLst>
          </p:cNvPr>
          <p:cNvSpPr/>
          <p:nvPr userDrawn="1"/>
        </p:nvSpPr>
        <p:spPr>
          <a:xfrm rot="5400000" flipV="1">
            <a:off x="6833114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4560BA64-52D4-473A-8BB6-EDCB2AC820C6}"/>
              </a:ext>
            </a:extLst>
          </p:cNvPr>
          <p:cNvSpPr/>
          <p:nvPr userDrawn="1"/>
        </p:nvSpPr>
        <p:spPr>
          <a:xfrm rot="16200000" flipV="1">
            <a:off x="2033846" y="99892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6B2C2DC-246F-4FF3-A223-B03974017915}"/>
              </a:ext>
            </a:extLst>
          </p:cNvPr>
          <p:cNvSpPr/>
          <p:nvPr userDrawn="1"/>
        </p:nvSpPr>
        <p:spPr>
          <a:xfrm rot="16200000" flipV="1">
            <a:off x="6001010" y="99892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816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0" y="3128769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298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59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220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5302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5235F60-E700-2143-B9A1-D37537BB05BF}"/>
              </a:ext>
            </a:extLst>
          </p:cNvPr>
          <p:cNvSpPr txBox="1"/>
          <p:nvPr userDrawn="1"/>
        </p:nvSpPr>
        <p:spPr>
          <a:xfrm>
            <a:off x="8671247" y="4925993"/>
            <a:ext cx="206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900" b="0" spc="3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700" b="0" spc="3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1301183"/>
            <a:ext cx="9144000" cy="384231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aveikslėlis 3">
            <a:extLst>
              <a:ext uri="{FF2B5EF4-FFF2-40B4-BE49-F238E27FC236}">
                <a16:creationId xmlns:a16="http://schemas.microsoft.com/office/drawing/2014/main" id="{8588A2AC-82B5-BC4C-B07E-75340C14C9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4594" y="-285907"/>
            <a:ext cx="3842317" cy="701649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321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" name="Rectangle 1"/>
          <p:cNvSpPr/>
          <p:nvPr userDrawn="1"/>
        </p:nvSpPr>
        <p:spPr>
          <a:xfrm>
            <a:off x="7345680" y="0"/>
            <a:ext cx="1487424" cy="11521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aveikslėlis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9" y="149039"/>
            <a:ext cx="893067" cy="9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4859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66222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423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575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88918"/>
            <a:ext cx="6613999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Skaidr</a:t>
            </a:r>
            <a:r>
              <a:rPr lang="lt-LT" dirty="0"/>
              <a:t>ės aprašymas</a:t>
            </a:r>
            <a:endParaRPr lang="en-US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48555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671247" y="4925993"/>
            <a:ext cx="206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900" b="0" spc="3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700" b="0" spc="3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"/>
          <p:cNvSpPr/>
          <p:nvPr userDrawn="1"/>
        </p:nvSpPr>
        <p:spPr>
          <a:xfrm>
            <a:off x="7345680" y="0"/>
            <a:ext cx="1487424" cy="11521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aveikslėlis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9" y="149039"/>
            <a:ext cx="893067" cy="9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0519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/>
          <p:nvPr userDrawn="1"/>
        </p:nvSpPr>
        <p:spPr>
          <a:xfrm>
            <a:off x="7345680" y="0"/>
            <a:ext cx="1487424" cy="11521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aveikslėlis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9" y="149039"/>
            <a:ext cx="893067" cy="904844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48555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8671247" y="4925993"/>
            <a:ext cx="206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900" b="0" spc="3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700" b="0" spc="3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6276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0317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90271" y="1588761"/>
            <a:ext cx="963458" cy="963458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0467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3698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5911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6808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FDE9971-10A8-4074-B02E-1D52CD8D6862}"/>
              </a:ext>
            </a:extLst>
          </p:cNvPr>
          <p:cNvSpPr/>
          <p:nvPr userDrawn="1"/>
        </p:nvSpPr>
        <p:spPr>
          <a:xfrm rot="5400000" flipV="1">
            <a:off x="1178036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0F81D1B-C245-4739-8B80-706EB2960960}"/>
              </a:ext>
            </a:extLst>
          </p:cNvPr>
          <p:cNvSpPr/>
          <p:nvPr userDrawn="1"/>
        </p:nvSpPr>
        <p:spPr>
          <a:xfrm rot="5400000" flipV="1">
            <a:off x="3141949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6C19A532-827B-4975-86B2-AA924D5BA890}"/>
              </a:ext>
            </a:extLst>
          </p:cNvPr>
          <p:cNvSpPr/>
          <p:nvPr userDrawn="1"/>
        </p:nvSpPr>
        <p:spPr>
          <a:xfrm rot="5400000" flipV="1">
            <a:off x="5105862" y="291157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2CA6CBD-05FB-4C0D-B20D-5CC643109CE1}"/>
              </a:ext>
            </a:extLst>
          </p:cNvPr>
          <p:cNvSpPr/>
          <p:nvPr userDrawn="1"/>
        </p:nvSpPr>
        <p:spPr>
          <a:xfrm rot="5400000" flipV="1">
            <a:off x="7080041" y="291157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35702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801096" y="4924370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b="0" spc="30" baseline="0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US" sz="700" b="0" spc="30" baseline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7AA7B48-EFF6-4051-939F-0C729EEB04B3}"/>
              </a:ext>
            </a:extLst>
          </p:cNvPr>
          <p:cNvSpPr/>
          <p:nvPr userDrawn="1"/>
        </p:nvSpPr>
        <p:spPr>
          <a:xfrm rot="5400000" flipV="1">
            <a:off x="881702" y="324770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12DB169-FC2F-4CFE-BD9E-EFC2D37A2223}"/>
              </a:ext>
            </a:extLst>
          </p:cNvPr>
          <p:cNvSpPr/>
          <p:nvPr userDrawn="1"/>
        </p:nvSpPr>
        <p:spPr>
          <a:xfrm rot="5400000" flipV="1">
            <a:off x="3616821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27C862D8-0F0F-4DFF-BF73-75D9A5DB5365}"/>
              </a:ext>
            </a:extLst>
          </p:cNvPr>
          <p:cNvSpPr/>
          <p:nvPr userDrawn="1"/>
        </p:nvSpPr>
        <p:spPr>
          <a:xfrm rot="5400000" flipV="1">
            <a:off x="6351940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8789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EEC3B046-BE25-4AC3-B749-B7EE52737D3E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1205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DF7A5CF-1445-4D4C-B9E0-B7FC559FA3EB}"/>
              </a:ext>
            </a:extLst>
          </p:cNvPr>
          <p:cNvSpPr/>
          <p:nvPr userDrawn="1"/>
        </p:nvSpPr>
        <p:spPr>
          <a:xfrm rot="5400000" flipV="1">
            <a:off x="881702" y="39982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3583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D2DB228-0A4E-4000-8080-47B1E0DD88C0}"/>
              </a:ext>
            </a:extLst>
          </p:cNvPr>
          <p:cNvSpPr/>
          <p:nvPr userDrawn="1"/>
        </p:nvSpPr>
        <p:spPr>
          <a:xfrm rot="5400000" flipV="1">
            <a:off x="881702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675D565-0FC1-410B-9F8B-FF41521FD538}"/>
              </a:ext>
            </a:extLst>
          </p:cNvPr>
          <p:cNvSpPr/>
          <p:nvPr userDrawn="1"/>
        </p:nvSpPr>
        <p:spPr>
          <a:xfrm rot="5400000" flipV="1">
            <a:off x="2905236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FA05C18-B7C6-4E49-8704-EF4F217C20A7}"/>
              </a:ext>
            </a:extLst>
          </p:cNvPr>
          <p:cNvSpPr/>
          <p:nvPr userDrawn="1"/>
        </p:nvSpPr>
        <p:spPr>
          <a:xfrm rot="5400000" flipV="1">
            <a:off x="4928769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AA69AC92-400D-4489-9FEC-5DF1DD159270}"/>
              </a:ext>
            </a:extLst>
          </p:cNvPr>
          <p:cNvSpPr/>
          <p:nvPr userDrawn="1"/>
        </p:nvSpPr>
        <p:spPr>
          <a:xfrm rot="5400000" flipV="1">
            <a:off x="6952302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9451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3250" y="2790824"/>
            <a:ext cx="3282950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67324" y="2790824"/>
            <a:ext cx="3280631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62200" y="1966913"/>
            <a:ext cx="4419600" cy="3176585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43243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56204" y="575840"/>
            <a:ext cx="3394071" cy="681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65727" y="1306764"/>
            <a:ext cx="3394071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65727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A40125D-F800-4E64-A6F6-892198D2336A}"/>
              </a:ext>
            </a:extLst>
          </p:cNvPr>
          <p:cNvSpPr/>
          <p:nvPr userDrawn="1"/>
        </p:nvSpPr>
        <p:spPr>
          <a:xfrm>
            <a:off x="4572002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6584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4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5D725C3B-BB18-4065-AD8C-368007C45672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6322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49"/>
            <a:ext cx="3986742" cy="2756285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6A171F7-E4EC-44CD-83AD-B1EE6B8F79A6}"/>
              </a:ext>
            </a:extLst>
          </p:cNvPr>
          <p:cNvSpPr/>
          <p:nvPr userDrawn="1"/>
        </p:nvSpPr>
        <p:spPr>
          <a:xfrm rot="5400000" flipV="1">
            <a:off x="881702" y="4011358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9679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22871" y="1686719"/>
            <a:ext cx="4598829" cy="26709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2597A62-61BB-405E-B270-2D78F7A4F9B8}"/>
              </a:ext>
            </a:extLst>
          </p:cNvPr>
          <p:cNvSpPr/>
          <p:nvPr userDrawn="1"/>
        </p:nvSpPr>
        <p:spPr>
          <a:xfrm rot="5400000" flipV="1">
            <a:off x="4210848" y="406971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51192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67249" y="1943100"/>
            <a:ext cx="3107531" cy="1943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D170797-B56D-4C87-9014-41AE71C35D9A}"/>
              </a:ext>
            </a:extLst>
          </p:cNvPr>
          <p:cNvSpPr/>
          <p:nvPr userDrawn="1"/>
        </p:nvSpPr>
        <p:spPr>
          <a:xfrm rot="5400000" flipV="1">
            <a:off x="4955226" y="359839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2687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1096" y="4924370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b="0" spc="30" baseline="0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US" sz="700" b="0" spc="30" baseline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3653703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46" y="1911986"/>
            <a:ext cx="2706929" cy="162893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FE1A2AC-5135-468B-9FF6-B44CA6DD4D66}"/>
              </a:ext>
            </a:extLst>
          </p:cNvPr>
          <p:cNvSpPr/>
          <p:nvPr userDrawn="1"/>
        </p:nvSpPr>
        <p:spPr>
          <a:xfrm rot="5400000" flipV="1">
            <a:off x="1267223" y="32529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52212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3" y="202168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8CEA4F1-E0B3-41AC-9FFF-D42749C82EFA}"/>
              </a:ext>
            </a:extLst>
          </p:cNvPr>
          <p:cNvSpPr/>
          <p:nvPr userDrawn="1"/>
        </p:nvSpPr>
        <p:spPr>
          <a:xfrm rot="5400000" flipV="1">
            <a:off x="4274190" y="39006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6435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48047" y="1804652"/>
            <a:ext cx="1573825" cy="210059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73016" y="2437606"/>
            <a:ext cx="2107406" cy="158194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3664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192560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2291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057275" y="1771649"/>
            <a:ext cx="7029451" cy="33718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EE36CCA3-557B-4E79-BB38-85B25F0337D1}"/>
              </a:ext>
            </a:extLst>
          </p:cNvPr>
          <p:cNvSpPr/>
          <p:nvPr userDrawn="1"/>
        </p:nvSpPr>
        <p:spPr>
          <a:xfrm rot="10800000" flipV="1">
            <a:off x="801124" y="1771649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9548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94391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561555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577973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545137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27E2942-06C6-4FCA-BE07-30560DFE40B9}"/>
              </a:ext>
            </a:extLst>
          </p:cNvPr>
          <p:cNvSpPr/>
          <p:nvPr userDrawn="1"/>
        </p:nvSpPr>
        <p:spPr>
          <a:xfrm rot="5400000" flipV="1">
            <a:off x="2865950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0ACE523-4F77-4002-80F5-F261F564B7DE}"/>
              </a:ext>
            </a:extLst>
          </p:cNvPr>
          <p:cNvSpPr/>
          <p:nvPr userDrawn="1"/>
        </p:nvSpPr>
        <p:spPr>
          <a:xfrm rot="5400000" flipV="1">
            <a:off x="6833114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4560BA64-52D4-473A-8BB6-EDCB2AC820C6}"/>
              </a:ext>
            </a:extLst>
          </p:cNvPr>
          <p:cNvSpPr/>
          <p:nvPr userDrawn="1"/>
        </p:nvSpPr>
        <p:spPr>
          <a:xfrm rot="16200000" flipV="1">
            <a:off x="2033846" y="99892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6B2C2DC-246F-4FF3-A223-B03974017915}"/>
              </a:ext>
            </a:extLst>
          </p:cNvPr>
          <p:cNvSpPr/>
          <p:nvPr userDrawn="1"/>
        </p:nvSpPr>
        <p:spPr>
          <a:xfrm rot="16200000" flipV="1">
            <a:off x="6001010" y="99892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50556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0" y="3128769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298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59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9483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321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4819500"/>
            <a:ext cx="9144000" cy="32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>
          <a:xfrm>
            <a:off x="7345680" y="0"/>
            <a:ext cx="1487424" cy="11521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aveikslėlis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9" y="149039"/>
            <a:ext cx="893067" cy="904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235F60-E700-2143-B9A1-D37537BB05BF}"/>
              </a:ext>
            </a:extLst>
          </p:cNvPr>
          <p:cNvSpPr txBox="1"/>
          <p:nvPr userDrawn="1"/>
        </p:nvSpPr>
        <p:spPr>
          <a:xfrm>
            <a:off x="8671247" y="4925993"/>
            <a:ext cx="206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900" spc="30" smtClean="0">
                <a:solidFill>
                  <a:prstClr val="white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700" spc="3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4136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/>
          <p:nvPr userDrawn="1"/>
        </p:nvSpPr>
        <p:spPr>
          <a:xfrm>
            <a:off x="7345680" y="0"/>
            <a:ext cx="1487424" cy="11521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aveikslėlis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9" y="149039"/>
            <a:ext cx="893067" cy="904844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2EE7DED-DED6-DB47-90AA-4E26AECD64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321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EC018A-C44F-144A-894D-682FED536780}"/>
              </a:ext>
            </a:extLst>
          </p:cNvPr>
          <p:cNvSpPr txBox="1"/>
          <p:nvPr userDrawn="1"/>
        </p:nvSpPr>
        <p:spPr>
          <a:xfrm>
            <a:off x="8671247" y="4925993"/>
            <a:ext cx="206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900" spc="30" smtClean="0">
                <a:solidFill>
                  <a:prstClr val="black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700" spc="3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9422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1301183"/>
            <a:ext cx="9144000" cy="384231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aveikslėlis 3">
            <a:extLst>
              <a:ext uri="{FF2B5EF4-FFF2-40B4-BE49-F238E27FC236}">
                <a16:creationId xmlns:a16="http://schemas.microsoft.com/office/drawing/2014/main" id="{8588A2AC-82B5-BC4C-B07E-75340C14C9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4594" y="-285907"/>
            <a:ext cx="3842317" cy="701649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321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" name="Rectangle 1"/>
          <p:cNvSpPr/>
          <p:nvPr userDrawn="1"/>
        </p:nvSpPr>
        <p:spPr>
          <a:xfrm>
            <a:off x="7345680" y="0"/>
            <a:ext cx="1487424" cy="11521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aveikslėlis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9" y="149039"/>
            <a:ext cx="893067" cy="904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235F60-E700-2143-B9A1-D37537BB05BF}"/>
              </a:ext>
            </a:extLst>
          </p:cNvPr>
          <p:cNvSpPr txBox="1"/>
          <p:nvPr userDrawn="1"/>
        </p:nvSpPr>
        <p:spPr>
          <a:xfrm>
            <a:off x="8671247" y="4925993"/>
            <a:ext cx="206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900" spc="30" smtClean="0">
                <a:solidFill>
                  <a:prstClr val="white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700" spc="3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5627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b="0" spc="3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pPr algn="r"/>
              <a:t>‹#›</a:t>
            </a:fld>
            <a:endParaRPr lang="en-US" sz="700" b="0" spc="30" baseline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801096" y="4924370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srgbClr val="4B5050"/>
                </a:solidFill>
              </a:rPr>
              <a:pPr algn="r"/>
              <a:t>‹#›</a:t>
            </a:fld>
            <a:endParaRPr lang="en-US" sz="700" spc="30" dirty="0">
              <a:solidFill>
                <a:srgbClr val="4B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5620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1096" y="4924370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srgbClr val="4B5050"/>
                </a:solidFill>
              </a:rPr>
              <a:pPr algn="r"/>
              <a:t>‹#›</a:t>
            </a:fld>
            <a:endParaRPr lang="en-US" sz="700" spc="30" dirty="0">
              <a:solidFill>
                <a:srgbClr val="4B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23609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‹#›</a:t>
            </a:fld>
            <a:endParaRPr lang="en-US" sz="700" spc="3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5042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‹#›</a:t>
            </a:fld>
            <a:endParaRPr lang="en-US" sz="700" spc="3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783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‹#›</a:t>
            </a:fld>
            <a:endParaRPr lang="en-US" sz="700" spc="3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40582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FDE9971-10A8-4074-B02E-1D52CD8D6862}"/>
              </a:ext>
            </a:extLst>
          </p:cNvPr>
          <p:cNvSpPr/>
          <p:nvPr userDrawn="1"/>
        </p:nvSpPr>
        <p:spPr>
          <a:xfrm rot="5400000" flipV="1">
            <a:off x="1178036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0F81D1B-C245-4739-8B80-706EB2960960}"/>
              </a:ext>
            </a:extLst>
          </p:cNvPr>
          <p:cNvSpPr/>
          <p:nvPr userDrawn="1"/>
        </p:nvSpPr>
        <p:spPr>
          <a:xfrm rot="5400000" flipV="1">
            <a:off x="3141949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6C19A532-827B-4975-86B2-AA924D5BA890}"/>
              </a:ext>
            </a:extLst>
          </p:cNvPr>
          <p:cNvSpPr/>
          <p:nvPr userDrawn="1"/>
        </p:nvSpPr>
        <p:spPr>
          <a:xfrm rot="5400000" flipV="1">
            <a:off x="5105862" y="291157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2CA6CBD-05FB-4C0D-B20D-5CC643109CE1}"/>
              </a:ext>
            </a:extLst>
          </p:cNvPr>
          <p:cNvSpPr/>
          <p:nvPr userDrawn="1"/>
        </p:nvSpPr>
        <p:spPr>
          <a:xfrm rot="5400000" flipV="1">
            <a:off x="7080041" y="291157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‹#›</a:t>
            </a:fld>
            <a:endParaRPr lang="en-US" sz="700" spc="3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1742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7AA7B48-EFF6-4051-939F-0C729EEB04B3}"/>
              </a:ext>
            </a:extLst>
          </p:cNvPr>
          <p:cNvSpPr/>
          <p:nvPr userDrawn="1"/>
        </p:nvSpPr>
        <p:spPr>
          <a:xfrm rot="5400000" flipV="1">
            <a:off x="881702" y="324770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12DB169-FC2F-4CFE-BD9E-EFC2D37A2223}"/>
              </a:ext>
            </a:extLst>
          </p:cNvPr>
          <p:cNvSpPr/>
          <p:nvPr userDrawn="1"/>
        </p:nvSpPr>
        <p:spPr>
          <a:xfrm rot="5400000" flipV="1">
            <a:off x="3616821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27C862D8-0F0F-4DFF-BF73-75D9A5DB5365}"/>
              </a:ext>
            </a:extLst>
          </p:cNvPr>
          <p:cNvSpPr/>
          <p:nvPr userDrawn="1"/>
        </p:nvSpPr>
        <p:spPr>
          <a:xfrm rot="5400000" flipV="1">
            <a:off x="6351940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‹#›</a:t>
            </a:fld>
            <a:endParaRPr lang="en-US" sz="700" spc="3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7379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EEC3B046-BE25-4AC3-B749-B7EE52737D3E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5905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DF7A5CF-1445-4D4C-B9E0-B7FC559FA3EB}"/>
              </a:ext>
            </a:extLst>
          </p:cNvPr>
          <p:cNvSpPr/>
          <p:nvPr userDrawn="1"/>
        </p:nvSpPr>
        <p:spPr>
          <a:xfrm rot="5400000" flipV="1">
            <a:off x="881702" y="39982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‹#›</a:t>
            </a:fld>
            <a:endParaRPr lang="en-US" sz="700" spc="3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5434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D2DB228-0A4E-4000-8080-47B1E0DD88C0}"/>
              </a:ext>
            </a:extLst>
          </p:cNvPr>
          <p:cNvSpPr/>
          <p:nvPr userDrawn="1"/>
        </p:nvSpPr>
        <p:spPr>
          <a:xfrm rot="5400000" flipV="1">
            <a:off x="881702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675D565-0FC1-410B-9F8B-FF41521FD538}"/>
              </a:ext>
            </a:extLst>
          </p:cNvPr>
          <p:cNvSpPr/>
          <p:nvPr userDrawn="1"/>
        </p:nvSpPr>
        <p:spPr>
          <a:xfrm rot="5400000" flipV="1">
            <a:off x="2905236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FA05C18-B7C6-4E49-8704-EF4F217C20A7}"/>
              </a:ext>
            </a:extLst>
          </p:cNvPr>
          <p:cNvSpPr/>
          <p:nvPr userDrawn="1"/>
        </p:nvSpPr>
        <p:spPr>
          <a:xfrm rot="5400000" flipV="1">
            <a:off x="4928769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AA69AC92-400D-4489-9FEC-5DF1DD159270}"/>
              </a:ext>
            </a:extLst>
          </p:cNvPr>
          <p:cNvSpPr/>
          <p:nvPr userDrawn="1"/>
        </p:nvSpPr>
        <p:spPr>
          <a:xfrm rot="5400000" flipV="1">
            <a:off x="6952302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spc="3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/>
              <a:t>‹#›</a:t>
            </a:fld>
            <a:endParaRPr lang="en-US" sz="700" spc="3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1476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b="0" spc="3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pPr algn="r"/>
              <a:t>‹#›</a:t>
            </a:fld>
            <a:endParaRPr lang="en-US" sz="700" b="0" spc="30" baseline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205638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3250" y="2790824"/>
            <a:ext cx="3282950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67324" y="2790824"/>
            <a:ext cx="3280631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62200" y="1966913"/>
            <a:ext cx="4419600" cy="3176585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21857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56204" y="575840"/>
            <a:ext cx="3394071" cy="681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65727" y="1306764"/>
            <a:ext cx="3394071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65727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A40125D-F800-4E64-A6F6-892198D2336A}"/>
              </a:ext>
            </a:extLst>
          </p:cNvPr>
          <p:cNvSpPr/>
          <p:nvPr userDrawn="1"/>
        </p:nvSpPr>
        <p:spPr>
          <a:xfrm>
            <a:off x="4572002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49451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4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5D725C3B-BB18-4065-AD8C-368007C45672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5787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49"/>
            <a:ext cx="3986742" cy="2756285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6A171F7-E4EC-44CD-83AD-B1EE6B8F79A6}"/>
              </a:ext>
            </a:extLst>
          </p:cNvPr>
          <p:cNvSpPr/>
          <p:nvPr userDrawn="1"/>
        </p:nvSpPr>
        <p:spPr>
          <a:xfrm rot="5400000" flipV="1">
            <a:off x="881702" y="4011358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1816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22871" y="1686719"/>
            <a:ext cx="4598829" cy="26709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2597A62-61BB-405E-B270-2D78F7A4F9B8}"/>
              </a:ext>
            </a:extLst>
          </p:cNvPr>
          <p:cNvSpPr/>
          <p:nvPr userDrawn="1"/>
        </p:nvSpPr>
        <p:spPr>
          <a:xfrm rot="5400000" flipV="1">
            <a:off x="4210848" y="406971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7372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67249" y="1943100"/>
            <a:ext cx="3107531" cy="1943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D170797-B56D-4C87-9014-41AE71C35D9A}"/>
              </a:ext>
            </a:extLst>
          </p:cNvPr>
          <p:cNvSpPr/>
          <p:nvPr userDrawn="1"/>
        </p:nvSpPr>
        <p:spPr>
          <a:xfrm rot="5400000" flipV="1">
            <a:off x="4955226" y="359839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3217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46" y="1911986"/>
            <a:ext cx="2706929" cy="162893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FE1A2AC-5135-468B-9FF6-B44CA6DD4D66}"/>
              </a:ext>
            </a:extLst>
          </p:cNvPr>
          <p:cNvSpPr/>
          <p:nvPr userDrawn="1"/>
        </p:nvSpPr>
        <p:spPr>
          <a:xfrm rot="5400000" flipV="1">
            <a:off x="1267223" y="32529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0832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3" y="202168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8CEA4F1-E0B3-41AC-9FFF-D42749C82EFA}"/>
              </a:ext>
            </a:extLst>
          </p:cNvPr>
          <p:cNvSpPr/>
          <p:nvPr userDrawn="1"/>
        </p:nvSpPr>
        <p:spPr>
          <a:xfrm rot="5400000" flipV="1">
            <a:off x="4274190" y="39006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46642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48047" y="1804652"/>
            <a:ext cx="1573825" cy="210059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73016" y="2437606"/>
            <a:ext cx="2107406" cy="158194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2912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192560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0474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b="0" spc="3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pPr algn="r"/>
              <a:t>‹#›</a:t>
            </a:fld>
            <a:endParaRPr lang="en-US" sz="700" b="0" spc="30" baseline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3753822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64003" y="-936498"/>
            <a:ext cx="5143500" cy="70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54713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Fu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54834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057275" y="1771649"/>
            <a:ext cx="7029451" cy="33718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EE36CCA3-557B-4E79-BB38-85B25F0337D1}"/>
              </a:ext>
            </a:extLst>
          </p:cNvPr>
          <p:cNvSpPr/>
          <p:nvPr userDrawn="1"/>
        </p:nvSpPr>
        <p:spPr>
          <a:xfrm rot="10800000" flipV="1">
            <a:off x="801124" y="1771649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5912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94391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561555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577973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545137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27E2942-06C6-4FCA-BE07-30560DFE40B9}"/>
              </a:ext>
            </a:extLst>
          </p:cNvPr>
          <p:cNvSpPr/>
          <p:nvPr userDrawn="1"/>
        </p:nvSpPr>
        <p:spPr>
          <a:xfrm rot="5400000" flipV="1">
            <a:off x="2865950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0ACE523-4F77-4002-80F5-F261F564B7DE}"/>
              </a:ext>
            </a:extLst>
          </p:cNvPr>
          <p:cNvSpPr/>
          <p:nvPr userDrawn="1"/>
        </p:nvSpPr>
        <p:spPr>
          <a:xfrm rot="5400000" flipV="1">
            <a:off x="6833114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4560BA64-52D4-473A-8BB6-EDCB2AC820C6}"/>
              </a:ext>
            </a:extLst>
          </p:cNvPr>
          <p:cNvSpPr/>
          <p:nvPr userDrawn="1"/>
        </p:nvSpPr>
        <p:spPr>
          <a:xfrm rot="16200000" flipV="1">
            <a:off x="2033846" y="99892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6B2C2DC-246F-4FF3-A223-B03974017915}"/>
              </a:ext>
            </a:extLst>
          </p:cNvPr>
          <p:cNvSpPr/>
          <p:nvPr userDrawn="1"/>
        </p:nvSpPr>
        <p:spPr>
          <a:xfrm rot="16200000" flipV="1">
            <a:off x="6001010" y="99892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8652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0" y="3128769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298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59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29641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66768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51111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194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575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88918"/>
            <a:ext cx="6613999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Skaidr</a:t>
            </a:r>
            <a:r>
              <a:rPr lang="lt-LT" dirty="0"/>
              <a:t>ės aprašymas</a:t>
            </a:r>
            <a:endParaRPr lang="en-US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48555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671247" y="4925993"/>
            <a:ext cx="206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900" spc="30" smtClean="0">
                <a:solidFill>
                  <a:prstClr val="white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700" spc="3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"/>
          <p:cNvSpPr/>
          <p:nvPr userDrawn="1"/>
        </p:nvSpPr>
        <p:spPr>
          <a:xfrm>
            <a:off x="7345680" y="0"/>
            <a:ext cx="1487424" cy="11521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aveikslėlis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9" y="149039"/>
            <a:ext cx="893067" cy="9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1273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/>
          <p:nvPr userDrawn="1"/>
        </p:nvSpPr>
        <p:spPr>
          <a:xfrm>
            <a:off x="7345680" y="0"/>
            <a:ext cx="1487424" cy="11521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aveikslėlis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9" y="149039"/>
            <a:ext cx="893067" cy="904844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48555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671247" y="4925993"/>
            <a:ext cx="206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900" spc="30" smtClean="0">
                <a:solidFill>
                  <a:prstClr val="white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700" spc="3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0714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FDE9971-10A8-4074-B02E-1D52CD8D6862}"/>
              </a:ext>
            </a:extLst>
          </p:cNvPr>
          <p:cNvSpPr/>
          <p:nvPr userDrawn="1"/>
        </p:nvSpPr>
        <p:spPr>
          <a:xfrm rot="5400000" flipV="1">
            <a:off x="1178036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0F81D1B-C245-4739-8B80-706EB2960960}"/>
              </a:ext>
            </a:extLst>
          </p:cNvPr>
          <p:cNvSpPr/>
          <p:nvPr userDrawn="1"/>
        </p:nvSpPr>
        <p:spPr>
          <a:xfrm rot="5400000" flipV="1">
            <a:off x="3141949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6C19A532-827B-4975-86B2-AA924D5BA890}"/>
              </a:ext>
            </a:extLst>
          </p:cNvPr>
          <p:cNvSpPr/>
          <p:nvPr userDrawn="1"/>
        </p:nvSpPr>
        <p:spPr>
          <a:xfrm rot="5400000" flipV="1">
            <a:off x="5105862" y="291157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2CA6CBD-05FB-4C0D-B20D-5CC643109CE1}"/>
              </a:ext>
            </a:extLst>
          </p:cNvPr>
          <p:cNvSpPr/>
          <p:nvPr userDrawn="1"/>
        </p:nvSpPr>
        <p:spPr>
          <a:xfrm rot="5400000" flipV="1">
            <a:off x="7080041" y="291157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10872" y="4936168"/>
            <a:ext cx="206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1000" b="0" spc="3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pPr algn="r"/>
              <a:t>‹#›</a:t>
            </a:fld>
            <a:endParaRPr lang="en-US" sz="700" b="0" spc="30" baseline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232055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1419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90271" y="1588761"/>
            <a:ext cx="963458" cy="963458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26170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3901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6240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74217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FDE9971-10A8-4074-B02E-1D52CD8D6862}"/>
              </a:ext>
            </a:extLst>
          </p:cNvPr>
          <p:cNvSpPr/>
          <p:nvPr userDrawn="1"/>
        </p:nvSpPr>
        <p:spPr>
          <a:xfrm rot="5400000" flipV="1">
            <a:off x="1178036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0F81D1B-C245-4739-8B80-706EB2960960}"/>
              </a:ext>
            </a:extLst>
          </p:cNvPr>
          <p:cNvSpPr/>
          <p:nvPr userDrawn="1"/>
        </p:nvSpPr>
        <p:spPr>
          <a:xfrm rot="5400000" flipV="1">
            <a:off x="3141949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6C19A532-827B-4975-86B2-AA924D5BA890}"/>
              </a:ext>
            </a:extLst>
          </p:cNvPr>
          <p:cNvSpPr/>
          <p:nvPr userDrawn="1"/>
        </p:nvSpPr>
        <p:spPr>
          <a:xfrm rot="5400000" flipV="1">
            <a:off x="5105862" y="291157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2CA6CBD-05FB-4C0D-B20D-5CC643109CE1}"/>
              </a:ext>
            </a:extLst>
          </p:cNvPr>
          <p:cNvSpPr/>
          <p:nvPr userDrawn="1"/>
        </p:nvSpPr>
        <p:spPr>
          <a:xfrm rot="5400000" flipV="1">
            <a:off x="7080041" y="291157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3752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7AA7B48-EFF6-4051-939F-0C729EEB04B3}"/>
              </a:ext>
            </a:extLst>
          </p:cNvPr>
          <p:cNvSpPr/>
          <p:nvPr userDrawn="1"/>
        </p:nvSpPr>
        <p:spPr>
          <a:xfrm rot="5400000" flipV="1">
            <a:off x="881702" y="324770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12DB169-FC2F-4CFE-BD9E-EFC2D37A2223}"/>
              </a:ext>
            </a:extLst>
          </p:cNvPr>
          <p:cNvSpPr/>
          <p:nvPr userDrawn="1"/>
        </p:nvSpPr>
        <p:spPr>
          <a:xfrm rot="5400000" flipV="1">
            <a:off x="3616821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27C862D8-0F0F-4DFF-BF73-75D9A5DB5365}"/>
              </a:ext>
            </a:extLst>
          </p:cNvPr>
          <p:cNvSpPr/>
          <p:nvPr userDrawn="1"/>
        </p:nvSpPr>
        <p:spPr>
          <a:xfrm rot="5400000" flipV="1">
            <a:off x="6351940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5794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DF7A5CF-1445-4D4C-B9E0-B7FC559FA3EB}"/>
              </a:ext>
            </a:extLst>
          </p:cNvPr>
          <p:cNvSpPr/>
          <p:nvPr userDrawn="1"/>
        </p:nvSpPr>
        <p:spPr>
          <a:xfrm rot="5400000" flipV="1">
            <a:off x="881702" y="39982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5276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spc="30" smtClean="0">
                <a:solidFill>
                  <a:srgbClr val="91969B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spc="30" dirty="0">
              <a:solidFill>
                <a:srgbClr val="91969B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D2DB228-0A4E-4000-8080-47B1E0DD88C0}"/>
              </a:ext>
            </a:extLst>
          </p:cNvPr>
          <p:cNvSpPr/>
          <p:nvPr userDrawn="1"/>
        </p:nvSpPr>
        <p:spPr>
          <a:xfrm rot="5400000" flipV="1">
            <a:off x="881702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675D565-0FC1-410B-9F8B-FF41521FD538}"/>
              </a:ext>
            </a:extLst>
          </p:cNvPr>
          <p:cNvSpPr/>
          <p:nvPr userDrawn="1"/>
        </p:nvSpPr>
        <p:spPr>
          <a:xfrm rot="5400000" flipV="1">
            <a:off x="2905236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FA05C18-B7C6-4E49-8704-EF4F217C20A7}"/>
              </a:ext>
            </a:extLst>
          </p:cNvPr>
          <p:cNvSpPr/>
          <p:nvPr userDrawn="1"/>
        </p:nvSpPr>
        <p:spPr>
          <a:xfrm rot="5400000" flipV="1">
            <a:off x="4928769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AA69AC92-400D-4489-9FEC-5DF1DD159270}"/>
              </a:ext>
            </a:extLst>
          </p:cNvPr>
          <p:cNvSpPr/>
          <p:nvPr userDrawn="1"/>
        </p:nvSpPr>
        <p:spPr>
          <a:xfrm rot="5400000" flipV="1">
            <a:off x="6952302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5386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321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4819500"/>
            <a:ext cx="9144000" cy="32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"/>
          <p:cNvSpPr/>
          <p:nvPr userDrawn="1"/>
        </p:nvSpPr>
        <p:spPr>
          <a:xfrm>
            <a:off x="7345680" y="0"/>
            <a:ext cx="1487424" cy="115214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aveikslėlis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9" y="149039"/>
            <a:ext cx="893067" cy="904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235F60-E700-2143-B9A1-D37537BB05BF}"/>
              </a:ext>
            </a:extLst>
          </p:cNvPr>
          <p:cNvSpPr txBox="1"/>
          <p:nvPr userDrawn="1"/>
        </p:nvSpPr>
        <p:spPr>
          <a:xfrm>
            <a:off x="8671247" y="4925993"/>
            <a:ext cx="2069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900" spc="30" smtClean="0">
                <a:solidFill>
                  <a:prstClr val="white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700" spc="3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3983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98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41" Type="http://schemas.openxmlformats.org/officeDocument/2006/relationships/slideLayout" Target="../slideLayouts/slideLayout97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9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32.xml"/><Relationship Id="rId42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slideLayout" Target="../slideLayouts/slideLayout127.xml"/><Relationship Id="rId41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32" Type="http://schemas.openxmlformats.org/officeDocument/2006/relationships/slideLayout" Target="../slideLayouts/slideLayout130.xml"/><Relationship Id="rId37" Type="http://schemas.openxmlformats.org/officeDocument/2006/relationships/slideLayout" Target="../slideLayouts/slideLayout135.xml"/><Relationship Id="rId40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slideLayout" Target="../slideLayouts/slideLayout126.xml"/><Relationship Id="rId36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31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slideLayout" Target="../slideLayouts/slideLayout128.xml"/><Relationship Id="rId35" Type="http://schemas.openxmlformats.org/officeDocument/2006/relationships/slideLayout" Target="../slideLayouts/slideLayout133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33" Type="http://schemas.openxmlformats.org/officeDocument/2006/relationships/slideLayout" Target="../slideLayouts/slideLayout131.xml"/><Relationship Id="rId38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4" r:id="rId2"/>
    <p:sldLayoutId id="2147484007" r:id="rId3"/>
    <p:sldLayoutId id="2147483673" r:id="rId4"/>
    <p:sldLayoutId id="2147483674" r:id="rId5"/>
    <p:sldLayoutId id="2147483690" r:id="rId6"/>
    <p:sldLayoutId id="2147483691" r:id="rId7"/>
    <p:sldLayoutId id="2147483672" r:id="rId8"/>
    <p:sldLayoutId id="2147483693" r:id="rId9"/>
    <p:sldLayoutId id="2147483671" r:id="rId10"/>
    <p:sldLayoutId id="2147483675" r:id="rId11"/>
    <p:sldLayoutId id="2147483682" r:id="rId12"/>
    <p:sldLayoutId id="2147483687" r:id="rId13"/>
    <p:sldLayoutId id="2147483680" r:id="rId14"/>
    <p:sldLayoutId id="2147483676" r:id="rId15"/>
    <p:sldLayoutId id="2147483692" r:id="rId16"/>
    <p:sldLayoutId id="2147483679" r:id="rId17"/>
    <p:sldLayoutId id="2147483677" r:id="rId18"/>
    <p:sldLayoutId id="2147483683" r:id="rId19"/>
    <p:sldLayoutId id="2147483684" r:id="rId20"/>
    <p:sldLayoutId id="2147483685" r:id="rId21"/>
    <p:sldLayoutId id="2147483689" r:id="rId22"/>
    <p:sldLayoutId id="2147483686" r:id="rId23"/>
    <p:sldLayoutId id="2147483670" r:id="rId24"/>
    <p:sldLayoutId id="2147484006" r:id="rId25"/>
    <p:sldLayoutId id="2147483681" r:id="rId26"/>
    <p:sldLayoutId id="2147483678" r:id="rId27"/>
    <p:sldLayoutId id="2147483688" r:id="rId28"/>
    <p:sldLayoutId id="2147483669" r:id="rId29"/>
    <p:sldLayoutId id="2147483668" r:id="rId30"/>
    <p:sldLayoutId id="2147483715" r:id="rId31"/>
    <p:sldLayoutId id="2147483978" r:id="rId32"/>
    <p:sldLayoutId id="2147483979" r:id="rId33"/>
    <p:sldLayoutId id="2147483980" r:id="rId34"/>
    <p:sldLayoutId id="2147483981" r:id="rId35"/>
    <p:sldLayoutId id="2147483982" r:id="rId36"/>
    <p:sldLayoutId id="2147483983" r:id="rId37"/>
    <p:sldLayoutId id="2147483984" r:id="rId38"/>
    <p:sldLayoutId id="2147483985" r:id="rId39"/>
    <p:sldLayoutId id="2147483986" r:id="rId40"/>
    <p:sldLayoutId id="2147483987" r:id="rId41"/>
    <p:sldLayoutId id="2147483988" r:id="rId42"/>
    <p:sldLayoutId id="2147483989" r:id="rId43"/>
    <p:sldLayoutId id="2147483990" r:id="rId44"/>
    <p:sldLayoutId id="2147483991" r:id="rId45"/>
    <p:sldLayoutId id="2147483992" r:id="rId46"/>
    <p:sldLayoutId id="2147483993" r:id="rId47"/>
    <p:sldLayoutId id="2147483994" r:id="rId48"/>
    <p:sldLayoutId id="2147483995" r:id="rId49"/>
    <p:sldLayoutId id="2147483996" r:id="rId50"/>
    <p:sldLayoutId id="2147483997" r:id="rId51"/>
    <p:sldLayoutId id="2147483998" r:id="rId52"/>
    <p:sldLayoutId id="2147483999" r:id="rId53"/>
    <p:sldLayoutId id="2147484000" r:id="rId54"/>
    <p:sldLayoutId id="2147484001" r:id="rId55"/>
    <p:sldLayoutId id="2147484002" r:id="rId56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32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  <p:sldLayoutId id="2147484026" r:id="rId18"/>
    <p:sldLayoutId id="2147484027" r:id="rId19"/>
    <p:sldLayoutId id="2147484028" r:id="rId20"/>
    <p:sldLayoutId id="2147484029" r:id="rId21"/>
    <p:sldLayoutId id="2147484030" r:id="rId22"/>
    <p:sldLayoutId id="2147484031" r:id="rId23"/>
    <p:sldLayoutId id="2147484032" r:id="rId24"/>
    <p:sldLayoutId id="2147484033" r:id="rId25"/>
    <p:sldLayoutId id="2147484034" r:id="rId26"/>
    <p:sldLayoutId id="2147484035" r:id="rId27"/>
    <p:sldLayoutId id="2147484036" r:id="rId28"/>
    <p:sldLayoutId id="2147484037" r:id="rId29"/>
    <p:sldLayoutId id="2147484038" r:id="rId30"/>
    <p:sldLayoutId id="2147484039" r:id="rId31"/>
    <p:sldLayoutId id="2147484040" r:id="rId32"/>
    <p:sldLayoutId id="2147484041" r:id="rId33"/>
    <p:sldLayoutId id="2147484042" r:id="rId34"/>
    <p:sldLayoutId id="2147484043" r:id="rId35"/>
    <p:sldLayoutId id="2147484044" r:id="rId36"/>
    <p:sldLayoutId id="2147484045" r:id="rId37"/>
    <p:sldLayoutId id="2147484046" r:id="rId38"/>
    <p:sldLayoutId id="2147484047" r:id="rId39"/>
    <p:sldLayoutId id="2147484048" r:id="rId40"/>
    <p:sldLayoutId id="2147484050" r:id="rId41"/>
    <p:sldLayoutId id="2147484051" r:id="rId42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60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1" r:id="rId15"/>
    <p:sldLayoutId id="2147484372" r:id="rId16"/>
    <p:sldLayoutId id="2147484373" r:id="rId17"/>
    <p:sldLayoutId id="2147484374" r:id="rId18"/>
    <p:sldLayoutId id="2147484375" r:id="rId19"/>
    <p:sldLayoutId id="2147484376" r:id="rId20"/>
    <p:sldLayoutId id="2147484377" r:id="rId21"/>
    <p:sldLayoutId id="2147484378" r:id="rId22"/>
    <p:sldLayoutId id="2147484379" r:id="rId23"/>
    <p:sldLayoutId id="2147484380" r:id="rId24"/>
    <p:sldLayoutId id="2147484381" r:id="rId25"/>
    <p:sldLayoutId id="2147484382" r:id="rId26"/>
    <p:sldLayoutId id="2147484383" r:id="rId27"/>
    <p:sldLayoutId id="2147484384" r:id="rId28"/>
    <p:sldLayoutId id="2147484385" r:id="rId29"/>
    <p:sldLayoutId id="2147484386" r:id="rId30"/>
    <p:sldLayoutId id="2147484387" r:id="rId31"/>
    <p:sldLayoutId id="2147484388" r:id="rId32"/>
    <p:sldLayoutId id="2147484389" r:id="rId33"/>
    <p:sldLayoutId id="2147484390" r:id="rId34"/>
    <p:sldLayoutId id="2147484391" r:id="rId35"/>
    <p:sldLayoutId id="2147484392" r:id="rId36"/>
    <p:sldLayoutId id="2147484393" r:id="rId37"/>
    <p:sldLayoutId id="2147484394" r:id="rId38"/>
    <p:sldLayoutId id="2147484395" r:id="rId39"/>
    <p:sldLayoutId id="2147484396" r:id="rId40"/>
    <p:sldLayoutId id="2147484398" r:id="rId41"/>
    <p:sldLayoutId id="2147484399" r:id="rId42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56" y="4332745"/>
            <a:ext cx="2322576" cy="487265"/>
          </a:xfrm>
          <a:prstGeom prst="rect">
            <a:avLst/>
          </a:prstGeom>
        </p:spPr>
      </p:pic>
      <p:grpSp>
        <p:nvGrpSpPr>
          <p:cNvPr id="9" name="Grupė 8"/>
          <p:cNvGrpSpPr/>
          <p:nvPr/>
        </p:nvGrpSpPr>
        <p:grpSpPr>
          <a:xfrm>
            <a:off x="531876" y="4328543"/>
            <a:ext cx="2077017" cy="495669"/>
            <a:chOff x="2061972" y="4088466"/>
            <a:chExt cx="2474976" cy="590640"/>
          </a:xfrm>
        </p:grpSpPr>
        <p:pic>
          <p:nvPicPr>
            <p:cNvPr id="6" name="Paveikslėlis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972" y="4088466"/>
              <a:ext cx="2474976" cy="590640"/>
            </a:xfrm>
            <a:prstGeom prst="rect">
              <a:avLst/>
            </a:prstGeom>
          </p:spPr>
        </p:pic>
        <p:pic>
          <p:nvPicPr>
            <p:cNvPr id="12" name="Paveikslėlis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972" y="4088466"/>
              <a:ext cx="2474976" cy="590640"/>
            </a:xfrm>
            <a:prstGeom prst="rect">
              <a:avLst/>
            </a:prstGeom>
          </p:spPr>
        </p:pic>
      </p:grpSp>
      <p:grpSp>
        <p:nvGrpSpPr>
          <p:cNvPr id="4" name="Grupė 3"/>
          <p:cNvGrpSpPr/>
          <p:nvPr/>
        </p:nvGrpSpPr>
        <p:grpSpPr>
          <a:xfrm>
            <a:off x="0" y="574167"/>
            <a:ext cx="3395472" cy="475488"/>
            <a:chOff x="0" y="774192"/>
            <a:chExt cx="3395472" cy="475488"/>
          </a:xfrm>
        </p:grpSpPr>
        <p:sp>
          <p:nvSpPr>
            <p:cNvPr id="26" name="Stačiakampis 25"/>
            <p:cNvSpPr/>
            <p:nvPr/>
          </p:nvSpPr>
          <p:spPr>
            <a:xfrm>
              <a:off x="0" y="774192"/>
              <a:ext cx="3395472" cy="475488"/>
            </a:xfrm>
            <a:prstGeom prst="rect">
              <a:avLst/>
            </a:prstGeom>
            <a:solidFill>
              <a:srgbClr val="E59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8231" y="809624"/>
              <a:ext cx="257035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b="1" spc="50" dirty="0">
                  <a:solidFill>
                    <a:prstClr val="white"/>
                  </a:solidFill>
                </a:rPr>
                <a:t>2021–2027 m.</a:t>
              </a:r>
            </a:p>
          </p:txBody>
        </p:sp>
      </p:grpSp>
      <p:pic>
        <p:nvPicPr>
          <p:cNvPr id="5" name="Paveikslėli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95" y="323490"/>
            <a:ext cx="4530474" cy="4298142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528630" y="3776996"/>
            <a:ext cx="33623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100" dirty="0">
                <a:solidFill>
                  <a:prstClr val="white"/>
                </a:solidFill>
              </a:rPr>
              <a:t>2022 m. gegužės 31 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230" y="1474244"/>
            <a:ext cx="476566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3200" b="1" spc="50" dirty="0">
                <a:solidFill>
                  <a:prstClr val="white"/>
                </a:solidFill>
              </a:rPr>
              <a:t>ES FONDŲ INVESTICIJŲ PROGRAMA</a:t>
            </a:r>
          </a:p>
          <a:p>
            <a:r>
              <a:rPr lang="lt-LT" sz="3200" b="1" spc="50" dirty="0">
                <a:solidFill>
                  <a:prstClr val="white"/>
                </a:solidFill>
              </a:rPr>
              <a:t> LIETUVAI</a:t>
            </a:r>
            <a:endParaRPr lang="en-US" sz="3200" spc="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5296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nkiakampis 24"/>
          <p:cNvSpPr/>
          <p:nvPr/>
        </p:nvSpPr>
        <p:spPr>
          <a:xfrm>
            <a:off x="1578188" y="3113228"/>
            <a:ext cx="2866957" cy="505838"/>
          </a:xfrm>
          <a:prstGeom prst="homePlate">
            <a:avLst/>
          </a:prstGeom>
          <a:solidFill>
            <a:srgbClr val="ABC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enkiakampis 1"/>
          <p:cNvSpPr/>
          <p:nvPr/>
        </p:nvSpPr>
        <p:spPr>
          <a:xfrm>
            <a:off x="1369378" y="3735047"/>
            <a:ext cx="6627309" cy="505838"/>
          </a:xfrm>
          <a:prstGeom prst="homePlate">
            <a:avLst/>
          </a:prstGeom>
          <a:solidFill>
            <a:srgbClr val="ABC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sz="2000" cap="none" spc="0" dirty="0">
                <a:solidFill>
                  <a:srgbClr val="003399"/>
                </a:solidFill>
              </a:rPr>
              <a:t>Partnerystės sutarties ir 2021-2027 m. ES fondų investicijų programos </a:t>
            </a:r>
            <a:r>
              <a:rPr lang="lt-LT" sz="2000" b="0" cap="none" spc="0" dirty="0">
                <a:solidFill>
                  <a:srgbClr val="003399"/>
                </a:solidFill>
              </a:rPr>
              <a:t>patvirtinimo eiga</a:t>
            </a:r>
            <a:endParaRPr lang="en-US" sz="2000" b="0" cap="none" spc="0" dirty="0">
              <a:solidFill>
                <a:srgbClr val="003399"/>
              </a:solidFill>
            </a:endParaRPr>
          </a:p>
          <a:p>
            <a:endParaRPr lang="lt-LT" spc="0" dirty="0">
              <a:solidFill>
                <a:srgbClr val="00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3062" y="1575488"/>
            <a:ext cx="16451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100" b="1" dirty="0">
                <a:solidFill>
                  <a:srgbClr val="003399"/>
                </a:solidFill>
              </a:rPr>
              <a:t>Oficialios EK pastabos</a:t>
            </a:r>
          </a:p>
          <a:p>
            <a:r>
              <a:rPr lang="lt-LT" sz="1100" b="1" dirty="0">
                <a:solidFill>
                  <a:srgbClr val="003399"/>
                </a:solidFill>
              </a:rPr>
              <a:t>   gautos 2022.02.18</a:t>
            </a:r>
            <a:endParaRPr lang="en-US" sz="1100" b="1" dirty="0">
              <a:solidFill>
                <a:srgbClr val="00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2312" y="2146118"/>
            <a:ext cx="22199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100" b="1" dirty="0">
                <a:solidFill>
                  <a:srgbClr val="003399"/>
                </a:solidFill>
              </a:rPr>
              <a:t>Pritarus LRV, pateikti EK </a:t>
            </a:r>
          </a:p>
          <a:p>
            <a:r>
              <a:rPr lang="lt-LT" sz="1100" b="1" dirty="0">
                <a:solidFill>
                  <a:srgbClr val="003399"/>
                </a:solidFill>
              </a:rPr>
              <a:t>kovo mėn. vid.</a:t>
            </a:r>
            <a:endParaRPr lang="en-US" sz="1100" b="1" dirty="0">
              <a:solidFill>
                <a:srgbClr val="0033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2312" y="3150703"/>
            <a:ext cx="25140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400" b="1" cap="all" dirty="0">
                <a:solidFill>
                  <a:srgbClr val="003399"/>
                </a:solidFill>
              </a:rPr>
              <a:t>2022.05.16 </a:t>
            </a:r>
            <a:r>
              <a:rPr lang="lt-LT" sz="1400" b="1" dirty="0">
                <a:solidFill>
                  <a:srgbClr val="003399"/>
                </a:solidFill>
              </a:rPr>
              <a:t>EK oficialiai pateikė pastabas</a:t>
            </a:r>
            <a:endParaRPr lang="en-US" sz="1400" b="1" dirty="0">
              <a:solidFill>
                <a:srgbClr val="0033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0907" y="3856934"/>
            <a:ext cx="52123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400" b="1" cap="all" dirty="0">
                <a:solidFill>
                  <a:srgbClr val="003399"/>
                </a:solidFill>
              </a:rPr>
              <a:t>5 </a:t>
            </a:r>
            <a:r>
              <a:rPr lang="lt-LT" sz="1400" b="1" dirty="0">
                <a:solidFill>
                  <a:srgbClr val="003399"/>
                </a:solidFill>
              </a:rPr>
              <a:t>mėn.  </a:t>
            </a:r>
            <a:r>
              <a:rPr lang="en-US" sz="1400" b="1" dirty="0">
                <a:solidFill>
                  <a:srgbClr val="003399"/>
                </a:solidFill>
              </a:rPr>
              <a:t>EK</a:t>
            </a:r>
            <a:r>
              <a:rPr lang="lt-LT" sz="1400" b="1" dirty="0">
                <a:solidFill>
                  <a:srgbClr val="003399"/>
                </a:solidFill>
              </a:rPr>
              <a:t> turi priimti sprendimą dėl programos patvirtinimo</a:t>
            </a:r>
            <a:endParaRPr lang="en-US" sz="1400" b="1" dirty="0">
              <a:solidFill>
                <a:srgbClr val="003399"/>
              </a:solidFill>
            </a:endParaRPr>
          </a:p>
        </p:txBody>
      </p:sp>
      <p:sp>
        <p:nvSpPr>
          <p:cNvPr id="21" name="Oval 43"/>
          <p:cNvSpPr/>
          <p:nvPr/>
        </p:nvSpPr>
        <p:spPr>
          <a:xfrm>
            <a:off x="0" y="2696886"/>
            <a:ext cx="1800907" cy="1758101"/>
          </a:xfrm>
          <a:prstGeom prst="ellipse">
            <a:avLst/>
          </a:prstGeom>
          <a:solidFill>
            <a:srgbClr val="E5938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234" y="3110752"/>
            <a:ext cx="161443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1200" b="1" cap="all" spc="20" dirty="0">
                <a:solidFill>
                  <a:schemeClr val="bg1"/>
                </a:solidFill>
              </a:rPr>
              <a:t>2021-2027 m. ES fondų investicijų PROGRAMA</a:t>
            </a:r>
          </a:p>
          <a:p>
            <a:pPr algn="ctr"/>
            <a:r>
              <a:rPr lang="lt-LT" sz="1200" b="1" cap="all" spc="20" dirty="0">
                <a:solidFill>
                  <a:schemeClr val="bg1"/>
                </a:solidFill>
              </a:rPr>
              <a:t>2022.03.16</a:t>
            </a:r>
          </a:p>
          <a:p>
            <a:pPr algn="ctr"/>
            <a:r>
              <a:rPr lang="lt-LT" sz="1200" b="1" cap="all" spc="20" dirty="0">
                <a:solidFill>
                  <a:schemeClr val="bg1"/>
                </a:solidFill>
              </a:rPr>
              <a:t>Oficialiai pateikta EK</a:t>
            </a:r>
            <a:endParaRPr lang="en-US" sz="1200" b="1" spc="20" dirty="0">
              <a:solidFill>
                <a:schemeClr val="bg1"/>
              </a:solidFill>
            </a:endParaRPr>
          </a:p>
        </p:txBody>
      </p:sp>
      <p:graphicFrame>
        <p:nvGraphicFramePr>
          <p:cNvPr id="23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879630"/>
              </p:ext>
            </p:extLst>
          </p:nvPr>
        </p:nvGraphicFramePr>
        <p:xfrm>
          <a:off x="85621" y="4571313"/>
          <a:ext cx="8994879" cy="375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Oval 43"/>
          <p:cNvSpPr/>
          <p:nvPr/>
        </p:nvSpPr>
        <p:spPr>
          <a:xfrm>
            <a:off x="1505849" y="1267067"/>
            <a:ext cx="1800907" cy="1758101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cap="all" spc="20" dirty="0">
              <a:solidFill>
                <a:schemeClr val="bg1"/>
              </a:solidFill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1487684" y="1730618"/>
            <a:ext cx="181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200" b="1" spc="20" dirty="0">
                <a:solidFill>
                  <a:schemeClr val="bg1"/>
                </a:solidFill>
              </a:rPr>
              <a:t>2022.04.22</a:t>
            </a:r>
          </a:p>
          <a:p>
            <a:pPr algn="ctr"/>
            <a:r>
              <a:rPr lang="lt-LT" sz="1200" b="1" spc="20" dirty="0">
                <a:solidFill>
                  <a:schemeClr val="bg1"/>
                </a:solidFill>
              </a:rPr>
              <a:t>PATVIRTINTA</a:t>
            </a:r>
          </a:p>
          <a:p>
            <a:pPr algn="ctr"/>
            <a:r>
              <a:rPr lang="lt-LT" sz="1200" b="1" spc="20" dirty="0">
                <a:solidFill>
                  <a:schemeClr val="bg1"/>
                </a:solidFill>
              </a:rPr>
              <a:t>PARTNERYSTĖS SUTARTIS</a:t>
            </a:r>
          </a:p>
        </p:txBody>
      </p:sp>
    </p:spTree>
    <p:extLst>
      <p:ext uri="{BB962C8B-B14F-4D97-AF65-F5344CB8AC3E}">
        <p14:creationId xmlns:p14="http://schemas.microsoft.com/office/powerpoint/2010/main" val="28969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ė 1"/>
          <p:cNvGrpSpPr/>
          <p:nvPr/>
        </p:nvGrpSpPr>
        <p:grpSpPr>
          <a:xfrm>
            <a:off x="2119122" y="2223520"/>
            <a:ext cx="4905756" cy="495669"/>
            <a:chOff x="2513076" y="2118743"/>
            <a:chExt cx="4905756" cy="495669"/>
          </a:xfrm>
        </p:grpSpPr>
        <p:pic>
          <p:nvPicPr>
            <p:cNvPr id="5" name="Paveikslėlis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256" y="2122945"/>
              <a:ext cx="2322576" cy="487265"/>
            </a:xfrm>
            <a:prstGeom prst="rect">
              <a:avLst/>
            </a:prstGeom>
          </p:spPr>
        </p:pic>
        <p:grpSp>
          <p:nvGrpSpPr>
            <p:cNvPr id="8" name="Grupė 7"/>
            <p:cNvGrpSpPr/>
            <p:nvPr/>
          </p:nvGrpSpPr>
          <p:grpSpPr>
            <a:xfrm>
              <a:off x="2513076" y="2118743"/>
              <a:ext cx="2077017" cy="495669"/>
              <a:chOff x="2061972" y="4088466"/>
              <a:chExt cx="2474976" cy="590640"/>
            </a:xfrm>
          </p:grpSpPr>
          <p:pic>
            <p:nvPicPr>
              <p:cNvPr id="9" name="Paveikslėlis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1972" y="4088466"/>
                <a:ext cx="2474976" cy="590640"/>
              </a:xfrm>
              <a:prstGeom prst="rect">
                <a:avLst/>
              </a:prstGeom>
            </p:spPr>
          </p:pic>
          <p:pic>
            <p:nvPicPr>
              <p:cNvPr id="10" name="Paveikslėlis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1972" y="4088466"/>
                <a:ext cx="2474976" cy="5906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6145936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23"/>
          <p:cNvCxnSpPr/>
          <p:nvPr/>
        </p:nvCxnSpPr>
        <p:spPr>
          <a:xfrm>
            <a:off x="8133779" y="1924258"/>
            <a:ext cx="1587" cy="74871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3"/>
          <p:cNvCxnSpPr/>
          <p:nvPr/>
        </p:nvCxnSpPr>
        <p:spPr>
          <a:xfrm>
            <a:off x="1036260" y="1924258"/>
            <a:ext cx="1587" cy="74871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1207" y="1924258"/>
            <a:ext cx="1587" cy="74871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807943" y="2549178"/>
            <a:ext cx="1872000" cy="965578"/>
            <a:chOff x="4699166" y="1993273"/>
            <a:chExt cx="1468704" cy="664767"/>
          </a:xfrm>
        </p:grpSpPr>
        <p:cxnSp>
          <p:nvCxnSpPr>
            <p:cNvPr id="217" name="Straight Connector 216"/>
            <p:cNvCxnSpPr>
              <a:cxnSpLocks/>
            </p:cNvCxnSpPr>
            <p:nvPr/>
          </p:nvCxnSpPr>
          <p:spPr>
            <a:xfrm>
              <a:off x="4699166" y="2018039"/>
              <a:ext cx="0" cy="101895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Arc 214"/>
            <p:cNvSpPr/>
            <p:nvPr/>
          </p:nvSpPr>
          <p:spPr>
            <a:xfrm>
              <a:off x="5919368" y="2241834"/>
              <a:ext cx="248502" cy="248561"/>
            </a:xfrm>
            <a:prstGeom prst="arc">
              <a:avLst/>
            </a:prstGeom>
            <a:ln w="12700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  <a:prstDash val="solid"/>
                </a:ln>
                <a:latin typeface="+mj-lt"/>
              </a:endParaRPr>
            </a:p>
          </p:txBody>
        </p:sp>
        <p:cxnSp>
          <p:nvCxnSpPr>
            <p:cNvPr id="216" name="Straight Connector 215"/>
            <p:cNvCxnSpPr/>
            <p:nvPr/>
          </p:nvCxnSpPr>
          <p:spPr>
            <a:xfrm flipH="1">
              <a:off x="6167869" y="2359765"/>
              <a:ext cx="1" cy="298275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15" idx="0"/>
              <a:endCxn id="219" idx="0"/>
            </p:cNvCxnSpPr>
            <p:nvPr/>
          </p:nvCxnSpPr>
          <p:spPr>
            <a:xfrm flipH="1">
              <a:off x="4823418" y="2241834"/>
              <a:ext cx="12202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Arc 218"/>
            <p:cNvSpPr/>
            <p:nvPr/>
          </p:nvSpPr>
          <p:spPr>
            <a:xfrm rot="10800000">
              <a:off x="4699166" y="1993273"/>
              <a:ext cx="248502" cy="248561"/>
            </a:xfrm>
            <a:prstGeom prst="arc">
              <a:avLst/>
            </a:prstGeom>
            <a:ln w="12700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  <a:prstDash val="solid"/>
                </a:ln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26163" y="2536837"/>
            <a:ext cx="1872000" cy="1003626"/>
            <a:chOff x="2978032" y="1993273"/>
            <a:chExt cx="1469052" cy="664767"/>
          </a:xfrm>
        </p:grpSpPr>
        <p:cxnSp>
          <p:nvCxnSpPr>
            <p:cNvPr id="159" name="Straight Connector 158"/>
            <p:cNvCxnSpPr>
              <a:cxnSpLocks/>
            </p:cNvCxnSpPr>
            <p:nvPr/>
          </p:nvCxnSpPr>
          <p:spPr>
            <a:xfrm>
              <a:off x="4447084" y="2017569"/>
              <a:ext cx="0" cy="102365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Arc 151"/>
            <p:cNvSpPr/>
            <p:nvPr/>
          </p:nvSpPr>
          <p:spPr>
            <a:xfrm flipH="1">
              <a:off x="2978032" y="2241834"/>
              <a:ext cx="248561" cy="248561"/>
            </a:xfrm>
            <a:prstGeom prst="arc">
              <a:avLst/>
            </a:prstGeom>
            <a:ln w="12700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  <a:prstDash val="solid"/>
                </a:ln>
                <a:latin typeface="+mj-lt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78032" y="1993273"/>
              <a:ext cx="1469052" cy="664767"/>
              <a:chOff x="2978032" y="1993273"/>
              <a:chExt cx="1469052" cy="664767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>
                <a:off x="2978032" y="2359765"/>
                <a:ext cx="1" cy="298275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52" idx="0"/>
                <a:endCxn id="164" idx="0"/>
              </p:cNvCxnSpPr>
              <p:nvPr/>
            </p:nvCxnSpPr>
            <p:spPr>
              <a:xfrm>
                <a:off x="3102313" y="2241834"/>
                <a:ext cx="122049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Arc 163"/>
              <p:cNvSpPr/>
              <p:nvPr/>
            </p:nvSpPr>
            <p:spPr>
              <a:xfrm rot="10800000" flipH="1">
                <a:off x="4198523" y="1993273"/>
                <a:ext cx="248561" cy="248561"/>
              </a:xfrm>
              <a:prstGeom prst="arc">
                <a:avLst/>
              </a:prstGeom>
              <a:ln w="12700" cmpd="sng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  <a:prstDash val="solid"/>
                  </a:ln>
                  <a:latin typeface="+mj-lt"/>
                </a:endParaRPr>
              </a:p>
            </p:txBody>
          </p:sp>
        </p:grpSp>
      </p:grpSp>
      <p:sp>
        <p:nvSpPr>
          <p:cNvPr id="13" name="Stačiakampis 12"/>
          <p:cNvSpPr/>
          <p:nvPr/>
        </p:nvSpPr>
        <p:spPr>
          <a:xfrm>
            <a:off x="4098789" y="2127670"/>
            <a:ext cx="928584" cy="64698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Rounded Rectangle 3"/>
          <p:cNvSpPr/>
          <p:nvPr/>
        </p:nvSpPr>
        <p:spPr>
          <a:xfrm>
            <a:off x="316660" y="1581151"/>
            <a:ext cx="8481908" cy="411316"/>
          </a:xfrm>
          <a:prstGeom prst="roundRect">
            <a:avLst>
              <a:gd name="adj" fmla="val 0"/>
            </a:avLst>
          </a:prstGeom>
          <a:solidFill>
            <a:srgbClr val="E5938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bg1"/>
                </a:solidFill>
              </a:rPr>
              <a:t>PARTNERYSTĖS SUTARTIS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3069" y="3705387"/>
            <a:ext cx="1561942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300"/>
              </a:lnSpc>
              <a:spcAft>
                <a:spcPts val="600"/>
              </a:spcAft>
            </a:pPr>
            <a:r>
              <a:rPr lang="lt-LT" sz="1100" b="1" dirty="0">
                <a:latin typeface="+mj-lt"/>
              </a:rPr>
              <a:t>Europos jūrų reikalų, žvejybos ir akvakultūros fondas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972" y="2929080"/>
            <a:ext cx="1692136" cy="718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lt-LT" sz="1100" b="1" dirty="0">
                <a:solidFill>
                  <a:srgbClr val="003399"/>
                </a:solidFill>
                <a:latin typeface="+mj-lt"/>
              </a:rPr>
              <a:t>Lietuvos žuvininkystės sektoriaus 2021-2027 m. veiksmų programa </a:t>
            </a:r>
            <a:endParaRPr lang="" sz="1100" b="1" dirty="0">
              <a:solidFill>
                <a:srgbClr val="003399"/>
              </a:solidFill>
              <a:latin typeface="+mj-lt"/>
            </a:endParaRPr>
          </a:p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lt-LT" sz="1100" b="1" dirty="0">
                <a:solidFill>
                  <a:srgbClr val="003399"/>
                </a:solidFill>
                <a:latin typeface="+mj-lt"/>
              </a:rPr>
              <a:t>87 mln. EUR</a:t>
            </a:r>
            <a:endParaRPr lang="en-US" sz="11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70391" y="2886054"/>
            <a:ext cx="1328362" cy="718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lt-LT" sz="1100" b="1" dirty="0">
                <a:solidFill>
                  <a:srgbClr val="003399"/>
                </a:solidFill>
                <a:latin typeface="+mj-lt"/>
              </a:rPr>
              <a:t>Materialinio nepritekliaus mažinimo programa 88 mln. EUR</a:t>
            </a:r>
            <a:endParaRPr lang="en-US" sz="1100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68619" y="4220113"/>
            <a:ext cx="1055380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300"/>
              </a:lnSpc>
              <a:spcAft>
                <a:spcPts val="600"/>
              </a:spcAft>
            </a:pPr>
            <a:r>
              <a:rPr lang="lt-LT" sz="1100" b="1" dirty="0">
                <a:latin typeface="+mj-lt"/>
              </a:rPr>
              <a:t>Europos regioninės plėtros fondas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591265" y="3055454"/>
            <a:ext cx="40158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lt-LT" sz="1400" b="1" dirty="0">
                <a:solidFill>
                  <a:srgbClr val="003399"/>
                </a:solidFill>
                <a:latin typeface="+mj-lt"/>
              </a:rPr>
              <a:t>2021-2027 m. Europos Sąjungos fondų investicijų programa 7 </a:t>
            </a:r>
            <a:r>
              <a:rPr lang="en-US" sz="1400" b="1" dirty="0">
                <a:solidFill>
                  <a:srgbClr val="003399"/>
                </a:solidFill>
                <a:latin typeface="+mj-lt"/>
              </a:rPr>
              <a:t>7</a:t>
            </a:r>
            <a:r>
              <a:rPr lang="lt-LT" sz="1400" b="1" dirty="0">
                <a:solidFill>
                  <a:srgbClr val="003399"/>
                </a:solidFill>
                <a:latin typeface="+mj-lt"/>
              </a:rPr>
              <a:t>70 mln. EUR</a:t>
            </a:r>
            <a:endParaRPr lang="en-US" sz="1400" b="1" dirty="0">
              <a:solidFill>
                <a:srgbClr val="003399"/>
              </a:solidFill>
              <a:latin typeface="+mj-lt"/>
            </a:endParaRPr>
          </a:p>
        </p:txBody>
      </p:sp>
      <p:grpSp>
        <p:nvGrpSpPr>
          <p:cNvPr id="2" name="Grupė 1"/>
          <p:cNvGrpSpPr/>
          <p:nvPr/>
        </p:nvGrpSpPr>
        <p:grpSpPr>
          <a:xfrm>
            <a:off x="7807779" y="2143987"/>
            <a:ext cx="653587" cy="653587"/>
            <a:chOff x="7423989" y="2425068"/>
            <a:chExt cx="653587" cy="653587"/>
          </a:xfrm>
        </p:grpSpPr>
        <p:sp>
          <p:nvSpPr>
            <p:cNvPr id="10" name="Oval 9"/>
            <p:cNvSpPr/>
            <p:nvPr/>
          </p:nvSpPr>
          <p:spPr>
            <a:xfrm>
              <a:off x="7423989" y="2425068"/>
              <a:ext cx="653587" cy="653587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2" name="Freeform 13"/>
            <p:cNvSpPr>
              <a:spLocks noEditPoints="1"/>
            </p:cNvSpPr>
            <p:nvPr/>
          </p:nvSpPr>
          <p:spPr bwMode="auto">
            <a:xfrm>
              <a:off x="7612870" y="2619464"/>
              <a:ext cx="275824" cy="275824"/>
            </a:xfrm>
            <a:custGeom>
              <a:avLst/>
              <a:gdLst>
                <a:gd name="T0" fmla="*/ 1591 w 2203"/>
                <a:gd name="T1" fmla="*/ 1959 h 2204"/>
                <a:gd name="T2" fmla="*/ 1836 w 2203"/>
                <a:gd name="T3" fmla="*/ 2204 h 2204"/>
                <a:gd name="T4" fmla="*/ 2081 w 2203"/>
                <a:gd name="T5" fmla="*/ 1959 h 2204"/>
                <a:gd name="T6" fmla="*/ 1836 w 2203"/>
                <a:gd name="T7" fmla="*/ 1714 h 2204"/>
                <a:gd name="T8" fmla="*/ 1591 w 2203"/>
                <a:gd name="T9" fmla="*/ 1959 h 2204"/>
                <a:gd name="T10" fmla="*/ 367 w 2203"/>
                <a:gd name="T11" fmla="*/ 1959 h 2204"/>
                <a:gd name="T12" fmla="*/ 612 w 2203"/>
                <a:gd name="T13" fmla="*/ 2204 h 2204"/>
                <a:gd name="T14" fmla="*/ 857 w 2203"/>
                <a:gd name="T15" fmla="*/ 1959 h 2204"/>
                <a:gd name="T16" fmla="*/ 612 w 2203"/>
                <a:gd name="T17" fmla="*/ 1714 h 2204"/>
                <a:gd name="T18" fmla="*/ 367 w 2203"/>
                <a:gd name="T19" fmla="*/ 1959 h 2204"/>
                <a:gd name="T20" fmla="*/ 801 w 2203"/>
                <a:gd name="T21" fmla="*/ 1368 h 2204"/>
                <a:gd name="T22" fmla="*/ 2156 w 2203"/>
                <a:gd name="T23" fmla="*/ 981 h 2204"/>
                <a:gd name="T24" fmla="*/ 2203 w 2203"/>
                <a:gd name="T25" fmla="*/ 918 h 2204"/>
                <a:gd name="T26" fmla="*/ 2203 w 2203"/>
                <a:gd name="T27" fmla="*/ 245 h 2204"/>
                <a:gd name="T28" fmla="*/ 490 w 2203"/>
                <a:gd name="T29" fmla="*/ 245 h 2204"/>
                <a:gd name="T30" fmla="*/ 490 w 2203"/>
                <a:gd name="T31" fmla="*/ 49 h 2204"/>
                <a:gd name="T32" fmla="*/ 441 w 2203"/>
                <a:gd name="T33" fmla="*/ 0 h 2204"/>
                <a:gd name="T34" fmla="*/ 49 w 2203"/>
                <a:gd name="T35" fmla="*/ 0 h 2204"/>
                <a:gd name="T36" fmla="*/ 0 w 2203"/>
                <a:gd name="T37" fmla="*/ 49 h 2204"/>
                <a:gd name="T38" fmla="*/ 0 w 2203"/>
                <a:gd name="T39" fmla="*/ 245 h 2204"/>
                <a:gd name="T40" fmla="*/ 245 w 2203"/>
                <a:gd name="T41" fmla="*/ 245 h 2204"/>
                <a:gd name="T42" fmla="*/ 479 w 2203"/>
                <a:gd name="T43" fmla="*/ 1342 h 2204"/>
                <a:gd name="T44" fmla="*/ 490 w 2203"/>
                <a:gd name="T45" fmla="*/ 1457 h 2204"/>
                <a:gd name="T46" fmla="*/ 490 w 2203"/>
                <a:gd name="T47" fmla="*/ 1659 h 2204"/>
                <a:gd name="T48" fmla="*/ 539 w 2203"/>
                <a:gd name="T49" fmla="*/ 1708 h 2204"/>
                <a:gd name="T50" fmla="*/ 2154 w 2203"/>
                <a:gd name="T51" fmla="*/ 1708 h 2204"/>
                <a:gd name="T52" fmla="*/ 2203 w 2203"/>
                <a:gd name="T53" fmla="*/ 1659 h 2204"/>
                <a:gd name="T54" fmla="*/ 2203 w 2203"/>
                <a:gd name="T55" fmla="*/ 1469 h 2204"/>
                <a:gd name="T56" fmla="*/ 826 w 2203"/>
                <a:gd name="T57" fmla="*/ 1469 h 2204"/>
                <a:gd name="T58" fmla="*/ 801 w 2203"/>
                <a:gd name="T59" fmla="*/ 1368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03" h="2204">
                  <a:moveTo>
                    <a:pt x="1591" y="1959"/>
                  </a:moveTo>
                  <a:cubicBezTo>
                    <a:pt x="1591" y="2094"/>
                    <a:pt x="1701" y="2204"/>
                    <a:pt x="1836" y="2204"/>
                  </a:cubicBezTo>
                  <a:cubicBezTo>
                    <a:pt x="1971" y="2204"/>
                    <a:pt x="2081" y="2094"/>
                    <a:pt x="2081" y="1959"/>
                  </a:cubicBezTo>
                  <a:cubicBezTo>
                    <a:pt x="2081" y="1823"/>
                    <a:pt x="1971" y="1714"/>
                    <a:pt x="1836" y="1714"/>
                  </a:cubicBezTo>
                  <a:cubicBezTo>
                    <a:pt x="1701" y="1714"/>
                    <a:pt x="1591" y="1823"/>
                    <a:pt x="1591" y="1959"/>
                  </a:cubicBezTo>
                  <a:close/>
                  <a:moveTo>
                    <a:pt x="367" y="1959"/>
                  </a:moveTo>
                  <a:cubicBezTo>
                    <a:pt x="367" y="2094"/>
                    <a:pt x="477" y="2204"/>
                    <a:pt x="612" y="2204"/>
                  </a:cubicBezTo>
                  <a:cubicBezTo>
                    <a:pt x="747" y="2204"/>
                    <a:pt x="857" y="2094"/>
                    <a:pt x="857" y="1959"/>
                  </a:cubicBezTo>
                  <a:cubicBezTo>
                    <a:pt x="857" y="1823"/>
                    <a:pt x="747" y="1714"/>
                    <a:pt x="612" y="1714"/>
                  </a:cubicBezTo>
                  <a:cubicBezTo>
                    <a:pt x="477" y="1714"/>
                    <a:pt x="367" y="1823"/>
                    <a:pt x="367" y="1959"/>
                  </a:cubicBezTo>
                  <a:close/>
                  <a:moveTo>
                    <a:pt x="801" y="1368"/>
                  </a:moveTo>
                  <a:cubicBezTo>
                    <a:pt x="2156" y="981"/>
                    <a:pt x="2156" y="981"/>
                    <a:pt x="2156" y="981"/>
                  </a:cubicBezTo>
                  <a:cubicBezTo>
                    <a:pt x="2182" y="973"/>
                    <a:pt x="2203" y="945"/>
                    <a:pt x="2203" y="918"/>
                  </a:cubicBezTo>
                  <a:cubicBezTo>
                    <a:pt x="2203" y="245"/>
                    <a:pt x="2203" y="245"/>
                    <a:pt x="2203" y="245"/>
                  </a:cubicBezTo>
                  <a:cubicBezTo>
                    <a:pt x="490" y="245"/>
                    <a:pt x="490" y="245"/>
                    <a:pt x="490" y="245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22"/>
                    <a:pt x="467" y="0"/>
                    <a:pt x="44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479" y="1342"/>
                    <a:pt x="479" y="1342"/>
                    <a:pt x="479" y="1342"/>
                  </a:cubicBezTo>
                  <a:cubicBezTo>
                    <a:pt x="490" y="1457"/>
                    <a:pt x="490" y="1457"/>
                    <a:pt x="490" y="1457"/>
                  </a:cubicBezTo>
                  <a:cubicBezTo>
                    <a:pt x="490" y="1659"/>
                    <a:pt x="490" y="1659"/>
                    <a:pt x="490" y="1659"/>
                  </a:cubicBezTo>
                  <a:cubicBezTo>
                    <a:pt x="490" y="1686"/>
                    <a:pt x="512" y="1708"/>
                    <a:pt x="539" y="1708"/>
                  </a:cubicBezTo>
                  <a:cubicBezTo>
                    <a:pt x="2154" y="1708"/>
                    <a:pt x="2154" y="1708"/>
                    <a:pt x="2154" y="1708"/>
                  </a:cubicBezTo>
                  <a:cubicBezTo>
                    <a:pt x="2181" y="1708"/>
                    <a:pt x="2203" y="1685"/>
                    <a:pt x="2203" y="1659"/>
                  </a:cubicBezTo>
                  <a:cubicBezTo>
                    <a:pt x="2203" y="1469"/>
                    <a:pt x="2203" y="1469"/>
                    <a:pt x="2203" y="1469"/>
                  </a:cubicBezTo>
                  <a:cubicBezTo>
                    <a:pt x="826" y="1469"/>
                    <a:pt x="826" y="1469"/>
                    <a:pt x="826" y="1469"/>
                  </a:cubicBezTo>
                  <a:cubicBezTo>
                    <a:pt x="686" y="1469"/>
                    <a:pt x="683" y="1402"/>
                    <a:pt x="801" y="13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E7E0FD0-180D-0D41-90BB-43E33DFD8985}"/>
              </a:ext>
            </a:extLst>
          </p:cNvPr>
          <p:cNvSpPr/>
          <p:nvPr/>
        </p:nvSpPr>
        <p:spPr>
          <a:xfrm>
            <a:off x="511702" y="1054351"/>
            <a:ext cx="6443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/>
              <a:t>Partnerystės sutartis - glaustas strateginis dokumentas, kuriuo grindžiamos Europos Komisijos ir Lietuvos derybos dėl penkių fondų</a:t>
            </a:r>
            <a:endParaRPr lang="en-US" sz="12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3AEDBE9-11E6-F347-B2CE-11CB125D3BA3}"/>
              </a:ext>
            </a:extLst>
          </p:cNvPr>
          <p:cNvSpPr txBox="1"/>
          <p:nvPr/>
        </p:nvSpPr>
        <p:spPr>
          <a:xfrm>
            <a:off x="1995749" y="4220113"/>
            <a:ext cx="1011631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300"/>
              </a:lnSpc>
              <a:spcAft>
                <a:spcPts val="600"/>
              </a:spcAft>
            </a:pPr>
            <a:r>
              <a:rPr lang="lt-LT" sz="1100" b="1" dirty="0">
                <a:latin typeface="+mj-lt"/>
              </a:rPr>
              <a:t>Sanglaudos fondas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3FEB9C-8DC9-3848-A113-7ED82111AA2B}"/>
              </a:ext>
            </a:extLst>
          </p:cNvPr>
          <p:cNvSpPr txBox="1"/>
          <p:nvPr/>
        </p:nvSpPr>
        <p:spPr>
          <a:xfrm>
            <a:off x="6167298" y="4220113"/>
            <a:ext cx="1073778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300"/>
              </a:lnSpc>
              <a:spcAft>
                <a:spcPts val="600"/>
              </a:spcAft>
            </a:pPr>
            <a:r>
              <a:rPr lang="lt-LT" sz="1100" b="1" dirty="0">
                <a:latin typeface="+mj-lt"/>
              </a:rPr>
              <a:t>Europos socialinis fondas </a:t>
            </a:r>
            <a:r>
              <a:rPr lang="lt-LT" sz="1100" b="1" dirty="0"/>
              <a:t>+ </a:t>
            </a:r>
          </a:p>
        </p:txBody>
      </p:sp>
      <p:grpSp>
        <p:nvGrpSpPr>
          <p:cNvPr id="17" name="Grupė 16"/>
          <p:cNvGrpSpPr/>
          <p:nvPr/>
        </p:nvGrpSpPr>
        <p:grpSpPr>
          <a:xfrm>
            <a:off x="723180" y="2143987"/>
            <a:ext cx="653587" cy="653587"/>
            <a:chOff x="829920" y="2425068"/>
            <a:chExt cx="653587" cy="653587"/>
          </a:xfrm>
        </p:grpSpPr>
        <p:sp>
          <p:nvSpPr>
            <p:cNvPr id="6" name="Oval 5"/>
            <p:cNvSpPr/>
            <p:nvPr/>
          </p:nvSpPr>
          <p:spPr>
            <a:xfrm>
              <a:off x="829920" y="2425068"/>
              <a:ext cx="653587" cy="653587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67" name="Freeform 289">
              <a:extLst>
                <a:ext uri="{FF2B5EF4-FFF2-40B4-BE49-F238E27FC236}">
                  <a16:creationId xmlns:a16="http://schemas.microsoft.com/office/drawing/2014/main" id="{3DF60991-1568-E944-B131-BAF8B3C64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304" y="2578696"/>
              <a:ext cx="346819" cy="346330"/>
            </a:xfrm>
            <a:custGeom>
              <a:avLst/>
              <a:gdLst>
                <a:gd name="T0" fmla="*/ 170 w 170"/>
                <a:gd name="T1" fmla="*/ 145 h 168"/>
                <a:gd name="T2" fmla="*/ 167 w 170"/>
                <a:gd name="T3" fmla="*/ 148 h 168"/>
                <a:gd name="T4" fmla="*/ 156 w 170"/>
                <a:gd name="T5" fmla="*/ 139 h 168"/>
                <a:gd name="T6" fmla="*/ 85 w 170"/>
                <a:gd name="T7" fmla="*/ 168 h 168"/>
                <a:gd name="T8" fmla="*/ 14 w 170"/>
                <a:gd name="T9" fmla="*/ 139 h 168"/>
                <a:gd name="T10" fmla="*/ 3 w 170"/>
                <a:gd name="T11" fmla="*/ 148 h 168"/>
                <a:gd name="T12" fmla="*/ 0 w 170"/>
                <a:gd name="T13" fmla="*/ 145 h 168"/>
                <a:gd name="T14" fmla="*/ 1 w 170"/>
                <a:gd name="T15" fmla="*/ 110 h 168"/>
                <a:gd name="T16" fmla="*/ 37 w 170"/>
                <a:gd name="T17" fmla="*/ 109 h 168"/>
                <a:gd name="T18" fmla="*/ 39 w 170"/>
                <a:gd name="T19" fmla="*/ 114 h 168"/>
                <a:gd name="T20" fmla="*/ 47 w 170"/>
                <a:gd name="T21" fmla="*/ 138 h 168"/>
                <a:gd name="T22" fmla="*/ 73 w 170"/>
                <a:gd name="T23" fmla="*/ 85 h 168"/>
                <a:gd name="T24" fmla="*/ 51 w 170"/>
                <a:gd name="T25" fmla="*/ 83 h 168"/>
                <a:gd name="T26" fmla="*/ 49 w 170"/>
                <a:gd name="T27" fmla="*/ 67 h 168"/>
                <a:gd name="T28" fmla="*/ 55 w 170"/>
                <a:gd name="T29" fmla="*/ 61 h 168"/>
                <a:gd name="T30" fmla="*/ 73 w 170"/>
                <a:gd name="T31" fmla="*/ 45 h 168"/>
                <a:gd name="T32" fmla="*/ 61 w 170"/>
                <a:gd name="T33" fmla="*/ 24 h 168"/>
                <a:gd name="T34" fmla="*/ 85 w 170"/>
                <a:gd name="T35" fmla="*/ 0 h 168"/>
                <a:gd name="T36" fmla="*/ 109 w 170"/>
                <a:gd name="T37" fmla="*/ 24 h 168"/>
                <a:gd name="T38" fmla="*/ 97 w 170"/>
                <a:gd name="T39" fmla="*/ 45 h 168"/>
                <a:gd name="T40" fmla="*/ 115 w 170"/>
                <a:gd name="T41" fmla="*/ 61 h 168"/>
                <a:gd name="T42" fmla="*/ 121 w 170"/>
                <a:gd name="T43" fmla="*/ 67 h 168"/>
                <a:gd name="T44" fmla="*/ 120 w 170"/>
                <a:gd name="T45" fmla="*/ 83 h 168"/>
                <a:gd name="T46" fmla="*/ 97 w 170"/>
                <a:gd name="T47" fmla="*/ 85 h 168"/>
                <a:gd name="T48" fmla="*/ 123 w 170"/>
                <a:gd name="T49" fmla="*/ 138 h 168"/>
                <a:gd name="T50" fmla="*/ 131 w 170"/>
                <a:gd name="T51" fmla="*/ 114 h 168"/>
                <a:gd name="T52" fmla="*/ 134 w 170"/>
                <a:gd name="T53" fmla="*/ 109 h 168"/>
                <a:gd name="T54" fmla="*/ 169 w 170"/>
                <a:gd name="T55" fmla="*/ 110 h 168"/>
                <a:gd name="T56" fmla="*/ 89 w 170"/>
                <a:gd name="T57" fmla="*/ 29 h 168"/>
                <a:gd name="T58" fmla="*/ 89 w 170"/>
                <a:gd name="T59" fmla="*/ 20 h 168"/>
                <a:gd name="T60" fmla="*/ 81 w 170"/>
                <a:gd name="T61" fmla="*/ 20 h 168"/>
                <a:gd name="T62" fmla="*/ 81 w 170"/>
                <a:gd name="T63" fmla="*/ 29 h 168"/>
                <a:gd name="T64" fmla="*/ 89 w 170"/>
                <a:gd name="T65" fmla="*/ 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168">
                  <a:moveTo>
                    <a:pt x="170" y="112"/>
                  </a:moveTo>
                  <a:cubicBezTo>
                    <a:pt x="170" y="145"/>
                    <a:pt x="170" y="145"/>
                    <a:pt x="170" y="145"/>
                  </a:cubicBezTo>
                  <a:cubicBezTo>
                    <a:pt x="170" y="147"/>
                    <a:pt x="169" y="148"/>
                    <a:pt x="168" y="148"/>
                  </a:cubicBezTo>
                  <a:cubicBezTo>
                    <a:pt x="167" y="148"/>
                    <a:pt x="167" y="148"/>
                    <a:pt x="167" y="148"/>
                  </a:cubicBezTo>
                  <a:cubicBezTo>
                    <a:pt x="166" y="148"/>
                    <a:pt x="165" y="148"/>
                    <a:pt x="165" y="14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48" y="148"/>
                    <a:pt x="138" y="155"/>
                    <a:pt x="126" y="160"/>
                  </a:cubicBezTo>
                  <a:cubicBezTo>
                    <a:pt x="113" y="165"/>
                    <a:pt x="100" y="168"/>
                    <a:pt x="85" y="168"/>
                  </a:cubicBezTo>
                  <a:cubicBezTo>
                    <a:pt x="71" y="168"/>
                    <a:pt x="57" y="165"/>
                    <a:pt x="44" y="160"/>
                  </a:cubicBezTo>
                  <a:cubicBezTo>
                    <a:pt x="32" y="155"/>
                    <a:pt x="22" y="148"/>
                    <a:pt x="14" y="139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5" y="148"/>
                    <a:pt x="4" y="148"/>
                    <a:pt x="3" y="148"/>
                  </a:cubicBezTo>
                  <a:cubicBezTo>
                    <a:pt x="3" y="148"/>
                    <a:pt x="3" y="148"/>
                    <a:pt x="2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1"/>
                    <a:pt x="1" y="111"/>
                    <a:pt x="1" y="110"/>
                  </a:cubicBezTo>
                  <a:cubicBezTo>
                    <a:pt x="2" y="109"/>
                    <a:pt x="3" y="109"/>
                    <a:pt x="3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8" y="109"/>
                    <a:pt x="39" y="110"/>
                    <a:pt x="40" y="111"/>
                  </a:cubicBezTo>
                  <a:cubicBezTo>
                    <a:pt x="40" y="112"/>
                    <a:pt x="40" y="113"/>
                    <a:pt x="39" y="11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34" y="130"/>
                    <a:pt x="40" y="134"/>
                    <a:pt x="47" y="138"/>
                  </a:cubicBezTo>
                  <a:cubicBezTo>
                    <a:pt x="55" y="142"/>
                    <a:pt x="64" y="145"/>
                    <a:pt x="73" y="14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5"/>
                    <a:pt x="52" y="84"/>
                    <a:pt x="51" y="83"/>
                  </a:cubicBezTo>
                  <a:cubicBezTo>
                    <a:pt x="49" y="82"/>
                    <a:pt x="49" y="81"/>
                    <a:pt x="49" y="79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5"/>
                    <a:pt x="49" y="64"/>
                    <a:pt x="51" y="63"/>
                  </a:cubicBezTo>
                  <a:cubicBezTo>
                    <a:pt x="52" y="61"/>
                    <a:pt x="53" y="61"/>
                    <a:pt x="55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3"/>
                    <a:pt x="66" y="40"/>
                    <a:pt x="64" y="37"/>
                  </a:cubicBezTo>
                  <a:cubicBezTo>
                    <a:pt x="62" y="33"/>
                    <a:pt x="61" y="29"/>
                    <a:pt x="61" y="24"/>
                  </a:cubicBezTo>
                  <a:cubicBezTo>
                    <a:pt x="61" y="18"/>
                    <a:pt x="63" y="12"/>
                    <a:pt x="68" y="7"/>
                  </a:cubicBezTo>
                  <a:cubicBezTo>
                    <a:pt x="73" y="3"/>
                    <a:pt x="78" y="0"/>
                    <a:pt x="85" y="0"/>
                  </a:cubicBezTo>
                  <a:cubicBezTo>
                    <a:pt x="92" y="0"/>
                    <a:pt x="97" y="3"/>
                    <a:pt x="102" y="7"/>
                  </a:cubicBezTo>
                  <a:cubicBezTo>
                    <a:pt x="107" y="12"/>
                    <a:pt x="109" y="18"/>
                    <a:pt x="109" y="24"/>
                  </a:cubicBezTo>
                  <a:cubicBezTo>
                    <a:pt x="109" y="29"/>
                    <a:pt x="108" y="33"/>
                    <a:pt x="106" y="37"/>
                  </a:cubicBezTo>
                  <a:cubicBezTo>
                    <a:pt x="104" y="40"/>
                    <a:pt x="101" y="43"/>
                    <a:pt x="97" y="45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7" y="61"/>
                    <a:pt x="118" y="61"/>
                    <a:pt x="120" y="63"/>
                  </a:cubicBezTo>
                  <a:cubicBezTo>
                    <a:pt x="121" y="64"/>
                    <a:pt x="121" y="65"/>
                    <a:pt x="121" y="67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1" y="81"/>
                    <a:pt x="121" y="82"/>
                    <a:pt x="120" y="83"/>
                  </a:cubicBezTo>
                  <a:cubicBezTo>
                    <a:pt x="118" y="84"/>
                    <a:pt x="117" y="85"/>
                    <a:pt x="115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107" y="145"/>
                    <a:pt x="115" y="142"/>
                    <a:pt x="123" y="138"/>
                  </a:cubicBezTo>
                  <a:cubicBezTo>
                    <a:pt x="131" y="134"/>
                    <a:pt x="137" y="130"/>
                    <a:pt x="141" y="12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3"/>
                    <a:pt x="130" y="112"/>
                    <a:pt x="131" y="111"/>
                  </a:cubicBezTo>
                  <a:cubicBezTo>
                    <a:pt x="131" y="110"/>
                    <a:pt x="132" y="109"/>
                    <a:pt x="134" y="109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09"/>
                    <a:pt x="168" y="109"/>
                    <a:pt x="169" y="110"/>
                  </a:cubicBezTo>
                  <a:cubicBezTo>
                    <a:pt x="170" y="111"/>
                    <a:pt x="170" y="111"/>
                    <a:pt x="170" y="112"/>
                  </a:cubicBezTo>
                  <a:close/>
                  <a:moveTo>
                    <a:pt x="89" y="29"/>
                  </a:moveTo>
                  <a:cubicBezTo>
                    <a:pt x="91" y="27"/>
                    <a:pt x="91" y="26"/>
                    <a:pt x="91" y="24"/>
                  </a:cubicBezTo>
                  <a:cubicBezTo>
                    <a:pt x="91" y="23"/>
                    <a:pt x="91" y="21"/>
                    <a:pt x="89" y="20"/>
                  </a:cubicBezTo>
                  <a:cubicBezTo>
                    <a:pt x="88" y="19"/>
                    <a:pt x="87" y="18"/>
                    <a:pt x="85" y="18"/>
                  </a:cubicBezTo>
                  <a:cubicBezTo>
                    <a:pt x="83" y="18"/>
                    <a:pt x="82" y="19"/>
                    <a:pt x="81" y="20"/>
                  </a:cubicBezTo>
                  <a:cubicBezTo>
                    <a:pt x="80" y="21"/>
                    <a:pt x="79" y="23"/>
                    <a:pt x="79" y="24"/>
                  </a:cubicBezTo>
                  <a:cubicBezTo>
                    <a:pt x="79" y="26"/>
                    <a:pt x="80" y="27"/>
                    <a:pt x="81" y="29"/>
                  </a:cubicBezTo>
                  <a:cubicBezTo>
                    <a:pt x="82" y="30"/>
                    <a:pt x="83" y="30"/>
                    <a:pt x="85" y="30"/>
                  </a:cubicBezTo>
                  <a:cubicBezTo>
                    <a:pt x="87" y="30"/>
                    <a:pt x="88" y="30"/>
                    <a:pt x="89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highlight>
                  <a:srgbClr val="F6F8FA"/>
                </a:highlight>
                <a:latin typeface="+mj-lt"/>
              </a:endParaRPr>
            </a:p>
          </p:txBody>
        </p:sp>
      </p:grpSp>
      <p:grpSp>
        <p:nvGrpSpPr>
          <p:cNvPr id="12" name="Grupė 11"/>
          <p:cNvGrpSpPr/>
          <p:nvPr/>
        </p:nvGrpSpPr>
        <p:grpSpPr>
          <a:xfrm>
            <a:off x="6343729" y="3526292"/>
            <a:ext cx="653587" cy="653587"/>
            <a:chOff x="6158714" y="3526292"/>
            <a:chExt cx="653587" cy="653587"/>
          </a:xfrm>
        </p:grpSpPr>
        <p:sp>
          <p:nvSpPr>
            <p:cNvPr id="9" name="Oval 8"/>
            <p:cNvSpPr/>
            <p:nvPr/>
          </p:nvSpPr>
          <p:spPr>
            <a:xfrm>
              <a:off x="6158714" y="3526292"/>
              <a:ext cx="653587" cy="653587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789978EC-FD9F-9F47-A2CE-BB01AC6C9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49" y="3750235"/>
              <a:ext cx="270917" cy="205700"/>
            </a:xfrm>
            <a:custGeom>
              <a:avLst/>
              <a:gdLst>
                <a:gd name="T0" fmla="*/ 185 w 265"/>
                <a:gd name="T1" fmla="*/ 190 h 225"/>
                <a:gd name="T2" fmla="*/ 185 w 265"/>
                <a:gd name="T3" fmla="*/ 225 h 225"/>
                <a:gd name="T4" fmla="*/ 0 w 265"/>
                <a:gd name="T5" fmla="*/ 225 h 225"/>
                <a:gd name="T6" fmla="*/ 0 w 265"/>
                <a:gd name="T7" fmla="*/ 179 h 225"/>
                <a:gd name="T8" fmla="*/ 23 w 265"/>
                <a:gd name="T9" fmla="*/ 158 h 225"/>
                <a:gd name="T10" fmla="*/ 57 w 265"/>
                <a:gd name="T11" fmla="*/ 120 h 225"/>
                <a:gd name="T12" fmla="*/ 46 w 265"/>
                <a:gd name="T13" fmla="*/ 90 h 225"/>
                <a:gd name="T14" fmla="*/ 36 w 265"/>
                <a:gd name="T15" fmla="*/ 71 h 225"/>
                <a:gd name="T16" fmla="*/ 40 w 265"/>
                <a:gd name="T17" fmla="*/ 61 h 225"/>
                <a:gd name="T18" fmla="*/ 37 w 265"/>
                <a:gd name="T19" fmla="*/ 40 h 225"/>
                <a:gd name="T20" fmla="*/ 79 w 265"/>
                <a:gd name="T21" fmla="*/ 0 h 225"/>
                <a:gd name="T22" fmla="*/ 122 w 265"/>
                <a:gd name="T23" fmla="*/ 40 h 225"/>
                <a:gd name="T24" fmla="*/ 119 w 265"/>
                <a:gd name="T25" fmla="*/ 61 h 225"/>
                <a:gd name="T26" fmla="*/ 123 w 265"/>
                <a:gd name="T27" fmla="*/ 71 h 225"/>
                <a:gd name="T28" fmla="*/ 113 w 265"/>
                <a:gd name="T29" fmla="*/ 90 h 225"/>
                <a:gd name="T30" fmla="*/ 101 w 265"/>
                <a:gd name="T31" fmla="*/ 120 h 225"/>
                <a:gd name="T32" fmla="*/ 136 w 265"/>
                <a:gd name="T33" fmla="*/ 158 h 225"/>
                <a:gd name="T34" fmla="*/ 185 w 265"/>
                <a:gd name="T35" fmla="*/ 190 h 225"/>
                <a:gd name="T36" fmla="*/ 206 w 265"/>
                <a:gd name="T37" fmla="*/ 225 h 225"/>
                <a:gd name="T38" fmla="*/ 206 w 265"/>
                <a:gd name="T39" fmla="*/ 187 h 225"/>
                <a:gd name="T40" fmla="*/ 157 w 265"/>
                <a:gd name="T41" fmla="*/ 143 h 225"/>
                <a:gd name="T42" fmla="*/ 168 w 265"/>
                <a:gd name="T43" fmla="*/ 122 h 225"/>
                <a:gd name="T44" fmla="*/ 159 w 265"/>
                <a:gd name="T45" fmla="*/ 100 h 225"/>
                <a:gd name="T46" fmla="*/ 152 w 265"/>
                <a:gd name="T47" fmla="*/ 85 h 225"/>
                <a:gd name="T48" fmla="*/ 155 w 265"/>
                <a:gd name="T49" fmla="*/ 78 h 225"/>
                <a:gd name="T50" fmla="*/ 153 w 265"/>
                <a:gd name="T51" fmla="*/ 62 h 225"/>
                <a:gd name="T52" fmla="*/ 185 w 265"/>
                <a:gd name="T53" fmla="*/ 32 h 225"/>
                <a:gd name="T54" fmla="*/ 217 w 265"/>
                <a:gd name="T55" fmla="*/ 62 h 225"/>
                <a:gd name="T56" fmla="*/ 215 w 265"/>
                <a:gd name="T57" fmla="*/ 78 h 225"/>
                <a:gd name="T58" fmla="*/ 217 w 265"/>
                <a:gd name="T59" fmla="*/ 85 h 225"/>
                <a:gd name="T60" fmla="*/ 210 w 265"/>
                <a:gd name="T61" fmla="*/ 100 h 225"/>
                <a:gd name="T62" fmla="*/ 201 w 265"/>
                <a:gd name="T63" fmla="*/ 122 h 225"/>
                <a:gd name="T64" fmla="*/ 227 w 265"/>
                <a:gd name="T65" fmla="*/ 151 h 225"/>
                <a:gd name="T66" fmla="*/ 262 w 265"/>
                <a:gd name="T67" fmla="*/ 172 h 225"/>
                <a:gd name="T68" fmla="*/ 265 w 265"/>
                <a:gd name="T69" fmla="*/ 225 h 225"/>
                <a:gd name="T70" fmla="*/ 206 w 265"/>
                <a:gd name="T7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5" h="225">
                  <a:moveTo>
                    <a:pt x="185" y="190"/>
                  </a:moveTo>
                  <a:cubicBezTo>
                    <a:pt x="185" y="198"/>
                    <a:pt x="185" y="225"/>
                    <a:pt x="185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66"/>
                    <a:pt x="15" y="161"/>
                    <a:pt x="23" y="158"/>
                  </a:cubicBezTo>
                  <a:cubicBezTo>
                    <a:pt x="49" y="147"/>
                    <a:pt x="57" y="139"/>
                    <a:pt x="57" y="120"/>
                  </a:cubicBezTo>
                  <a:cubicBezTo>
                    <a:pt x="57" y="108"/>
                    <a:pt x="49" y="112"/>
                    <a:pt x="46" y="90"/>
                  </a:cubicBezTo>
                  <a:cubicBezTo>
                    <a:pt x="44" y="82"/>
                    <a:pt x="37" y="90"/>
                    <a:pt x="36" y="71"/>
                  </a:cubicBezTo>
                  <a:cubicBezTo>
                    <a:pt x="36" y="63"/>
                    <a:pt x="40" y="61"/>
                    <a:pt x="40" y="61"/>
                  </a:cubicBezTo>
                  <a:cubicBezTo>
                    <a:pt x="40" y="61"/>
                    <a:pt x="38" y="49"/>
                    <a:pt x="37" y="40"/>
                  </a:cubicBezTo>
                  <a:cubicBezTo>
                    <a:pt x="36" y="28"/>
                    <a:pt x="43" y="0"/>
                    <a:pt x="79" y="0"/>
                  </a:cubicBezTo>
                  <a:cubicBezTo>
                    <a:pt x="116" y="0"/>
                    <a:pt x="123" y="28"/>
                    <a:pt x="122" y="40"/>
                  </a:cubicBezTo>
                  <a:cubicBezTo>
                    <a:pt x="121" y="49"/>
                    <a:pt x="119" y="61"/>
                    <a:pt x="119" y="61"/>
                  </a:cubicBezTo>
                  <a:cubicBezTo>
                    <a:pt x="119" y="61"/>
                    <a:pt x="123" y="63"/>
                    <a:pt x="123" y="71"/>
                  </a:cubicBezTo>
                  <a:cubicBezTo>
                    <a:pt x="122" y="90"/>
                    <a:pt x="114" y="82"/>
                    <a:pt x="113" y="90"/>
                  </a:cubicBezTo>
                  <a:cubicBezTo>
                    <a:pt x="109" y="112"/>
                    <a:pt x="101" y="108"/>
                    <a:pt x="101" y="120"/>
                  </a:cubicBezTo>
                  <a:cubicBezTo>
                    <a:pt x="101" y="139"/>
                    <a:pt x="110" y="147"/>
                    <a:pt x="136" y="158"/>
                  </a:cubicBezTo>
                  <a:cubicBezTo>
                    <a:pt x="162" y="168"/>
                    <a:pt x="185" y="179"/>
                    <a:pt x="185" y="190"/>
                  </a:cubicBezTo>
                  <a:close/>
                  <a:moveTo>
                    <a:pt x="206" y="225"/>
                  </a:moveTo>
                  <a:cubicBezTo>
                    <a:pt x="206" y="187"/>
                    <a:pt x="206" y="187"/>
                    <a:pt x="206" y="187"/>
                  </a:cubicBezTo>
                  <a:cubicBezTo>
                    <a:pt x="206" y="168"/>
                    <a:pt x="200" y="164"/>
                    <a:pt x="157" y="143"/>
                  </a:cubicBezTo>
                  <a:cubicBezTo>
                    <a:pt x="165" y="138"/>
                    <a:pt x="168" y="132"/>
                    <a:pt x="168" y="122"/>
                  </a:cubicBezTo>
                  <a:cubicBezTo>
                    <a:pt x="168" y="113"/>
                    <a:pt x="162" y="116"/>
                    <a:pt x="159" y="100"/>
                  </a:cubicBezTo>
                  <a:cubicBezTo>
                    <a:pt x="158" y="94"/>
                    <a:pt x="153" y="100"/>
                    <a:pt x="152" y="85"/>
                  </a:cubicBezTo>
                  <a:cubicBezTo>
                    <a:pt x="152" y="79"/>
                    <a:pt x="155" y="78"/>
                    <a:pt x="155" y="78"/>
                  </a:cubicBezTo>
                  <a:cubicBezTo>
                    <a:pt x="155" y="78"/>
                    <a:pt x="153" y="69"/>
                    <a:pt x="153" y="62"/>
                  </a:cubicBezTo>
                  <a:cubicBezTo>
                    <a:pt x="152" y="54"/>
                    <a:pt x="157" y="32"/>
                    <a:pt x="185" y="32"/>
                  </a:cubicBezTo>
                  <a:cubicBezTo>
                    <a:pt x="212" y="32"/>
                    <a:pt x="217" y="54"/>
                    <a:pt x="217" y="62"/>
                  </a:cubicBezTo>
                  <a:cubicBezTo>
                    <a:pt x="216" y="69"/>
                    <a:pt x="215" y="78"/>
                    <a:pt x="215" y="78"/>
                  </a:cubicBezTo>
                  <a:cubicBezTo>
                    <a:pt x="215" y="78"/>
                    <a:pt x="217" y="79"/>
                    <a:pt x="217" y="85"/>
                  </a:cubicBezTo>
                  <a:cubicBezTo>
                    <a:pt x="216" y="100"/>
                    <a:pt x="211" y="94"/>
                    <a:pt x="210" y="100"/>
                  </a:cubicBezTo>
                  <a:cubicBezTo>
                    <a:pt x="207" y="116"/>
                    <a:pt x="201" y="113"/>
                    <a:pt x="201" y="122"/>
                  </a:cubicBezTo>
                  <a:cubicBezTo>
                    <a:pt x="201" y="136"/>
                    <a:pt x="208" y="143"/>
                    <a:pt x="227" y="151"/>
                  </a:cubicBezTo>
                  <a:cubicBezTo>
                    <a:pt x="247" y="159"/>
                    <a:pt x="258" y="164"/>
                    <a:pt x="262" y="172"/>
                  </a:cubicBezTo>
                  <a:cubicBezTo>
                    <a:pt x="265" y="176"/>
                    <a:pt x="265" y="225"/>
                    <a:pt x="265" y="225"/>
                  </a:cubicBezTo>
                  <a:lnTo>
                    <a:pt x="206" y="2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upė 13"/>
          <p:cNvGrpSpPr/>
          <p:nvPr/>
        </p:nvGrpSpPr>
        <p:grpSpPr>
          <a:xfrm>
            <a:off x="3576489" y="3526292"/>
            <a:ext cx="653587" cy="653587"/>
            <a:chOff x="3565668" y="3645333"/>
            <a:chExt cx="653587" cy="65358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39DE26F-A5DD-7149-89FC-DCEA68CCA1BA}"/>
                </a:ext>
              </a:extLst>
            </p:cNvPr>
            <p:cNvSpPr/>
            <p:nvPr/>
          </p:nvSpPr>
          <p:spPr>
            <a:xfrm>
              <a:off x="3565668" y="3645333"/>
              <a:ext cx="653587" cy="653587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2E2F91A-E181-1441-90E8-1FEDB2CFB0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4437" y="3859530"/>
              <a:ext cx="236047" cy="241842"/>
            </a:xfrm>
            <a:custGeom>
              <a:avLst/>
              <a:gdLst>
                <a:gd name="T0" fmla="*/ 140 w 279"/>
                <a:gd name="T1" fmla="*/ 279 h 279"/>
                <a:gd name="T2" fmla="*/ 140 w 279"/>
                <a:gd name="T3" fmla="*/ 0 h 279"/>
                <a:gd name="T4" fmla="*/ 72 w 279"/>
                <a:gd name="T5" fmla="*/ 175 h 279"/>
                <a:gd name="T6" fmla="*/ 71 w 279"/>
                <a:gd name="T7" fmla="*/ 117 h 279"/>
                <a:gd name="T8" fmla="*/ 26 w 279"/>
                <a:gd name="T9" fmla="*/ 139 h 279"/>
                <a:gd name="T10" fmla="*/ 72 w 279"/>
                <a:gd name="T11" fmla="*/ 175 h 279"/>
                <a:gd name="T12" fmla="*/ 75 w 279"/>
                <a:gd name="T13" fmla="*/ 192 h 279"/>
                <a:gd name="T14" fmla="*/ 59 w 279"/>
                <a:gd name="T15" fmla="*/ 220 h 279"/>
                <a:gd name="T16" fmla="*/ 37 w 279"/>
                <a:gd name="T17" fmla="*/ 91 h 279"/>
                <a:gd name="T18" fmla="*/ 98 w 279"/>
                <a:gd name="T19" fmla="*/ 34 h 279"/>
                <a:gd name="T20" fmla="*/ 37 w 279"/>
                <a:gd name="T21" fmla="*/ 91 h 279"/>
                <a:gd name="T22" fmla="*/ 131 w 279"/>
                <a:gd name="T23" fmla="*/ 182 h 279"/>
                <a:gd name="T24" fmla="*/ 86 w 279"/>
                <a:gd name="T25" fmla="*/ 118 h 279"/>
                <a:gd name="T26" fmla="*/ 88 w 279"/>
                <a:gd name="T27" fmla="*/ 178 h 279"/>
                <a:gd name="T28" fmla="*/ 131 w 279"/>
                <a:gd name="T29" fmla="*/ 106 h 279"/>
                <a:gd name="T30" fmla="*/ 130 w 279"/>
                <a:gd name="T31" fmla="*/ 26 h 279"/>
                <a:gd name="T32" fmla="*/ 131 w 279"/>
                <a:gd name="T33" fmla="*/ 253 h 279"/>
                <a:gd name="T34" fmla="*/ 92 w 279"/>
                <a:gd name="T35" fmla="*/ 195 h 279"/>
                <a:gd name="T36" fmla="*/ 131 w 279"/>
                <a:gd name="T37" fmla="*/ 253 h 279"/>
                <a:gd name="T38" fmla="*/ 148 w 279"/>
                <a:gd name="T39" fmla="*/ 106 h 279"/>
                <a:gd name="T40" fmla="*/ 159 w 279"/>
                <a:gd name="T41" fmla="*/ 32 h 279"/>
                <a:gd name="T42" fmla="*/ 191 w 279"/>
                <a:gd name="T43" fmla="*/ 178 h 279"/>
                <a:gd name="T44" fmla="*/ 193 w 279"/>
                <a:gd name="T45" fmla="*/ 119 h 279"/>
                <a:gd name="T46" fmla="*/ 148 w 279"/>
                <a:gd name="T47" fmla="*/ 182 h 279"/>
                <a:gd name="T48" fmla="*/ 188 w 279"/>
                <a:gd name="T49" fmla="*/ 195 h 279"/>
                <a:gd name="T50" fmla="*/ 148 w 279"/>
                <a:gd name="T51" fmla="*/ 253 h 279"/>
                <a:gd name="T52" fmla="*/ 181 w 279"/>
                <a:gd name="T53" fmla="*/ 34 h 279"/>
                <a:gd name="T54" fmla="*/ 242 w 279"/>
                <a:gd name="T55" fmla="*/ 91 h 279"/>
                <a:gd name="T56" fmla="*/ 246 w 279"/>
                <a:gd name="T57" fmla="*/ 180 h 279"/>
                <a:gd name="T58" fmla="*/ 183 w 279"/>
                <a:gd name="T59" fmla="*/ 244 h 279"/>
                <a:gd name="T60" fmla="*/ 246 w 279"/>
                <a:gd name="T61" fmla="*/ 180 h 279"/>
                <a:gd name="T62" fmla="*/ 207 w 279"/>
                <a:gd name="T63" fmla="*/ 175 h 279"/>
                <a:gd name="T64" fmla="*/ 248 w 279"/>
                <a:gd name="T65" fmla="*/ 106 h 279"/>
                <a:gd name="T66" fmla="*/ 209 w 279"/>
                <a:gd name="T67" fmla="*/ 14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9" h="279">
                  <a:moveTo>
                    <a:pt x="279" y="139"/>
                  </a:moveTo>
                  <a:cubicBezTo>
                    <a:pt x="279" y="217"/>
                    <a:pt x="218" y="279"/>
                    <a:pt x="140" y="279"/>
                  </a:cubicBezTo>
                  <a:cubicBezTo>
                    <a:pt x="62" y="279"/>
                    <a:pt x="0" y="217"/>
                    <a:pt x="0" y="139"/>
                  </a:cubicBezTo>
                  <a:cubicBezTo>
                    <a:pt x="0" y="62"/>
                    <a:pt x="62" y="0"/>
                    <a:pt x="140" y="0"/>
                  </a:cubicBezTo>
                  <a:cubicBezTo>
                    <a:pt x="218" y="0"/>
                    <a:pt x="279" y="62"/>
                    <a:pt x="279" y="139"/>
                  </a:cubicBezTo>
                  <a:close/>
                  <a:moveTo>
                    <a:pt x="72" y="175"/>
                  </a:moveTo>
                  <a:cubicBezTo>
                    <a:pt x="70" y="164"/>
                    <a:pt x="70" y="152"/>
                    <a:pt x="70" y="140"/>
                  </a:cubicBezTo>
                  <a:cubicBezTo>
                    <a:pt x="70" y="132"/>
                    <a:pt x="70" y="125"/>
                    <a:pt x="71" y="117"/>
                  </a:cubicBezTo>
                  <a:cubicBezTo>
                    <a:pt x="51" y="113"/>
                    <a:pt x="39" y="110"/>
                    <a:pt x="30" y="106"/>
                  </a:cubicBezTo>
                  <a:cubicBezTo>
                    <a:pt x="27" y="116"/>
                    <a:pt x="26" y="128"/>
                    <a:pt x="26" y="139"/>
                  </a:cubicBezTo>
                  <a:cubicBezTo>
                    <a:pt x="26" y="145"/>
                    <a:pt x="26" y="150"/>
                    <a:pt x="26" y="155"/>
                  </a:cubicBezTo>
                  <a:cubicBezTo>
                    <a:pt x="32" y="161"/>
                    <a:pt x="46" y="170"/>
                    <a:pt x="72" y="175"/>
                  </a:cubicBezTo>
                  <a:close/>
                  <a:moveTo>
                    <a:pt x="96" y="244"/>
                  </a:moveTo>
                  <a:cubicBezTo>
                    <a:pt x="86" y="230"/>
                    <a:pt x="79" y="213"/>
                    <a:pt x="75" y="192"/>
                  </a:cubicBezTo>
                  <a:cubicBezTo>
                    <a:pt x="58" y="188"/>
                    <a:pt x="42" y="183"/>
                    <a:pt x="32" y="178"/>
                  </a:cubicBezTo>
                  <a:cubicBezTo>
                    <a:pt x="39" y="194"/>
                    <a:pt x="47" y="208"/>
                    <a:pt x="59" y="220"/>
                  </a:cubicBezTo>
                  <a:cubicBezTo>
                    <a:pt x="70" y="231"/>
                    <a:pt x="82" y="239"/>
                    <a:pt x="96" y="244"/>
                  </a:cubicBezTo>
                  <a:close/>
                  <a:moveTo>
                    <a:pt x="37" y="91"/>
                  </a:moveTo>
                  <a:cubicBezTo>
                    <a:pt x="41" y="94"/>
                    <a:pt x="47" y="95"/>
                    <a:pt x="73" y="102"/>
                  </a:cubicBezTo>
                  <a:cubicBezTo>
                    <a:pt x="77" y="74"/>
                    <a:pt x="86" y="51"/>
                    <a:pt x="98" y="34"/>
                  </a:cubicBezTo>
                  <a:cubicBezTo>
                    <a:pt x="84" y="41"/>
                    <a:pt x="71" y="47"/>
                    <a:pt x="59" y="59"/>
                  </a:cubicBezTo>
                  <a:cubicBezTo>
                    <a:pt x="49" y="68"/>
                    <a:pt x="42" y="80"/>
                    <a:pt x="37" y="91"/>
                  </a:cubicBezTo>
                  <a:close/>
                  <a:moveTo>
                    <a:pt x="88" y="178"/>
                  </a:moveTo>
                  <a:cubicBezTo>
                    <a:pt x="102" y="180"/>
                    <a:pt x="117" y="182"/>
                    <a:pt x="131" y="182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16" y="121"/>
                    <a:pt x="100" y="120"/>
                    <a:pt x="86" y="118"/>
                  </a:cubicBezTo>
                  <a:cubicBezTo>
                    <a:pt x="86" y="126"/>
                    <a:pt x="85" y="133"/>
                    <a:pt x="85" y="140"/>
                  </a:cubicBezTo>
                  <a:cubicBezTo>
                    <a:pt x="85" y="153"/>
                    <a:pt x="86" y="166"/>
                    <a:pt x="88" y="178"/>
                  </a:cubicBezTo>
                  <a:close/>
                  <a:moveTo>
                    <a:pt x="88" y="104"/>
                  </a:moveTo>
                  <a:cubicBezTo>
                    <a:pt x="102" y="105"/>
                    <a:pt x="117" y="106"/>
                    <a:pt x="131" y="106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1" y="26"/>
                    <a:pt x="131" y="26"/>
                    <a:pt x="130" y="26"/>
                  </a:cubicBezTo>
                  <a:cubicBezTo>
                    <a:pt x="111" y="34"/>
                    <a:pt x="95" y="64"/>
                    <a:pt x="88" y="104"/>
                  </a:cubicBezTo>
                  <a:close/>
                  <a:moveTo>
                    <a:pt x="131" y="253"/>
                  </a:moveTo>
                  <a:cubicBezTo>
                    <a:pt x="131" y="197"/>
                    <a:pt x="131" y="197"/>
                    <a:pt x="131" y="197"/>
                  </a:cubicBezTo>
                  <a:cubicBezTo>
                    <a:pt x="118" y="197"/>
                    <a:pt x="104" y="196"/>
                    <a:pt x="92" y="195"/>
                  </a:cubicBezTo>
                  <a:cubicBezTo>
                    <a:pt x="94" y="206"/>
                    <a:pt x="98" y="216"/>
                    <a:pt x="103" y="225"/>
                  </a:cubicBezTo>
                  <a:cubicBezTo>
                    <a:pt x="110" y="240"/>
                    <a:pt x="120" y="253"/>
                    <a:pt x="131" y="253"/>
                  </a:cubicBezTo>
                  <a:close/>
                  <a:moveTo>
                    <a:pt x="148" y="26"/>
                  </a:moveTo>
                  <a:cubicBezTo>
                    <a:pt x="148" y="106"/>
                    <a:pt x="148" y="106"/>
                    <a:pt x="148" y="106"/>
                  </a:cubicBezTo>
                  <a:cubicBezTo>
                    <a:pt x="163" y="106"/>
                    <a:pt x="177" y="105"/>
                    <a:pt x="192" y="104"/>
                  </a:cubicBezTo>
                  <a:cubicBezTo>
                    <a:pt x="186" y="73"/>
                    <a:pt x="173" y="46"/>
                    <a:pt x="159" y="32"/>
                  </a:cubicBezTo>
                  <a:cubicBezTo>
                    <a:pt x="155" y="30"/>
                    <a:pt x="151" y="26"/>
                    <a:pt x="148" y="26"/>
                  </a:cubicBezTo>
                  <a:close/>
                  <a:moveTo>
                    <a:pt x="191" y="178"/>
                  </a:moveTo>
                  <a:cubicBezTo>
                    <a:pt x="193" y="167"/>
                    <a:pt x="194" y="153"/>
                    <a:pt x="194" y="140"/>
                  </a:cubicBezTo>
                  <a:cubicBezTo>
                    <a:pt x="194" y="133"/>
                    <a:pt x="194" y="126"/>
                    <a:pt x="193" y="119"/>
                  </a:cubicBezTo>
                  <a:cubicBezTo>
                    <a:pt x="179" y="120"/>
                    <a:pt x="164" y="121"/>
                    <a:pt x="148" y="121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63" y="182"/>
                    <a:pt x="177" y="180"/>
                    <a:pt x="191" y="178"/>
                  </a:cubicBezTo>
                  <a:close/>
                  <a:moveTo>
                    <a:pt x="188" y="195"/>
                  </a:moveTo>
                  <a:cubicBezTo>
                    <a:pt x="174" y="196"/>
                    <a:pt x="161" y="197"/>
                    <a:pt x="148" y="197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70" y="253"/>
                    <a:pt x="182" y="214"/>
                    <a:pt x="188" y="195"/>
                  </a:cubicBezTo>
                  <a:close/>
                  <a:moveTo>
                    <a:pt x="181" y="34"/>
                  </a:moveTo>
                  <a:cubicBezTo>
                    <a:pt x="194" y="50"/>
                    <a:pt x="202" y="74"/>
                    <a:pt x="206" y="102"/>
                  </a:cubicBezTo>
                  <a:cubicBezTo>
                    <a:pt x="229" y="98"/>
                    <a:pt x="239" y="94"/>
                    <a:pt x="242" y="91"/>
                  </a:cubicBezTo>
                  <a:cubicBezTo>
                    <a:pt x="230" y="65"/>
                    <a:pt x="207" y="43"/>
                    <a:pt x="181" y="34"/>
                  </a:cubicBezTo>
                  <a:close/>
                  <a:moveTo>
                    <a:pt x="246" y="180"/>
                  </a:moveTo>
                  <a:cubicBezTo>
                    <a:pt x="235" y="185"/>
                    <a:pt x="220" y="189"/>
                    <a:pt x="204" y="193"/>
                  </a:cubicBezTo>
                  <a:cubicBezTo>
                    <a:pt x="199" y="213"/>
                    <a:pt x="193" y="230"/>
                    <a:pt x="183" y="244"/>
                  </a:cubicBezTo>
                  <a:cubicBezTo>
                    <a:pt x="196" y="239"/>
                    <a:pt x="210" y="231"/>
                    <a:pt x="220" y="220"/>
                  </a:cubicBezTo>
                  <a:cubicBezTo>
                    <a:pt x="232" y="208"/>
                    <a:pt x="240" y="195"/>
                    <a:pt x="246" y="180"/>
                  </a:cubicBezTo>
                  <a:close/>
                  <a:moveTo>
                    <a:pt x="209" y="140"/>
                  </a:moveTo>
                  <a:cubicBezTo>
                    <a:pt x="209" y="152"/>
                    <a:pt x="208" y="165"/>
                    <a:pt x="207" y="175"/>
                  </a:cubicBezTo>
                  <a:cubicBezTo>
                    <a:pt x="252" y="168"/>
                    <a:pt x="254" y="158"/>
                    <a:pt x="254" y="139"/>
                  </a:cubicBezTo>
                  <a:cubicBezTo>
                    <a:pt x="254" y="128"/>
                    <a:pt x="252" y="117"/>
                    <a:pt x="248" y="106"/>
                  </a:cubicBezTo>
                  <a:cubicBezTo>
                    <a:pt x="240" y="110"/>
                    <a:pt x="226" y="115"/>
                    <a:pt x="208" y="117"/>
                  </a:cubicBezTo>
                  <a:cubicBezTo>
                    <a:pt x="209" y="125"/>
                    <a:pt x="209" y="132"/>
                    <a:pt x="209" y="1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6" name="Grupė 15"/>
          <p:cNvGrpSpPr/>
          <p:nvPr/>
        </p:nvGrpSpPr>
        <p:grpSpPr>
          <a:xfrm>
            <a:off x="2192869" y="3526292"/>
            <a:ext cx="653587" cy="653587"/>
            <a:chOff x="2413463" y="3540464"/>
            <a:chExt cx="653587" cy="653587"/>
          </a:xfrm>
        </p:grpSpPr>
        <p:sp>
          <p:nvSpPr>
            <p:cNvPr id="7" name="Oval 6"/>
            <p:cNvSpPr/>
            <p:nvPr/>
          </p:nvSpPr>
          <p:spPr>
            <a:xfrm>
              <a:off x="2413463" y="3540464"/>
              <a:ext cx="653587" cy="653587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32FDF615-1122-7746-8A34-743EA9751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138" y="3789024"/>
              <a:ext cx="252236" cy="201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048D5895-3662-094D-9E81-4C4D9A3EAEE7}"/>
              </a:ext>
            </a:extLst>
          </p:cNvPr>
          <p:cNvSpPr txBox="1"/>
          <p:nvPr/>
        </p:nvSpPr>
        <p:spPr>
          <a:xfrm>
            <a:off x="4785238" y="4220113"/>
            <a:ext cx="1020822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300"/>
              </a:lnSpc>
              <a:spcAft>
                <a:spcPts val="600"/>
              </a:spcAft>
            </a:pPr>
            <a:r>
              <a:rPr lang="lt-LT" sz="1100" b="1" dirty="0">
                <a:latin typeface="+mj-lt"/>
              </a:rPr>
              <a:t>Teisingos pertvarkos fondas</a:t>
            </a:r>
          </a:p>
        </p:txBody>
      </p:sp>
      <p:grpSp>
        <p:nvGrpSpPr>
          <p:cNvPr id="3" name="Grupė 2"/>
          <p:cNvGrpSpPr/>
          <p:nvPr/>
        </p:nvGrpSpPr>
        <p:grpSpPr>
          <a:xfrm>
            <a:off x="4960109" y="3526292"/>
            <a:ext cx="653587" cy="653587"/>
            <a:chOff x="4953996" y="3622725"/>
            <a:chExt cx="653587" cy="653587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4537BC6-70D6-F74A-9498-3C5C239A536A}"/>
                </a:ext>
              </a:extLst>
            </p:cNvPr>
            <p:cNvSpPr/>
            <p:nvPr/>
          </p:nvSpPr>
          <p:spPr>
            <a:xfrm>
              <a:off x="4953996" y="3622725"/>
              <a:ext cx="653587" cy="653587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FBF5C186-04B1-9A45-9D60-C22BC14A54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5344" y="3846935"/>
              <a:ext cx="230890" cy="205167"/>
            </a:xfrm>
            <a:custGeom>
              <a:avLst/>
              <a:gdLst>
                <a:gd name="T0" fmla="*/ 374 w 2388"/>
                <a:gd name="T1" fmla="*/ 687 h 2123"/>
                <a:gd name="T2" fmla="*/ 700 w 2388"/>
                <a:gd name="T3" fmla="*/ 802 h 2123"/>
                <a:gd name="T4" fmla="*/ 743 w 2388"/>
                <a:gd name="T5" fmla="*/ 790 h 2123"/>
                <a:gd name="T6" fmla="*/ 924 w 2388"/>
                <a:gd name="T7" fmla="*/ 628 h 2123"/>
                <a:gd name="T8" fmla="*/ 928 w 2388"/>
                <a:gd name="T9" fmla="*/ 594 h 2123"/>
                <a:gd name="T10" fmla="*/ 840 w 2388"/>
                <a:gd name="T11" fmla="*/ 480 h 2123"/>
                <a:gd name="T12" fmla="*/ 1305 w 2388"/>
                <a:gd name="T13" fmla="*/ 5 h 2123"/>
                <a:gd name="T14" fmla="*/ 953 w 2388"/>
                <a:gd name="T15" fmla="*/ 4 h 2123"/>
                <a:gd name="T16" fmla="*/ 512 w 2388"/>
                <a:gd name="T17" fmla="*/ 230 h 2123"/>
                <a:gd name="T18" fmla="*/ 330 w 2388"/>
                <a:gd name="T19" fmla="*/ 374 h 2123"/>
                <a:gd name="T20" fmla="*/ 260 w 2388"/>
                <a:gd name="T21" fmla="*/ 534 h 2123"/>
                <a:gd name="T22" fmla="*/ 109 w 2388"/>
                <a:gd name="T23" fmla="*/ 583 h 2123"/>
                <a:gd name="T24" fmla="*/ 19 w 2388"/>
                <a:gd name="T25" fmla="*/ 656 h 2123"/>
                <a:gd name="T26" fmla="*/ 16 w 2388"/>
                <a:gd name="T27" fmla="*/ 712 h 2123"/>
                <a:gd name="T28" fmla="*/ 179 w 2388"/>
                <a:gd name="T29" fmla="*/ 893 h 2123"/>
                <a:gd name="T30" fmla="*/ 247 w 2388"/>
                <a:gd name="T31" fmla="*/ 901 h 2123"/>
                <a:gd name="T32" fmla="*/ 331 w 2388"/>
                <a:gd name="T33" fmla="*/ 827 h 2123"/>
                <a:gd name="T34" fmla="*/ 374 w 2388"/>
                <a:gd name="T35" fmla="*/ 687 h 2123"/>
                <a:gd name="T36" fmla="*/ 1053 w 2388"/>
                <a:gd name="T37" fmla="*/ 748 h 2123"/>
                <a:gd name="T38" fmla="*/ 1006 w 2388"/>
                <a:gd name="T39" fmla="*/ 745 h 2123"/>
                <a:gd name="T40" fmla="*/ 835 w 2388"/>
                <a:gd name="T41" fmla="*/ 894 h 2123"/>
                <a:gd name="T42" fmla="*/ 832 w 2388"/>
                <a:gd name="T43" fmla="*/ 942 h 2123"/>
                <a:gd name="T44" fmla="*/ 1819 w 2388"/>
                <a:gd name="T45" fmla="*/ 2065 h 2123"/>
                <a:gd name="T46" fmla="*/ 1909 w 2388"/>
                <a:gd name="T47" fmla="*/ 2072 h 2123"/>
                <a:gd name="T48" fmla="*/ 2024 w 2388"/>
                <a:gd name="T49" fmla="*/ 1975 h 2123"/>
                <a:gd name="T50" fmla="*/ 2031 w 2388"/>
                <a:gd name="T51" fmla="*/ 1885 h 2123"/>
                <a:gd name="T52" fmla="*/ 1053 w 2388"/>
                <a:gd name="T53" fmla="*/ 748 h 2123"/>
                <a:gd name="T54" fmla="*/ 2370 w 2388"/>
                <a:gd name="T55" fmla="*/ 270 h 2123"/>
                <a:gd name="T56" fmla="*/ 2315 w 2388"/>
                <a:gd name="T57" fmla="*/ 248 h 2123"/>
                <a:gd name="T58" fmla="*/ 2200 w 2388"/>
                <a:gd name="T59" fmla="*/ 428 h 2123"/>
                <a:gd name="T60" fmla="*/ 1970 w 2388"/>
                <a:gd name="T61" fmla="*/ 476 h 2123"/>
                <a:gd name="T62" fmla="*/ 1905 w 2388"/>
                <a:gd name="T63" fmla="*/ 267 h 2123"/>
                <a:gd name="T64" fmla="*/ 2012 w 2388"/>
                <a:gd name="T65" fmla="*/ 78 h 2123"/>
                <a:gd name="T66" fmla="*/ 1968 w 2388"/>
                <a:gd name="T67" fmla="*/ 35 h 2123"/>
                <a:gd name="T68" fmla="*/ 1632 w 2388"/>
                <a:gd name="T69" fmla="*/ 304 h 2123"/>
                <a:gd name="T70" fmla="*/ 1531 w 2388"/>
                <a:gd name="T71" fmla="*/ 720 h 2123"/>
                <a:gd name="T72" fmla="*/ 1371 w 2388"/>
                <a:gd name="T73" fmla="*/ 886 h 2123"/>
                <a:gd name="T74" fmla="*/ 1532 w 2388"/>
                <a:gd name="T75" fmla="*/ 1073 h 2123"/>
                <a:gd name="T76" fmla="*/ 1729 w 2388"/>
                <a:gd name="T77" fmla="*/ 886 h 2123"/>
                <a:gd name="T78" fmla="*/ 1967 w 2388"/>
                <a:gd name="T79" fmla="*/ 814 h 2123"/>
                <a:gd name="T80" fmla="*/ 2331 w 2388"/>
                <a:gd name="T81" fmla="*/ 664 h 2123"/>
                <a:gd name="T82" fmla="*/ 2370 w 2388"/>
                <a:gd name="T83" fmla="*/ 270 h 2123"/>
                <a:gd name="T84" fmla="*/ 327 w 2388"/>
                <a:gd name="T85" fmla="*/ 1897 h 2123"/>
                <a:gd name="T86" fmla="*/ 327 w 2388"/>
                <a:gd name="T87" fmla="*/ 1987 h 2123"/>
                <a:gd name="T88" fmla="*/ 440 w 2388"/>
                <a:gd name="T89" fmla="*/ 2098 h 2123"/>
                <a:gd name="T90" fmla="*/ 529 w 2388"/>
                <a:gd name="T91" fmla="*/ 2087 h 2123"/>
                <a:gd name="T92" fmla="*/ 1113 w 2388"/>
                <a:gd name="T93" fmla="*/ 1513 h 2123"/>
                <a:gd name="T94" fmla="*/ 934 w 2388"/>
                <a:gd name="T95" fmla="*/ 1309 h 2123"/>
                <a:gd name="T96" fmla="*/ 327 w 2388"/>
                <a:gd name="T97" fmla="*/ 1897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88" h="2123">
                  <a:moveTo>
                    <a:pt x="374" y="687"/>
                  </a:moveTo>
                  <a:cubicBezTo>
                    <a:pt x="485" y="600"/>
                    <a:pt x="577" y="660"/>
                    <a:pt x="700" y="802"/>
                  </a:cubicBezTo>
                  <a:cubicBezTo>
                    <a:pt x="714" y="818"/>
                    <a:pt x="732" y="800"/>
                    <a:pt x="743" y="790"/>
                  </a:cubicBezTo>
                  <a:cubicBezTo>
                    <a:pt x="753" y="781"/>
                    <a:pt x="916" y="635"/>
                    <a:pt x="924" y="628"/>
                  </a:cubicBezTo>
                  <a:cubicBezTo>
                    <a:pt x="931" y="621"/>
                    <a:pt x="941" y="608"/>
                    <a:pt x="928" y="594"/>
                  </a:cubicBezTo>
                  <a:cubicBezTo>
                    <a:pt x="916" y="579"/>
                    <a:pt x="870" y="519"/>
                    <a:pt x="840" y="480"/>
                  </a:cubicBezTo>
                  <a:cubicBezTo>
                    <a:pt x="625" y="199"/>
                    <a:pt x="1429" y="8"/>
                    <a:pt x="1305" y="5"/>
                  </a:cubicBezTo>
                  <a:cubicBezTo>
                    <a:pt x="1243" y="3"/>
                    <a:pt x="990" y="0"/>
                    <a:pt x="953" y="4"/>
                  </a:cubicBezTo>
                  <a:cubicBezTo>
                    <a:pt x="800" y="20"/>
                    <a:pt x="608" y="163"/>
                    <a:pt x="512" y="230"/>
                  </a:cubicBezTo>
                  <a:cubicBezTo>
                    <a:pt x="385" y="316"/>
                    <a:pt x="338" y="367"/>
                    <a:pt x="330" y="374"/>
                  </a:cubicBezTo>
                  <a:cubicBezTo>
                    <a:pt x="295" y="405"/>
                    <a:pt x="325" y="477"/>
                    <a:pt x="260" y="534"/>
                  </a:cubicBezTo>
                  <a:cubicBezTo>
                    <a:pt x="191" y="594"/>
                    <a:pt x="149" y="549"/>
                    <a:pt x="109" y="583"/>
                  </a:cubicBezTo>
                  <a:cubicBezTo>
                    <a:pt x="89" y="601"/>
                    <a:pt x="34" y="642"/>
                    <a:pt x="19" y="656"/>
                  </a:cubicBezTo>
                  <a:cubicBezTo>
                    <a:pt x="3" y="669"/>
                    <a:pt x="0" y="693"/>
                    <a:pt x="16" y="712"/>
                  </a:cubicBezTo>
                  <a:cubicBezTo>
                    <a:pt x="16" y="712"/>
                    <a:pt x="167" y="878"/>
                    <a:pt x="179" y="893"/>
                  </a:cubicBezTo>
                  <a:cubicBezTo>
                    <a:pt x="192" y="907"/>
                    <a:pt x="226" y="920"/>
                    <a:pt x="247" y="901"/>
                  </a:cubicBezTo>
                  <a:cubicBezTo>
                    <a:pt x="268" y="882"/>
                    <a:pt x="322" y="835"/>
                    <a:pt x="331" y="827"/>
                  </a:cubicBezTo>
                  <a:cubicBezTo>
                    <a:pt x="340" y="819"/>
                    <a:pt x="325" y="724"/>
                    <a:pt x="374" y="687"/>
                  </a:cubicBezTo>
                  <a:close/>
                  <a:moveTo>
                    <a:pt x="1053" y="748"/>
                  </a:moveTo>
                  <a:cubicBezTo>
                    <a:pt x="1039" y="732"/>
                    <a:pt x="1021" y="731"/>
                    <a:pt x="1006" y="745"/>
                  </a:cubicBezTo>
                  <a:cubicBezTo>
                    <a:pt x="835" y="894"/>
                    <a:pt x="835" y="894"/>
                    <a:pt x="835" y="894"/>
                  </a:cubicBezTo>
                  <a:cubicBezTo>
                    <a:pt x="822" y="906"/>
                    <a:pt x="820" y="928"/>
                    <a:pt x="832" y="942"/>
                  </a:cubicBezTo>
                  <a:cubicBezTo>
                    <a:pt x="1819" y="2065"/>
                    <a:pt x="1819" y="2065"/>
                    <a:pt x="1819" y="2065"/>
                  </a:cubicBezTo>
                  <a:cubicBezTo>
                    <a:pt x="1843" y="2092"/>
                    <a:pt x="1883" y="2095"/>
                    <a:pt x="1909" y="2072"/>
                  </a:cubicBezTo>
                  <a:cubicBezTo>
                    <a:pt x="2024" y="1975"/>
                    <a:pt x="2024" y="1975"/>
                    <a:pt x="2024" y="1975"/>
                  </a:cubicBezTo>
                  <a:cubicBezTo>
                    <a:pt x="2051" y="1952"/>
                    <a:pt x="2054" y="1911"/>
                    <a:pt x="2031" y="1885"/>
                  </a:cubicBezTo>
                  <a:lnTo>
                    <a:pt x="1053" y="748"/>
                  </a:lnTo>
                  <a:close/>
                  <a:moveTo>
                    <a:pt x="2370" y="270"/>
                  </a:moveTo>
                  <a:cubicBezTo>
                    <a:pt x="2361" y="211"/>
                    <a:pt x="2331" y="223"/>
                    <a:pt x="2315" y="248"/>
                  </a:cubicBezTo>
                  <a:cubicBezTo>
                    <a:pt x="2299" y="273"/>
                    <a:pt x="2229" y="380"/>
                    <a:pt x="2200" y="428"/>
                  </a:cubicBezTo>
                  <a:cubicBezTo>
                    <a:pt x="2172" y="475"/>
                    <a:pt x="2101" y="569"/>
                    <a:pt x="1970" y="476"/>
                  </a:cubicBezTo>
                  <a:cubicBezTo>
                    <a:pt x="1833" y="380"/>
                    <a:pt x="1881" y="313"/>
                    <a:pt x="1905" y="267"/>
                  </a:cubicBezTo>
                  <a:cubicBezTo>
                    <a:pt x="1928" y="222"/>
                    <a:pt x="2002" y="94"/>
                    <a:pt x="2012" y="78"/>
                  </a:cubicBezTo>
                  <a:cubicBezTo>
                    <a:pt x="2023" y="62"/>
                    <a:pt x="2011" y="15"/>
                    <a:pt x="1968" y="35"/>
                  </a:cubicBezTo>
                  <a:cubicBezTo>
                    <a:pt x="1926" y="54"/>
                    <a:pt x="1668" y="157"/>
                    <a:pt x="1632" y="304"/>
                  </a:cubicBezTo>
                  <a:cubicBezTo>
                    <a:pt x="1596" y="453"/>
                    <a:pt x="1663" y="587"/>
                    <a:pt x="1531" y="720"/>
                  </a:cubicBezTo>
                  <a:cubicBezTo>
                    <a:pt x="1371" y="886"/>
                    <a:pt x="1371" y="886"/>
                    <a:pt x="1371" y="886"/>
                  </a:cubicBezTo>
                  <a:cubicBezTo>
                    <a:pt x="1532" y="1073"/>
                    <a:pt x="1532" y="1073"/>
                    <a:pt x="1532" y="1073"/>
                  </a:cubicBezTo>
                  <a:cubicBezTo>
                    <a:pt x="1729" y="886"/>
                    <a:pt x="1729" y="886"/>
                    <a:pt x="1729" y="886"/>
                  </a:cubicBezTo>
                  <a:cubicBezTo>
                    <a:pt x="1776" y="839"/>
                    <a:pt x="1876" y="793"/>
                    <a:pt x="1967" y="814"/>
                  </a:cubicBezTo>
                  <a:cubicBezTo>
                    <a:pt x="2161" y="858"/>
                    <a:pt x="2267" y="785"/>
                    <a:pt x="2331" y="664"/>
                  </a:cubicBezTo>
                  <a:cubicBezTo>
                    <a:pt x="2388" y="556"/>
                    <a:pt x="2379" y="329"/>
                    <a:pt x="2370" y="270"/>
                  </a:cubicBezTo>
                  <a:close/>
                  <a:moveTo>
                    <a:pt x="327" y="1897"/>
                  </a:moveTo>
                  <a:cubicBezTo>
                    <a:pt x="302" y="1922"/>
                    <a:pt x="302" y="1962"/>
                    <a:pt x="327" y="1987"/>
                  </a:cubicBezTo>
                  <a:cubicBezTo>
                    <a:pt x="440" y="2098"/>
                    <a:pt x="440" y="2098"/>
                    <a:pt x="440" y="2098"/>
                  </a:cubicBezTo>
                  <a:cubicBezTo>
                    <a:pt x="465" y="2123"/>
                    <a:pt x="504" y="2112"/>
                    <a:pt x="529" y="2087"/>
                  </a:cubicBezTo>
                  <a:cubicBezTo>
                    <a:pt x="1113" y="1513"/>
                    <a:pt x="1113" y="1513"/>
                    <a:pt x="1113" y="1513"/>
                  </a:cubicBezTo>
                  <a:cubicBezTo>
                    <a:pt x="934" y="1309"/>
                    <a:pt x="934" y="1309"/>
                    <a:pt x="934" y="1309"/>
                  </a:cubicBezTo>
                  <a:lnTo>
                    <a:pt x="327" y="18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5410E6C-73AC-7046-B73B-80206255BD5B}"/>
              </a:ext>
            </a:extLst>
          </p:cNvPr>
          <p:cNvSpPr txBox="1"/>
          <p:nvPr/>
        </p:nvSpPr>
        <p:spPr>
          <a:xfrm>
            <a:off x="7424578" y="3654795"/>
            <a:ext cx="1419989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300"/>
              </a:lnSpc>
              <a:spcAft>
                <a:spcPts val="600"/>
              </a:spcAft>
            </a:pPr>
            <a:r>
              <a:rPr lang="lt-LT" sz="1100" b="1" dirty="0">
                <a:latin typeface="+mj-lt"/>
              </a:rPr>
              <a:t>Europos socialinis fondas +</a:t>
            </a:r>
            <a:endParaRPr lang="" sz="1100" b="1" dirty="0">
              <a:latin typeface="+mj-lt"/>
            </a:endParaRPr>
          </a:p>
          <a:p>
            <a:pPr algn="ctr">
              <a:lnSpc>
                <a:spcPts val="1300"/>
              </a:lnSpc>
              <a:spcAft>
                <a:spcPts val="600"/>
              </a:spcAft>
            </a:pPr>
            <a:endParaRPr lang="lt-LT" sz="1100" b="1" dirty="0">
              <a:latin typeface="+mj-lt"/>
            </a:endParaRPr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17"/>
          <a:stretch/>
        </p:blipFill>
        <p:spPr>
          <a:xfrm>
            <a:off x="4203326" y="2190762"/>
            <a:ext cx="750690" cy="501834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84D985-C37F-9D48-A660-4EB9BE2CB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cap="none" spc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Partnerystės sutartis ir </a:t>
            </a:r>
            <a:endParaRPr lang="" cap="none" spc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cap="none" spc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investicijų programos</a:t>
            </a:r>
            <a:endParaRPr lang="en-US" cap="none" spc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pc="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2626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4202" y="251991"/>
            <a:ext cx="6623522" cy="383260"/>
          </a:xfrm>
        </p:spPr>
        <p:txBody>
          <a:bodyPr/>
          <a:lstStyle/>
          <a:p>
            <a:r>
              <a:rPr lang="lt-LT" cap="none" dirty="0">
                <a:solidFill>
                  <a:srgbClr val="003399"/>
                </a:solidFill>
                <a:latin typeface="+mj-lt"/>
              </a:rPr>
              <a:t>Partnerystės </a:t>
            </a:r>
            <a:r>
              <a:rPr lang="lt-LT" cap="none" dirty="0">
                <a:solidFill>
                  <a:srgbClr val="003399"/>
                </a:solidFill>
              </a:rPr>
              <a:t>principo įgyvendinimas rengiant Investicijų programą</a:t>
            </a:r>
            <a:endParaRPr lang="en-US" cap="none" dirty="0">
              <a:solidFill>
                <a:srgbClr val="003399"/>
              </a:solidFill>
            </a:endParaRP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4572000" y="1222458"/>
            <a:ext cx="0" cy="3654342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0" y="1222458"/>
            <a:ext cx="8499791" cy="1026966"/>
            <a:chOff x="5254975" y="1651178"/>
            <a:chExt cx="6365736" cy="1026966"/>
          </a:xfrm>
        </p:grpSpPr>
        <p:sp>
          <p:nvSpPr>
            <p:cNvPr id="29" name="TextBox 28"/>
            <p:cNvSpPr txBox="1"/>
            <p:nvPr/>
          </p:nvSpPr>
          <p:spPr>
            <a:xfrm>
              <a:off x="9220952" y="1934351"/>
              <a:ext cx="2399759" cy="743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just">
                <a:lnSpc>
                  <a:spcPts val="13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lt-LT" sz="1200" dirty="0">
                  <a:latin typeface="+mj-lt"/>
                </a:rPr>
                <a:t>Lietuvos ūkio sektorių finansavimo po 2020 m. vertinimas. </a:t>
              </a:r>
            </a:p>
            <a:p>
              <a:pPr marL="171450" indent="-171450">
                <a:lnSpc>
                  <a:spcPts val="13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lt-LT" sz="1200" dirty="0">
                  <a:latin typeface="+mj-lt"/>
                </a:rPr>
                <a:t>14 parengiamųjų susitikimų ir į 16 apibendrintų diskusijų kiekvienai ūkio sričiai.</a:t>
              </a:r>
              <a:r>
                <a:rPr lang="en-US" sz="1200" dirty="0">
                  <a:latin typeface="+mj-lt"/>
                </a:rPr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4975" y="1651178"/>
              <a:ext cx="337676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lt-LT" sz="1400" b="1" spc="20" dirty="0">
                  <a:latin typeface="+mj-lt"/>
                </a:rPr>
                <a:t>70 teminių konsultacijų, 200  įtrauktų  partnerių</a:t>
              </a:r>
            </a:p>
            <a:p>
              <a:pPr algn="ctr">
                <a:spcAft>
                  <a:spcPts val="600"/>
                </a:spcAft>
              </a:pPr>
              <a:r>
                <a:rPr lang="lt-LT" sz="1400" b="1" spc="20" dirty="0">
                  <a:latin typeface="+mj-lt"/>
                </a:rPr>
                <a:t>E.Pilietis rašytinė konsultacija</a:t>
              </a:r>
            </a:p>
            <a:p>
              <a:pPr algn="ctr">
                <a:spcAft>
                  <a:spcPts val="600"/>
                </a:spcAft>
              </a:pPr>
              <a:r>
                <a:rPr lang="lt-LT" sz="1400" b="1" spc="20" dirty="0">
                  <a:latin typeface="+mj-lt"/>
                </a:rPr>
                <a:t>Aptarimai Stebėsenos komitete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89147" y="2290040"/>
            <a:ext cx="3443371" cy="558125"/>
            <a:chOff x="5528654" y="2258424"/>
            <a:chExt cx="3005688" cy="558125"/>
          </a:xfrm>
        </p:grpSpPr>
        <p:sp>
          <p:nvSpPr>
            <p:cNvPr id="65" name="TextBox 64"/>
            <p:cNvSpPr txBox="1"/>
            <p:nvPr/>
          </p:nvSpPr>
          <p:spPr>
            <a:xfrm>
              <a:off x="5528654" y="2483124"/>
              <a:ext cx="2841626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just">
                <a:lnSpc>
                  <a:spcPts val="13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lt-LT" sz="1200" dirty="0">
                  <a:latin typeface="+mj-lt"/>
                </a:rPr>
                <a:t>Teminės konsultacijos pagal ūkio sritis prieš programos aprašymus pateikiant FM.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86600" y="2258424"/>
              <a:ext cx="2847742" cy="2180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lt-LT" sz="1400" b="1" cap="all" spc="20" dirty="0">
                  <a:solidFill>
                    <a:srgbClr val="E5938D"/>
                  </a:solidFill>
                </a:rPr>
                <a:t>2019</a:t>
              </a:r>
              <a:r>
                <a:rPr lang="lt-LT" sz="1400" b="1" cap="all" spc="20" dirty="0">
                  <a:solidFill>
                    <a:srgbClr val="E5938D"/>
                  </a:solidFill>
                  <a:latin typeface="+mj-lt"/>
                </a:rPr>
                <a:t> </a:t>
              </a:r>
              <a:endParaRPr lang="en-US" sz="1400" b="1" cap="all" spc="20" dirty="0">
                <a:solidFill>
                  <a:srgbClr val="E5938D"/>
                </a:solidFill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19752" y="2365625"/>
            <a:ext cx="357790" cy="357790"/>
            <a:chOff x="5061629" y="2310027"/>
            <a:chExt cx="357790" cy="357790"/>
          </a:xfrm>
          <a:solidFill>
            <a:srgbClr val="003399"/>
          </a:solidFill>
        </p:grpSpPr>
        <p:sp>
          <p:nvSpPr>
            <p:cNvPr id="67" name="Oval 66"/>
            <p:cNvSpPr/>
            <p:nvPr/>
          </p:nvSpPr>
          <p:spPr>
            <a:xfrm>
              <a:off x="5061629" y="2310027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96929" y="2380734"/>
              <a:ext cx="280805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cap="all" spc="20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87412" y="3827933"/>
            <a:ext cx="3929735" cy="961801"/>
            <a:chOff x="5536460" y="3776593"/>
            <a:chExt cx="3003782" cy="961801"/>
          </a:xfrm>
        </p:grpSpPr>
        <p:sp>
          <p:nvSpPr>
            <p:cNvPr id="70" name="TextBox 69"/>
            <p:cNvSpPr txBox="1"/>
            <p:nvPr/>
          </p:nvSpPr>
          <p:spPr>
            <a:xfrm>
              <a:off x="5536460" y="3994601"/>
              <a:ext cx="2841626" cy="743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lnSpc>
                  <a:spcPts val="13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lt-LT" sz="1200" dirty="0">
                  <a:latin typeface="+mj-lt"/>
                </a:rPr>
                <a:t>9 Teminės konsultacijos pagal atnaujintus Programos prioritetų aprašymus.</a:t>
              </a:r>
            </a:p>
            <a:p>
              <a:pPr marL="171450" indent="-171450">
                <a:lnSpc>
                  <a:spcPts val="13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lt-LT" sz="1200" dirty="0">
                  <a:latin typeface="+mj-lt"/>
                </a:rPr>
                <a:t>2 Programos pristatymai ir aptarimai Stebėsenos komitete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92500" y="3776593"/>
              <a:ext cx="2847742" cy="2043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lt-LT" sz="1400" b="1" cap="all" spc="20" dirty="0">
                  <a:solidFill>
                    <a:srgbClr val="E5938D"/>
                  </a:solidFill>
                </a:rPr>
                <a:t>2021</a:t>
              </a:r>
              <a:endParaRPr lang="en-US" sz="1400" b="1" cap="all" spc="20" dirty="0">
                <a:solidFill>
                  <a:srgbClr val="E5938D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22945" y="3882576"/>
            <a:ext cx="357790" cy="357790"/>
            <a:chOff x="5061629" y="3837460"/>
            <a:chExt cx="357790" cy="357790"/>
          </a:xfrm>
          <a:solidFill>
            <a:srgbClr val="003399"/>
          </a:solidFill>
        </p:grpSpPr>
        <p:sp>
          <p:nvSpPr>
            <p:cNvPr id="72" name="Oval 71"/>
            <p:cNvSpPr/>
            <p:nvPr/>
          </p:nvSpPr>
          <p:spPr>
            <a:xfrm>
              <a:off x="5061629" y="3837460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96929" y="3908167"/>
              <a:ext cx="280805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cap="all" spc="20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89148" y="3025907"/>
            <a:ext cx="3553100" cy="798885"/>
            <a:chOff x="5529222" y="3008568"/>
            <a:chExt cx="3026726" cy="798885"/>
          </a:xfrm>
        </p:grpSpPr>
        <p:sp>
          <p:nvSpPr>
            <p:cNvPr id="75" name="TextBox 74"/>
            <p:cNvSpPr txBox="1"/>
            <p:nvPr/>
          </p:nvSpPr>
          <p:spPr>
            <a:xfrm>
              <a:off x="5529222" y="3230372"/>
              <a:ext cx="2841626" cy="5770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just">
                <a:lnSpc>
                  <a:spcPts val="13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lt-LT" sz="1200" dirty="0">
                  <a:latin typeface="+mj-lt"/>
                </a:rPr>
                <a:t>10 teminių apskritojo stalo diskusijų.</a:t>
              </a:r>
            </a:p>
            <a:p>
              <a:pPr marL="171450" indent="-171450" algn="just">
                <a:lnSpc>
                  <a:spcPts val="13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lt-LT" sz="1200" dirty="0">
                  <a:latin typeface="+mj-lt"/>
                </a:rPr>
                <a:t>Rašytinės konsultacijos </a:t>
              </a:r>
              <a:r>
                <a:rPr lang="lt-LT" sz="1200" i="1" dirty="0">
                  <a:latin typeface="+mj-lt"/>
                </a:rPr>
                <a:t>e pilietis </a:t>
              </a:r>
              <a:r>
                <a:rPr lang="lt-LT" sz="1200" dirty="0">
                  <a:latin typeface="+mj-lt"/>
                </a:rPr>
                <a:t>platformoje. 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708206" y="3008568"/>
              <a:ext cx="2847742" cy="2180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lt-LT" sz="1400" b="1" cap="all" spc="20" dirty="0">
                  <a:solidFill>
                    <a:srgbClr val="E5938D"/>
                  </a:solidFill>
                </a:rPr>
                <a:t>2020</a:t>
              </a:r>
              <a:endParaRPr lang="en-US" sz="1400" b="1" cap="all" spc="20" dirty="0">
                <a:solidFill>
                  <a:srgbClr val="E5938D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34139" y="3077016"/>
            <a:ext cx="357790" cy="357790"/>
            <a:chOff x="5061629" y="3073744"/>
            <a:chExt cx="357790" cy="357790"/>
          </a:xfrm>
          <a:solidFill>
            <a:srgbClr val="003399"/>
          </a:solidFill>
        </p:grpSpPr>
        <p:sp>
          <p:nvSpPr>
            <p:cNvPr id="77" name="Oval 76"/>
            <p:cNvSpPr/>
            <p:nvPr/>
          </p:nvSpPr>
          <p:spPr>
            <a:xfrm>
              <a:off x="5061629" y="3073744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96929" y="3144451"/>
              <a:ext cx="280805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cap="all" spc="20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58AA45-8C4A-D14C-862A-DD65CB2CC660}"/>
              </a:ext>
            </a:extLst>
          </p:cNvPr>
          <p:cNvGrpSpPr/>
          <p:nvPr/>
        </p:nvGrpSpPr>
        <p:grpSpPr>
          <a:xfrm>
            <a:off x="4822945" y="1312702"/>
            <a:ext cx="357790" cy="357790"/>
            <a:chOff x="5061629" y="2310027"/>
            <a:chExt cx="357790" cy="357790"/>
          </a:xfrm>
          <a:solidFill>
            <a:srgbClr val="003399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744DA4D-FF14-AB4A-A42B-421C18B14821}"/>
                </a:ext>
              </a:extLst>
            </p:cNvPr>
            <p:cNvSpPr/>
            <p:nvPr/>
          </p:nvSpPr>
          <p:spPr>
            <a:xfrm>
              <a:off x="5061629" y="2310027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A53107-80DB-8845-9969-C1FF805BE4E5}"/>
                </a:ext>
              </a:extLst>
            </p:cNvPr>
            <p:cNvSpPr txBox="1"/>
            <p:nvPr/>
          </p:nvSpPr>
          <p:spPr>
            <a:xfrm>
              <a:off x="5096929" y="2380734"/>
              <a:ext cx="280805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cap="all" spc="20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6EB431B-C63B-5C45-BBDF-5C9CF24F706A}"/>
              </a:ext>
            </a:extLst>
          </p:cNvPr>
          <p:cNvSpPr txBox="1"/>
          <p:nvPr/>
        </p:nvSpPr>
        <p:spPr>
          <a:xfrm>
            <a:off x="5491690" y="1247007"/>
            <a:ext cx="2847742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lt-LT" sz="1400" b="1" cap="all" spc="20" dirty="0">
                <a:solidFill>
                  <a:srgbClr val="E5938D"/>
                </a:solidFill>
              </a:rPr>
              <a:t>2018</a:t>
            </a:r>
            <a:endParaRPr lang="en-US" sz="1400" b="1" cap="all" spc="20" dirty="0">
              <a:solidFill>
                <a:srgbClr val="E5938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0" y="2340366"/>
            <a:ext cx="35671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99680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4202" y="347129"/>
            <a:ext cx="4703309" cy="757659"/>
          </a:xfrm>
        </p:spPr>
        <p:txBody>
          <a:bodyPr/>
          <a:lstStyle/>
          <a:p>
            <a:r>
              <a:rPr lang="lt-LT" cap="none" dirty="0">
                <a:solidFill>
                  <a:srgbClr val="003399"/>
                </a:solidFill>
                <a:latin typeface="+mj-lt"/>
              </a:rPr>
              <a:t>Privalomi įsipareigojimai – </a:t>
            </a:r>
            <a:r>
              <a:rPr lang="lt-LT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teminė koncentracija</a:t>
            </a:r>
            <a:endParaRPr lang="en-US" cap="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630880" y="2316306"/>
            <a:ext cx="766762" cy="1616896"/>
            <a:chOff x="4100513" y="2408238"/>
            <a:chExt cx="890587" cy="1878012"/>
          </a:xfrm>
          <a:solidFill>
            <a:srgbClr val="003399"/>
          </a:solidFill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4322763" y="2417763"/>
              <a:ext cx="285750" cy="288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100513" y="2408238"/>
              <a:ext cx="890587" cy="1878012"/>
            </a:xfrm>
            <a:custGeom>
              <a:avLst/>
              <a:gdLst>
                <a:gd name="T0" fmla="*/ 4300 w 4300"/>
                <a:gd name="T1" fmla="*/ 221 h 9069"/>
                <a:gd name="T2" fmla="*/ 4025 w 4300"/>
                <a:gd name="T3" fmla="*/ 0 h 9069"/>
                <a:gd name="T4" fmla="*/ 3732 w 4300"/>
                <a:gd name="T5" fmla="*/ 295 h 9069"/>
                <a:gd name="T6" fmla="*/ 3732 w 4300"/>
                <a:gd name="T7" fmla="*/ 1581 h 9069"/>
                <a:gd name="T8" fmla="*/ 2274 w 4300"/>
                <a:gd name="T9" fmla="*/ 1581 h 9069"/>
                <a:gd name="T10" fmla="*/ 2197 w 4300"/>
                <a:gd name="T11" fmla="*/ 2150 h 9069"/>
                <a:gd name="T12" fmla="*/ 2028 w 4300"/>
                <a:gd name="T13" fmla="*/ 2716 h 9069"/>
                <a:gd name="T14" fmla="*/ 1926 w 4300"/>
                <a:gd name="T15" fmla="*/ 2297 h 9069"/>
                <a:gd name="T16" fmla="*/ 1839 w 4300"/>
                <a:gd name="T17" fmla="*/ 2070 h 9069"/>
                <a:gd name="T18" fmla="*/ 1987 w 4300"/>
                <a:gd name="T19" fmla="*/ 1925 h 9069"/>
                <a:gd name="T20" fmla="*/ 1769 w 4300"/>
                <a:gd name="T21" fmla="*/ 1715 h 9069"/>
                <a:gd name="T22" fmla="*/ 1551 w 4300"/>
                <a:gd name="T23" fmla="*/ 1925 h 9069"/>
                <a:gd name="T24" fmla="*/ 1699 w 4300"/>
                <a:gd name="T25" fmla="*/ 2070 h 9069"/>
                <a:gd name="T26" fmla="*/ 1612 w 4300"/>
                <a:gd name="T27" fmla="*/ 2297 h 9069"/>
                <a:gd name="T28" fmla="*/ 1510 w 4300"/>
                <a:gd name="T29" fmla="*/ 2716 h 9069"/>
                <a:gd name="T30" fmla="*/ 1340 w 4300"/>
                <a:gd name="T31" fmla="*/ 2150 h 9069"/>
                <a:gd name="T32" fmla="*/ 1264 w 4300"/>
                <a:gd name="T33" fmla="*/ 1581 h 9069"/>
                <a:gd name="T34" fmla="*/ 724 w 4300"/>
                <a:gd name="T35" fmla="*/ 1581 h 9069"/>
                <a:gd name="T36" fmla="*/ 0 w 4300"/>
                <a:gd name="T37" fmla="*/ 2311 h 9069"/>
                <a:gd name="T38" fmla="*/ 0 w 4300"/>
                <a:gd name="T39" fmla="*/ 4936 h 9069"/>
                <a:gd name="T40" fmla="*/ 293 w 4300"/>
                <a:gd name="T41" fmla="*/ 5231 h 9069"/>
                <a:gd name="T42" fmla="*/ 578 w 4300"/>
                <a:gd name="T43" fmla="*/ 4936 h 9069"/>
                <a:gd name="T44" fmla="*/ 578 w 4300"/>
                <a:gd name="T45" fmla="*/ 2746 h 9069"/>
                <a:gd name="T46" fmla="*/ 862 w 4300"/>
                <a:gd name="T47" fmla="*/ 2746 h 9069"/>
                <a:gd name="T48" fmla="*/ 862 w 4300"/>
                <a:gd name="T49" fmla="*/ 8676 h 9069"/>
                <a:gd name="T50" fmla="*/ 1261 w 4300"/>
                <a:gd name="T51" fmla="*/ 9069 h 9069"/>
                <a:gd name="T52" fmla="*/ 1651 w 4300"/>
                <a:gd name="T53" fmla="*/ 8676 h 9069"/>
                <a:gd name="T54" fmla="*/ 1651 w 4300"/>
                <a:gd name="T55" fmla="*/ 5182 h 9069"/>
                <a:gd name="T56" fmla="*/ 1895 w 4300"/>
                <a:gd name="T57" fmla="*/ 5182 h 9069"/>
                <a:gd name="T58" fmla="*/ 1895 w 4300"/>
                <a:gd name="T59" fmla="*/ 8676 h 9069"/>
                <a:gd name="T60" fmla="*/ 2285 w 4300"/>
                <a:gd name="T61" fmla="*/ 9069 h 9069"/>
                <a:gd name="T62" fmla="*/ 2676 w 4300"/>
                <a:gd name="T63" fmla="*/ 8676 h 9069"/>
                <a:gd name="T64" fmla="*/ 2676 w 4300"/>
                <a:gd name="T65" fmla="*/ 4902 h 9069"/>
                <a:gd name="T66" fmla="*/ 2676 w 4300"/>
                <a:gd name="T67" fmla="*/ 2261 h 9069"/>
                <a:gd name="T68" fmla="*/ 2676 w 4300"/>
                <a:gd name="T69" fmla="*/ 2149 h 9069"/>
                <a:gd name="T70" fmla="*/ 4135 w 4300"/>
                <a:gd name="T71" fmla="*/ 2149 h 9069"/>
                <a:gd name="T72" fmla="*/ 4135 w 4300"/>
                <a:gd name="T73" fmla="*/ 2149 h 9069"/>
                <a:gd name="T74" fmla="*/ 4300 w 4300"/>
                <a:gd name="T75" fmla="*/ 2149 h 9069"/>
                <a:gd name="T76" fmla="*/ 4300 w 4300"/>
                <a:gd name="T77" fmla="*/ 221 h 9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00" h="9069">
                  <a:moveTo>
                    <a:pt x="4300" y="221"/>
                  </a:moveTo>
                  <a:cubicBezTo>
                    <a:pt x="4268" y="93"/>
                    <a:pt x="4155" y="0"/>
                    <a:pt x="4025" y="0"/>
                  </a:cubicBezTo>
                  <a:cubicBezTo>
                    <a:pt x="3862" y="0"/>
                    <a:pt x="3732" y="131"/>
                    <a:pt x="3732" y="295"/>
                  </a:cubicBezTo>
                  <a:cubicBezTo>
                    <a:pt x="3732" y="558"/>
                    <a:pt x="3732" y="1041"/>
                    <a:pt x="3732" y="1581"/>
                  </a:cubicBezTo>
                  <a:cubicBezTo>
                    <a:pt x="3038" y="1581"/>
                    <a:pt x="2356" y="1581"/>
                    <a:pt x="2274" y="1581"/>
                  </a:cubicBezTo>
                  <a:cubicBezTo>
                    <a:pt x="2270" y="1648"/>
                    <a:pt x="2250" y="1893"/>
                    <a:pt x="2197" y="2150"/>
                  </a:cubicBezTo>
                  <a:cubicBezTo>
                    <a:pt x="2167" y="2297"/>
                    <a:pt x="2028" y="2716"/>
                    <a:pt x="2028" y="2716"/>
                  </a:cubicBezTo>
                  <a:cubicBezTo>
                    <a:pt x="2028" y="2716"/>
                    <a:pt x="1952" y="2396"/>
                    <a:pt x="1926" y="2297"/>
                  </a:cubicBezTo>
                  <a:cubicBezTo>
                    <a:pt x="1907" y="2226"/>
                    <a:pt x="1839" y="2070"/>
                    <a:pt x="1839" y="2070"/>
                  </a:cubicBezTo>
                  <a:cubicBezTo>
                    <a:pt x="1987" y="1925"/>
                    <a:pt x="1987" y="1925"/>
                    <a:pt x="1987" y="1925"/>
                  </a:cubicBezTo>
                  <a:cubicBezTo>
                    <a:pt x="1769" y="1715"/>
                    <a:pt x="1769" y="1715"/>
                    <a:pt x="1769" y="1715"/>
                  </a:cubicBezTo>
                  <a:cubicBezTo>
                    <a:pt x="1551" y="1925"/>
                    <a:pt x="1551" y="1925"/>
                    <a:pt x="1551" y="1925"/>
                  </a:cubicBezTo>
                  <a:cubicBezTo>
                    <a:pt x="1699" y="2070"/>
                    <a:pt x="1699" y="2070"/>
                    <a:pt x="1699" y="2070"/>
                  </a:cubicBezTo>
                  <a:cubicBezTo>
                    <a:pt x="1699" y="2070"/>
                    <a:pt x="1631" y="2226"/>
                    <a:pt x="1612" y="2297"/>
                  </a:cubicBezTo>
                  <a:cubicBezTo>
                    <a:pt x="1586" y="2396"/>
                    <a:pt x="1510" y="2716"/>
                    <a:pt x="1510" y="2716"/>
                  </a:cubicBezTo>
                  <a:cubicBezTo>
                    <a:pt x="1510" y="2716"/>
                    <a:pt x="1371" y="2297"/>
                    <a:pt x="1340" y="2150"/>
                  </a:cubicBezTo>
                  <a:cubicBezTo>
                    <a:pt x="1288" y="1893"/>
                    <a:pt x="1268" y="1648"/>
                    <a:pt x="1264" y="1581"/>
                  </a:cubicBezTo>
                  <a:cubicBezTo>
                    <a:pt x="724" y="1581"/>
                    <a:pt x="724" y="1581"/>
                    <a:pt x="724" y="1581"/>
                  </a:cubicBezTo>
                  <a:cubicBezTo>
                    <a:pt x="326" y="1581"/>
                    <a:pt x="0" y="1910"/>
                    <a:pt x="0" y="2311"/>
                  </a:cubicBezTo>
                  <a:cubicBezTo>
                    <a:pt x="0" y="2623"/>
                    <a:pt x="0" y="4936"/>
                    <a:pt x="0" y="4936"/>
                  </a:cubicBezTo>
                  <a:cubicBezTo>
                    <a:pt x="0" y="5100"/>
                    <a:pt x="130" y="5231"/>
                    <a:pt x="293" y="5231"/>
                  </a:cubicBezTo>
                  <a:cubicBezTo>
                    <a:pt x="447" y="5231"/>
                    <a:pt x="578" y="5100"/>
                    <a:pt x="578" y="4936"/>
                  </a:cubicBezTo>
                  <a:cubicBezTo>
                    <a:pt x="578" y="4690"/>
                    <a:pt x="578" y="2746"/>
                    <a:pt x="578" y="2746"/>
                  </a:cubicBezTo>
                  <a:cubicBezTo>
                    <a:pt x="862" y="2746"/>
                    <a:pt x="862" y="2746"/>
                    <a:pt x="862" y="2746"/>
                  </a:cubicBezTo>
                  <a:cubicBezTo>
                    <a:pt x="862" y="4600"/>
                    <a:pt x="862" y="8676"/>
                    <a:pt x="862" y="8676"/>
                  </a:cubicBezTo>
                  <a:cubicBezTo>
                    <a:pt x="862" y="8897"/>
                    <a:pt x="1041" y="9069"/>
                    <a:pt x="1261" y="9069"/>
                  </a:cubicBezTo>
                  <a:cubicBezTo>
                    <a:pt x="1472" y="9069"/>
                    <a:pt x="1651" y="8897"/>
                    <a:pt x="1651" y="8676"/>
                  </a:cubicBezTo>
                  <a:cubicBezTo>
                    <a:pt x="1651" y="5182"/>
                    <a:pt x="1651" y="5182"/>
                    <a:pt x="1651" y="5182"/>
                  </a:cubicBezTo>
                  <a:cubicBezTo>
                    <a:pt x="1895" y="5182"/>
                    <a:pt x="1895" y="5182"/>
                    <a:pt x="1895" y="5182"/>
                  </a:cubicBezTo>
                  <a:cubicBezTo>
                    <a:pt x="1895" y="8676"/>
                    <a:pt x="1895" y="8676"/>
                    <a:pt x="1895" y="8676"/>
                  </a:cubicBezTo>
                  <a:cubicBezTo>
                    <a:pt x="1895" y="8897"/>
                    <a:pt x="2066" y="9069"/>
                    <a:pt x="2285" y="9069"/>
                  </a:cubicBezTo>
                  <a:cubicBezTo>
                    <a:pt x="2497" y="9069"/>
                    <a:pt x="2676" y="8897"/>
                    <a:pt x="2676" y="8676"/>
                  </a:cubicBezTo>
                  <a:cubicBezTo>
                    <a:pt x="2676" y="7185"/>
                    <a:pt x="2676" y="5912"/>
                    <a:pt x="2676" y="4902"/>
                  </a:cubicBezTo>
                  <a:cubicBezTo>
                    <a:pt x="2676" y="3213"/>
                    <a:pt x="2676" y="2261"/>
                    <a:pt x="2676" y="2261"/>
                  </a:cubicBezTo>
                  <a:cubicBezTo>
                    <a:pt x="2676" y="2149"/>
                    <a:pt x="2676" y="2149"/>
                    <a:pt x="2676" y="2149"/>
                  </a:cubicBezTo>
                  <a:cubicBezTo>
                    <a:pt x="4135" y="2149"/>
                    <a:pt x="4135" y="2149"/>
                    <a:pt x="4135" y="2149"/>
                  </a:cubicBezTo>
                  <a:cubicBezTo>
                    <a:pt x="4135" y="2149"/>
                    <a:pt x="4135" y="2149"/>
                    <a:pt x="4135" y="2149"/>
                  </a:cubicBezTo>
                  <a:cubicBezTo>
                    <a:pt x="4300" y="2149"/>
                    <a:pt x="4300" y="2149"/>
                    <a:pt x="4300" y="2149"/>
                  </a:cubicBezTo>
                  <a:lnTo>
                    <a:pt x="4300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635166" y="1609949"/>
            <a:ext cx="610103" cy="624829"/>
            <a:chOff x="4161959" y="1573373"/>
            <a:chExt cx="610103" cy="624829"/>
          </a:xfrm>
          <a:solidFill>
            <a:srgbClr val="E5938D"/>
          </a:solidFill>
        </p:grpSpPr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4456645" y="1756996"/>
              <a:ext cx="122910" cy="121428"/>
            </a:xfrm>
            <a:custGeom>
              <a:avLst/>
              <a:gdLst>
                <a:gd name="T0" fmla="*/ 554 w 596"/>
                <a:gd name="T1" fmla="*/ 596 h 596"/>
                <a:gd name="T2" fmla="*/ 512 w 596"/>
                <a:gd name="T3" fmla="*/ 554 h 596"/>
                <a:gd name="T4" fmla="*/ 42 w 596"/>
                <a:gd name="T5" fmla="*/ 84 h 596"/>
                <a:gd name="T6" fmla="*/ 0 w 596"/>
                <a:gd name="T7" fmla="*/ 42 h 596"/>
                <a:gd name="T8" fmla="*/ 42 w 596"/>
                <a:gd name="T9" fmla="*/ 0 h 596"/>
                <a:gd name="T10" fmla="*/ 596 w 596"/>
                <a:gd name="T11" fmla="*/ 554 h 596"/>
                <a:gd name="T12" fmla="*/ 554 w 596"/>
                <a:gd name="T1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6" h="596">
                  <a:moveTo>
                    <a:pt x="554" y="596"/>
                  </a:moveTo>
                  <a:cubicBezTo>
                    <a:pt x="530" y="596"/>
                    <a:pt x="512" y="577"/>
                    <a:pt x="512" y="554"/>
                  </a:cubicBezTo>
                  <a:cubicBezTo>
                    <a:pt x="512" y="295"/>
                    <a:pt x="301" y="84"/>
                    <a:pt x="42" y="84"/>
                  </a:cubicBezTo>
                  <a:cubicBezTo>
                    <a:pt x="18" y="84"/>
                    <a:pt x="0" y="66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347" y="0"/>
                    <a:pt x="596" y="249"/>
                    <a:pt x="596" y="554"/>
                  </a:cubicBezTo>
                  <a:cubicBezTo>
                    <a:pt x="596" y="577"/>
                    <a:pt x="577" y="596"/>
                    <a:pt x="554" y="5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4484780" y="1936177"/>
              <a:ext cx="38502" cy="156968"/>
            </a:xfrm>
            <a:custGeom>
              <a:avLst/>
              <a:gdLst>
                <a:gd name="T0" fmla="*/ 9 w 26"/>
                <a:gd name="T1" fmla="*/ 106 h 106"/>
                <a:gd name="T2" fmla="*/ 0 w 26"/>
                <a:gd name="T3" fmla="*/ 105 h 106"/>
                <a:gd name="T4" fmla="*/ 18 w 26"/>
                <a:gd name="T5" fmla="*/ 0 h 106"/>
                <a:gd name="T6" fmla="*/ 26 w 26"/>
                <a:gd name="T7" fmla="*/ 2 h 106"/>
                <a:gd name="T8" fmla="*/ 9 w 26"/>
                <a:gd name="T9" fmla="*/ 106 h 106"/>
                <a:gd name="T10" fmla="*/ 9 w 26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6">
                  <a:moveTo>
                    <a:pt x="9" y="106"/>
                  </a:moveTo>
                  <a:lnTo>
                    <a:pt x="0" y="105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9" y="106"/>
                  </a:lnTo>
                  <a:lnTo>
                    <a:pt x="9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4407777" y="1936177"/>
              <a:ext cx="38502" cy="156968"/>
            </a:xfrm>
            <a:custGeom>
              <a:avLst/>
              <a:gdLst>
                <a:gd name="T0" fmla="*/ 17 w 26"/>
                <a:gd name="T1" fmla="*/ 106 h 106"/>
                <a:gd name="T2" fmla="*/ 0 w 26"/>
                <a:gd name="T3" fmla="*/ 2 h 106"/>
                <a:gd name="T4" fmla="*/ 9 w 26"/>
                <a:gd name="T5" fmla="*/ 0 h 106"/>
                <a:gd name="T6" fmla="*/ 26 w 26"/>
                <a:gd name="T7" fmla="*/ 105 h 106"/>
                <a:gd name="T8" fmla="*/ 17 w 26"/>
                <a:gd name="T9" fmla="*/ 106 h 106"/>
                <a:gd name="T10" fmla="*/ 17 w 26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6">
                  <a:moveTo>
                    <a:pt x="17" y="106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26" y="105"/>
                  </a:lnTo>
                  <a:lnTo>
                    <a:pt x="17" y="106"/>
                  </a:lnTo>
                  <a:lnTo>
                    <a:pt x="1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4418143" y="1937658"/>
              <a:ext cx="99216" cy="20732"/>
            </a:xfrm>
            <a:custGeom>
              <a:avLst/>
              <a:gdLst>
                <a:gd name="T0" fmla="*/ 486 w 486"/>
                <a:gd name="T1" fmla="*/ 102 h 102"/>
                <a:gd name="T2" fmla="*/ 440 w 486"/>
                <a:gd name="T3" fmla="*/ 58 h 102"/>
                <a:gd name="T4" fmla="*/ 425 w 486"/>
                <a:gd name="T5" fmla="*/ 34 h 102"/>
                <a:gd name="T6" fmla="*/ 410 w 486"/>
                <a:gd name="T7" fmla="*/ 58 h 102"/>
                <a:gd name="T8" fmla="*/ 364 w 486"/>
                <a:gd name="T9" fmla="*/ 102 h 102"/>
                <a:gd name="T10" fmla="*/ 318 w 486"/>
                <a:gd name="T11" fmla="*/ 58 h 102"/>
                <a:gd name="T12" fmla="*/ 304 w 486"/>
                <a:gd name="T13" fmla="*/ 34 h 102"/>
                <a:gd name="T14" fmla="*/ 289 w 486"/>
                <a:gd name="T15" fmla="*/ 58 h 102"/>
                <a:gd name="T16" fmla="*/ 243 w 486"/>
                <a:gd name="T17" fmla="*/ 102 h 102"/>
                <a:gd name="T18" fmla="*/ 197 w 486"/>
                <a:gd name="T19" fmla="*/ 58 h 102"/>
                <a:gd name="T20" fmla="*/ 182 w 486"/>
                <a:gd name="T21" fmla="*/ 34 h 102"/>
                <a:gd name="T22" fmla="*/ 167 w 486"/>
                <a:gd name="T23" fmla="*/ 58 h 102"/>
                <a:gd name="T24" fmla="*/ 121 w 486"/>
                <a:gd name="T25" fmla="*/ 102 h 102"/>
                <a:gd name="T26" fmla="*/ 76 w 486"/>
                <a:gd name="T27" fmla="*/ 58 h 102"/>
                <a:gd name="T28" fmla="*/ 61 w 486"/>
                <a:gd name="T29" fmla="*/ 34 h 102"/>
                <a:gd name="T30" fmla="*/ 46 w 486"/>
                <a:gd name="T31" fmla="*/ 58 h 102"/>
                <a:gd name="T32" fmla="*/ 0 w 486"/>
                <a:gd name="T33" fmla="*/ 102 h 102"/>
                <a:gd name="T34" fmla="*/ 0 w 486"/>
                <a:gd name="T35" fmla="*/ 68 h 102"/>
                <a:gd name="T36" fmla="*/ 15 w 486"/>
                <a:gd name="T37" fmla="*/ 44 h 102"/>
                <a:gd name="T38" fmla="*/ 61 w 486"/>
                <a:gd name="T39" fmla="*/ 0 h 102"/>
                <a:gd name="T40" fmla="*/ 107 w 486"/>
                <a:gd name="T41" fmla="*/ 44 h 102"/>
                <a:gd name="T42" fmla="*/ 121 w 486"/>
                <a:gd name="T43" fmla="*/ 68 h 102"/>
                <a:gd name="T44" fmla="*/ 136 w 486"/>
                <a:gd name="T45" fmla="*/ 44 h 102"/>
                <a:gd name="T46" fmla="*/ 182 w 486"/>
                <a:gd name="T47" fmla="*/ 0 h 102"/>
                <a:gd name="T48" fmla="*/ 228 w 486"/>
                <a:gd name="T49" fmla="*/ 44 h 102"/>
                <a:gd name="T50" fmla="*/ 243 w 486"/>
                <a:gd name="T51" fmla="*/ 68 h 102"/>
                <a:gd name="T52" fmla="*/ 258 w 486"/>
                <a:gd name="T53" fmla="*/ 44 h 102"/>
                <a:gd name="T54" fmla="*/ 304 w 486"/>
                <a:gd name="T55" fmla="*/ 0 h 102"/>
                <a:gd name="T56" fmla="*/ 349 w 486"/>
                <a:gd name="T57" fmla="*/ 44 h 102"/>
                <a:gd name="T58" fmla="*/ 364 w 486"/>
                <a:gd name="T59" fmla="*/ 68 h 102"/>
                <a:gd name="T60" fmla="*/ 379 w 486"/>
                <a:gd name="T61" fmla="*/ 44 h 102"/>
                <a:gd name="T62" fmla="*/ 425 w 486"/>
                <a:gd name="T63" fmla="*/ 0 h 102"/>
                <a:gd name="T64" fmla="*/ 471 w 486"/>
                <a:gd name="T65" fmla="*/ 44 h 102"/>
                <a:gd name="T66" fmla="*/ 486 w 486"/>
                <a:gd name="T67" fmla="*/ 68 h 102"/>
                <a:gd name="T68" fmla="*/ 486 w 486"/>
                <a:gd name="T6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6" h="102">
                  <a:moveTo>
                    <a:pt x="486" y="102"/>
                  </a:moveTo>
                  <a:cubicBezTo>
                    <a:pt x="459" y="102"/>
                    <a:pt x="448" y="77"/>
                    <a:pt x="440" y="58"/>
                  </a:cubicBezTo>
                  <a:cubicBezTo>
                    <a:pt x="436" y="50"/>
                    <a:pt x="429" y="34"/>
                    <a:pt x="425" y="34"/>
                  </a:cubicBezTo>
                  <a:cubicBezTo>
                    <a:pt x="421" y="34"/>
                    <a:pt x="414" y="50"/>
                    <a:pt x="410" y="58"/>
                  </a:cubicBezTo>
                  <a:cubicBezTo>
                    <a:pt x="402" y="77"/>
                    <a:pt x="390" y="102"/>
                    <a:pt x="364" y="102"/>
                  </a:cubicBezTo>
                  <a:cubicBezTo>
                    <a:pt x="338" y="102"/>
                    <a:pt x="327" y="77"/>
                    <a:pt x="318" y="58"/>
                  </a:cubicBezTo>
                  <a:cubicBezTo>
                    <a:pt x="315" y="50"/>
                    <a:pt x="308" y="34"/>
                    <a:pt x="304" y="34"/>
                  </a:cubicBezTo>
                  <a:cubicBezTo>
                    <a:pt x="299" y="34"/>
                    <a:pt x="292" y="50"/>
                    <a:pt x="289" y="58"/>
                  </a:cubicBezTo>
                  <a:cubicBezTo>
                    <a:pt x="281" y="77"/>
                    <a:pt x="269" y="102"/>
                    <a:pt x="243" y="102"/>
                  </a:cubicBezTo>
                  <a:cubicBezTo>
                    <a:pt x="217" y="102"/>
                    <a:pt x="205" y="77"/>
                    <a:pt x="197" y="58"/>
                  </a:cubicBezTo>
                  <a:cubicBezTo>
                    <a:pt x="193" y="50"/>
                    <a:pt x="186" y="34"/>
                    <a:pt x="182" y="34"/>
                  </a:cubicBezTo>
                  <a:cubicBezTo>
                    <a:pt x="178" y="34"/>
                    <a:pt x="171" y="50"/>
                    <a:pt x="167" y="58"/>
                  </a:cubicBezTo>
                  <a:cubicBezTo>
                    <a:pt x="159" y="77"/>
                    <a:pt x="148" y="102"/>
                    <a:pt x="121" y="102"/>
                  </a:cubicBezTo>
                  <a:cubicBezTo>
                    <a:pt x="95" y="102"/>
                    <a:pt x="84" y="77"/>
                    <a:pt x="76" y="58"/>
                  </a:cubicBezTo>
                  <a:cubicBezTo>
                    <a:pt x="72" y="50"/>
                    <a:pt x="65" y="34"/>
                    <a:pt x="61" y="34"/>
                  </a:cubicBezTo>
                  <a:cubicBezTo>
                    <a:pt x="57" y="34"/>
                    <a:pt x="49" y="50"/>
                    <a:pt x="46" y="58"/>
                  </a:cubicBezTo>
                  <a:cubicBezTo>
                    <a:pt x="38" y="77"/>
                    <a:pt x="26" y="102"/>
                    <a:pt x="0" y="10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11" y="52"/>
                    <a:pt x="15" y="44"/>
                  </a:cubicBezTo>
                  <a:cubicBezTo>
                    <a:pt x="23" y="25"/>
                    <a:pt x="34" y="0"/>
                    <a:pt x="61" y="0"/>
                  </a:cubicBezTo>
                  <a:cubicBezTo>
                    <a:pt x="87" y="0"/>
                    <a:pt x="98" y="25"/>
                    <a:pt x="107" y="44"/>
                  </a:cubicBezTo>
                  <a:cubicBezTo>
                    <a:pt x="110" y="52"/>
                    <a:pt x="117" y="68"/>
                    <a:pt x="121" y="68"/>
                  </a:cubicBezTo>
                  <a:cubicBezTo>
                    <a:pt x="126" y="68"/>
                    <a:pt x="133" y="52"/>
                    <a:pt x="136" y="44"/>
                  </a:cubicBezTo>
                  <a:cubicBezTo>
                    <a:pt x="145" y="25"/>
                    <a:pt x="156" y="0"/>
                    <a:pt x="182" y="0"/>
                  </a:cubicBezTo>
                  <a:cubicBezTo>
                    <a:pt x="208" y="0"/>
                    <a:pt x="220" y="25"/>
                    <a:pt x="228" y="44"/>
                  </a:cubicBezTo>
                  <a:cubicBezTo>
                    <a:pt x="232" y="52"/>
                    <a:pt x="239" y="68"/>
                    <a:pt x="243" y="68"/>
                  </a:cubicBezTo>
                  <a:cubicBezTo>
                    <a:pt x="247" y="68"/>
                    <a:pt x="254" y="52"/>
                    <a:pt x="258" y="44"/>
                  </a:cubicBezTo>
                  <a:cubicBezTo>
                    <a:pt x="266" y="25"/>
                    <a:pt x="277" y="0"/>
                    <a:pt x="304" y="0"/>
                  </a:cubicBezTo>
                  <a:cubicBezTo>
                    <a:pt x="330" y="0"/>
                    <a:pt x="341" y="25"/>
                    <a:pt x="349" y="44"/>
                  </a:cubicBezTo>
                  <a:cubicBezTo>
                    <a:pt x="353" y="52"/>
                    <a:pt x="360" y="68"/>
                    <a:pt x="364" y="68"/>
                  </a:cubicBezTo>
                  <a:cubicBezTo>
                    <a:pt x="368" y="68"/>
                    <a:pt x="376" y="52"/>
                    <a:pt x="379" y="44"/>
                  </a:cubicBezTo>
                  <a:cubicBezTo>
                    <a:pt x="387" y="25"/>
                    <a:pt x="399" y="0"/>
                    <a:pt x="425" y="0"/>
                  </a:cubicBezTo>
                  <a:cubicBezTo>
                    <a:pt x="451" y="0"/>
                    <a:pt x="463" y="25"/>
                    <a:pt x="471" y="44"/>
                  </a:cubicBezTo>
                  <a:cubicBezTo>
                    <a:pt x="474" y="52"/>
                    <a:pt x="481" y="68"/>
                    <a:pt x="486" y="68"/>
                  </a:cubicBezTo>
                  <a:cubicBezTo>
                    <a:pt x="486" y="102"/>
                    <a:pt x="486" y="102"/>
                    <a:pt x="48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4456645" y="1573373"/>
              <a:ext cx="17770" cy="106620"/>
            </a:xfrm>
            <a:custGeom>
              <a:avLst/>
              <a:gdLst>
                <a:gd name="T0" fmla="*/ 42 w 84"/>
                <a:gd name="T1" fmla="*/ 524 h 524"/>
                <a:gd name="T2" fmla="*/ 0 w 84"/>
                <a:gd name="T3" fmla="*/ 482 h 524"/>
                <a:gd name="T4" fmla="*/ 0 w 84"/>
                <a:gd name="T5" fmla="*/ 42 h 524"/>
                <a:gd name="T6" fmla="*/ 42 w 84"/>
                <a:gd name="T7" fmla="*/ 0 h 524"/>
                <a:gd name="T8" fmla="*/ 84 w 84"/>
                <a:gd name="T9" fmla="*/ 42 h 524"/>
                <a:gd name="T10" fmla="*/ 84 w 84"/>
                <a:gd name="T11" fmla="*/ 482 h 524"/>
                <a:gd name="T12" fmla="*/ 42 w 84"/>
                <a:gd name="T13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24">
                  <a:moveTo>
                    <a:pt x="42" y="524"/>
                  </a:moveTo>
                  <a:cubicBezTo>
                    <a:pt x="19" y="524"/>
                    <a:pt x="0" y="505"/>
                    <a:pt x="0" y="48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4" y="19"/>
                    <a:pt x="84" y="42"/>
                  </a:cubicBezTo>
                  <a:cubicBezTo>
                    <a:pt x="84" y="482"/>
                    <a:pt x="84" y="482"/>
                    <a:pt x="84" y="482"/>
                  </a:cubicBezTo>
                  <a:cubicBezTo>
                    <a:pt x="84" y="505"/>
                    <a:pt x="66" y="524"/>
                    <a:pt x="42" y="5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4558822" y="1611875"/>
              <a:ext cx="63676" cy="96255"/>
            </a:xfrm>
            <a:custGeom>
              <a:avLst/>
              <a:gdLst>
                <a:gd name="T0" fmla="*/ 48 w 316"/>
                <a:gd name="T1" fmla="*/ 471 h 471"/>
                <a:gd name="T2" fmla="*/ 27 w 316"/>
                <a:gd name="T3" fmla="*/ 465 h 471"/>
                <a:gd name="T4" fmla="*/ 12 w 316"/>
                <a:gd name="T5" fmla="*/ 408 h 471"/>
                <a:gd name="T6" fmla="*/ 232 w 316"/>
                <a:gd name="T7" fmla="*/ 27 h 471"/>
                <a:gd name="T8" fmla="*/ 289 w 316"/>
                <a:gd name="T9" fmla="*/ 11 h 471"/>
                <a:gd name="T10" fmla="*/ 304 w 316"/>
                <a:gd name="T11" fmla="*/ 69 h 471"/>
                <a:gd name="T12" fmla="*/ 84 w 316"/>
                <a:gd name="T13" fmla="*/ 450 h 471"/>
                <a:gd name="T14" fmla="*/ 48 w 316"/>
                <a:gd name="T15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471">
                  <a:moveTo>
                    <a:pt x="48" y="471"/>
                  </a:moveTo>
                  <a:cubicBezTo>
                    <a:pt x="41" y="471"/>
                    <a:pt x="34" y="469"/>
                    <a:pt x="27" y="465"/>
                  </a:cubicBezTo>
                  <a:cubicBezTo>
                    <a:pt x="7" y="454"/>
                    <a:pt x="0" y="428"/>
                    <a:pt x="12" y="408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43" y="7"/>
                    <a:pt x="269" y="0"/>
                    <a:pt x="289" y="11"/>
                  </a:cubicBezTo>
                  <a:cubicBezTo>
                    <a:pt x="309" y="23"/>
                    <a:pt x="316" y="49"/>
                    <a:pt x="304" y="69"/>
                  </a:cubicBezTo>
                  <a:cubicBezTo>
                    <a:pt x="84" y="450"/>
                    <a:pt x="84" y="450"/>
                    <a:pt x="84" y="450"/>
                  </a:cubicBezTo>
                  <a:cubicBezTo>
                    <a:pt x="77" y="463"/>
                    <a:pt x="63" y="471"/>
                    <a:pt x="48" y="4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4634345" y="1719976"/>
              <a:ext cx="96255" cy="62195"/>
            </a:xfrm>
            <a:custGeom>
              <a:avLst/>
              <a:gdLst>
                <a:gd name="T0" fmla="*/ 48 w 477"/>
                <a:gd name="T1" fmla="*/ 309 h 309"/>
                <a:gd name="T2" fmla="*/ 12 w 477"/>
                <a:gd name="T3" fmla="*/ 289 h 309"/>
                <a:gd name="T4" fmla="*/ 27 w 477"/>
                <a:gd name="T5" fmla="*/ 231 h 309"/>
                <a:gd name="T6" fmla="*/ 408 w 477"/>
                <a:gd name="T7" fmla="*/ 11 h 309"/>
                <a:gd name="T8" fmla="*/ 466 w 477"/>
                <a:gd name="T9" fmla="*/ 27 h 309"/>
                <a:gd name="T10" fmla="*/ 450 w 477"/>
                <a:gd name="T11" fmla="*/ 84 h 309"/>
                <a:gd name="T12" fmla="*/ 69 w 477"/>
                <a:gd name="T13" fmla="*/ 304 h 309"/>
                <a:gd name="T14" fmla="*/ 48 w 477"/>
                <a:gd name="T15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09">
                  <a:moveTo>
                    <a:pt x="48" y="309"/>
                  </a:moveTo>
                  <a:cubicBezTo>
                    <a:pt x="34" y="309"/>
                    <a:pt x="20" y="302"/>
                    <a:pt x="12" y="289"/>
                  </a:cubicBezTo>
                  <a:cubicBezTo>
                    <a:pt x="0" y="268"/>
                    <a:pt x="7" y="243"/>
                    <a:pt x="27" y="231"/>
                  </a:cubicBezTo>
                  <a:cubicBezTo>
                    <a:pt x="408" y="11"/>
                    <a:pt x="408" y="11"/>
                    <a:pt x="408" y="11"/>
                  </a:cubicBezTo>
                  <a:cubicBezTo>
                    <a:pt x="428" y="0"/>
                    <a:pt x="454" y="7"/>
                    <a:pt x="466" y="27"/>
                  </a:cubicBezTo>
                  <a:cubicBezTo>
                    <a:pt x="477" y="47"/>
                    <a:pt x="470" y="72"/>
                    <a:pt x="450" y="84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63" y="308"/>
                    <a:pt x="55" y="309"/>
                    <a:pt x="48" y="3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4662480" y="1868059"/>
              <a:ext cx="109582" cy="17770"/>
            </a:xfrm>
            <a:custGeom>
              <a:avLst/>
              <a:gdLst>
                <a:gd name="T0" fmla="*/ 496 w 538"/>
                <a:gd name="T1" fmla="*/ 84 h 84"/>
                <a:gd name="T2" fmla="*/ 42 w 538"/>
                <a:gd name="T3" fmla="*/ 84 h 84"/>
                <a:gd name="T4" fmla="*/ 0 w 538"/>
                <a:gd name="T5" fmla="*/ 42 h 84"/>
                <a:gd name="T6" fmla="*/ 42 w 538"/>
                <a:gd name="T7" fmla="*/ 0 h 84"/>
                <a:gd name="T8" fmla="*/ 496 w 538"/>
                <a:gd name="T9" fmla="*/ 0 h 84"/>
                <a:gd name="T10" fmla="*/ 538 w 538"/>
                <a:gd name="T11" fmla="*/ 42 h 84"/>
                <a:gd name="T12" fmla="*/ 496 w 53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84">
                  <a:moveTo>
                    <a:pt x="496" y="84"/>
                  </a:move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96" y="0"/>
                    <a:pt x="496" y="0"/>
                    <a:pt x="496" y="0"/>
                  </a:cubicBezTo>
                  <a:cubicBezTo>
                    <a:pt x="519" y="0"/>
                    <a:pt x="538" y="19"/>
                    <a:pt x="538" y="42"/>
                  </a:cubicBezTo>
                  <a:cubicBezTo>
                    <a:pt x="538" y="65"/>
                    <a:pt x="519" y="84"/>
                    <a:pt x="4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4634345" y="1968756"/>
              <a:ext cx="96255" cy="63676"/>
            </a:xfrm>
            <a:custGeom>
              <a:avLst/>
              <a:gdLst>
                <a:gd name="T0" fmla="*/ 430 w 477"/>
                <a:gd name="T1" fmla="*/ 310 h 310"/>
                <a:gd name="T2" fmla="*/ 409 w 477"/>
                <a:gd name="T3" fmla="*/ 304 h 310"/>
                <a:gd name="T4" fmla="*/ 27 w 477"/>
                <a:gd name="T5" fmla="*/ 84 h 310"/>
                <a:gd name="T6" fmla="*/ 12 w 477"/>
                <a:gd name="T7" fmla="*/ 27 h 310"/>
                <a:gd name="T8" fmla="*/ 69 w 477"/>
                <a:gd name="T9" fmla="*/ 12 h 310"/>
                <a:gd name="T10" fmla="*/ 451 w 477"/>
                <a:gd name="T11" fmla="*/ 231 h 310"/>
                <a:gd name="T12" fmla="*/ 466 w 477"/>
                <a:gd name="T13" fmla="*/ 289 h 310"/>
                <a:gd name="T14" fmla="*/ 430 w 477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10">
                  <a:moveTo>
                    <a:pt x="430" y="310"/>
                  </a:moveTo>
                  <a:cubicBezTo>
                    <a:pt x="422" y="310"/>
                    <a:pt x="415" y="308"/>
                    <a:pt x="409" y="30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7" y="73"/>
                    <a:pt x="0" y="47"/>
                    <a:pt x="12" y="27"/>
                  </a:cubicBezTo>
                  <a:cubicBezTo>
                    <a:pt x="24" y="7"/>
                    <a:pt x="49" y="0"/>
                    <a:pt x="69" y="12"/>
                  </a:cubicBezTo>
                  <a:cubicBezTo>
                    <a:pt x="451" y="231"/>
                    <a:pt x="451" y="231"/>
                    <a:pt x="451" y="231"/>
                  </a:cubicBezTo>
                  <a:cubicBezTo>
                    <a:pt x="471" y="243"/>
                    <a:pt x="477" y="269"/>
                    <a:pt x="466" y="289"/>
                  </a:cubicBezTo>
                  <a:cubicBezTo>
                    <a:pt x="458" y="302"/>
                    <a:pt x="444" y="310"/>
                    <a:pt x="430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4308562" y="1611875"/>
              <a:ext cx="63676" cy="96255"/>
            </a:xfrm>
            <a:custGeom>
              <a:avLst/>
              <a:gdLst>
                <a:gd name="T0" fmla="*/ 268 w 316"/>
                <a:gd name="T1" fmla="*/ 471 h 471"/>
                <a:gd name="T2" fmla="*/ 231 w 316"/>
                <a:gd name="T3" fmla="*/ 450 h 471"/>
                <a:gd name="T4" fmla="*/ 11 w 316"/>
                <a:gd name="T5" fmla="*/ 69 h 471"/>
                <a:gd name="T6" fmla="*/ 27 w 316"/>
                <a:gd name="T7" fmla="*/ 12 h 471"/>
                <a:gd name="T8" fmla="*/ 84 w 316"/>
                <a:gd name="T9" fmla="*/ 27 h 471"/>
                <a:gd name="T10" fmla="*/ 304 w 316"/>
                <a:gd name="T11" fmla="*/ 408 h 471"/>
                <a:gd name="T12" fmla="*/ 289 w 316"/>
                <a:gd name="T13" fmla="*/ 465 h 471"/>
                <a:gd name="T14" fmla="*/ 268 w 316"/>
                <a:gd name="T15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471">
                  <a:moveTo>
                    <a:pt x="268" y="471"/>
                  </a:moveTo>
                  <a:cubicBezTo>
                    <a:pt x="253" y="471"/>
                    <a:pt x="239" y="463"/>
                    <a:pt x="231" y="45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0" y="49"/>
                    <a:pt x="7" y="23"/>
                    <a:pt x="27" y="12"/>
                  </a:cubicBezTo>
                  <a:cubicBezTo>
                    <a:pt x="47" y="0"/>
                    <a:pt x="73" y="7"/>
                    <a:pt x="84" y="27"/>
                  </a:cubicBezTo>
                  <a:cubicBezTo>
                    <a:pt x="304" y="408"/>
                    <a:pt x="304" y="408"/>
                    <a:pt x="304" y="408"/>
                  </a:cubicBezTo>
                  <a:cubicBezTo>
                    <a:pt x="316" y="428"/>
                    <a:pt x="309" y="454"/>
                    <a:pt x="289" y="465"/>
                  </a:cubicBezTo>
                  <a:cubicBezTo>
                    <a:pt x="282" y="469"/>
                    <a:pt x="275" y="471"/>
                    <a:pt x="268" y="4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4200461" y="1719976"/>
              <a:ext cx="97735" cy="62195"/>
            </a:xfrm>
            <a:custGeom>
              <a:avLst/>
              <a:gdLst>
                <a:gd name="T0" fmla="*/ 429 w 477"/>
                <a:gd name="T1" fmla="*/ 310 h 310"/>
                <a:gd name="T2" fmla="*/ 408 w 477"/>
                <a:gd name="T3" fmla="*/ 304 h 310"/>
                <a:gd name="T4" fmla="*/ 27 w 477"/>
                <a:gd name="T5" fmla="*/ 84 h 310"/>
                <a:gd name="T6" fmla="*/ 12 w 477"/>
                <a:gd name="T7" fmla="*/ 27 h 310"/>
                <a:gd name="T8" fmla="*/ 69 w 477"/>
                <a:gd name="T9" fmla="*/ 12 h 310"/>
                <a:gd name="T10" fmla="*/ 450 w 477"/>
                <a:gd name="T11" fmla="*/ 232 h 310"/>
                <a:gd name="T12" fmla="*/ 465 w 477"/>
                <a:gd name="T13" fmla="*/ 289 h 310"/>
                <a:gd name="T14" fmla="*/ 429 w 477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10">
                  <a:moveTo>
                    <a:pt x="429" y="310"/>
                  </a:moveTo>
                  <a:cubicBezTo>
                    <a:pt x="422" y="310"/>
                    <a:pt x="415" y="308"/>
                    <a:pt x="408" y="30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7" y="73"/>
                    <a:pt x="0" y="47"/>
                    <a:pt x="12" y="27"/>
                  </a:cubicBezTo>
                  <a:cubicBezTo>
                    <a:pt x="23" y="7"/>
                    <a:pt x="49" y="0"/>
                    <a:pt x="69" y="12"/>
                  </a:cubicBezTo>
                  <a:cubicBezTo>
                    <a:pt x="450" y="232"/>
                    <a:pt x="450" y="232"/>
                    <a:pt x="450" y="232"/>
                  </a:cubicBezTo>
                  <a:cubicBezTo>
                    <a:pt x="470" y="243"/>
                    <a:pt x="477" y="269"/>
                    <a:pt x="465" y="289"/>
                  </a:cubicBezTo>
                  <a:cubicBezTo>
                    <a:pt x="458" y="303"/>
                    <a:pt x="443" y="310"/>
                    <a:pt x="429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4161959" y="1868059"/>
              <a:ext cx="106620" cy="17770"/>
            </a:xfrm>
            <a:custGeom>
              <a:avLst/>
              <a:gdLst>
                <a:gd name="T0" fmla="*/ 481 w 524"/>
                <a:gd name="T1" fmla="*/ 84 h 84"/>
                <a:gd name="T2" fmla="*/ 42 w 524"/>
                <a:gd name="T3" fmla="*/ 84 h 84"/>
                <a:gd name="T4" fmla="*/ 0 w 524"/>
                <a:gd name="T5" fmla="*/ 42 h 84"/>
                <a:gd name="T6" fmla="*/ 42 w 524"/>
                <a:gd name="T7" fmla="*/ 0 h 84"/>
                <a:gd name="T8" fmla="*/ 481 w 524"/>
                <a:gd name="T9" fmla="*/ 0 h 84"/>
                <a:gd name="T10" fmla="*/ 524 w 524"/>
                <a:gd name="T11" fmla="*/ 42 h 84"/>
                <a:gd name="T12" fmla="*/ 481 w 524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84">
                  <a:moveTo>
                    <a:pt x="481" y="84"/>
                  </a:moveTo>
                  <a:cubicBezTo>
                    <a:pt x="42" y="84"/>
                    <a:pt x="42" y="84"/>
                    <a:pt x="42" y="84"/>
                  </a:cubicBezTo>
                  <a:cubicBezTo>
                    <a:pt x="18" y="84"/>
                    <a:pt x="0" y="65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505" y="0"/>
                    <a:pt x="524" y="19"/>
                    <a:pt x="524" y="42"/>
                  </a:cubicBezTo>
                  <a:cubicBezTo>
                    <a:pt x="524" y="65"/>
                    <a:pt x="505" y="84"/>
                    <a:pt x="481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4200461" y="1968756"/>
              <a:ext cx="97735" cy="63676"/>
            </a:xfrm>
            <a:custGeom>
              <a:avLst/>
              <a:gdLst>
                <a:gd name="T0" fmla="*/ 48 w 477"/>
                <a:gd name="T1" fmla="*/ 310 h 310"/>
                <a:gd name="T2" fmla="*/ 12 w 477"/>
                <a:gd name="T3" fmla="*/ 289 h 310"/>
                <a:gd name="T4" fmla="*/ 27 w 477"/>
                <a:gd name="T5" fmla="*/ 232 h 310"/>
                <a:gd name="T6" fmla="*/ 408 w 477"/>
                <a:gd name="T7" fmla="*/ 12 h 310"/>
                <a:gd name="T8" fmla="*/ 466 w 477"/>
                <a:gd name="T9" fmla="*/ 27 h 310"/>
                <a:gd name="T10" fmla="*/ 450 w 477"/>
                <a:gd name="T11" fmla="*/ 85 h 310"/>
                <a:gd name="T12" fmla="*/ 69 w 477"/>
                <a:gd name="T13" fmla="*/ 305 h 310"/>
                <a:gd name="T14" fmla="*/ 48 w 477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10">
                  <a:moveTo>
                    <a:pt x="48" y="310"/>
                  </a:moveTo>
                  <a:cubicBezTo>
                    <a:pt x="34" y="310"/>
                    <a:pt x="20" y="303"/>
                    <a:pt x="12" y="289"/>
                  </a:cubicBezTo>
                  <a:cubicBezTo>
                    <a:pt x="0" y="269"/>
                    <a:pt x="7" y="244"/>
                    <a:pt x="27" y="232"/>
                  </a:cubicBezTo>
                  <a:cubicBezTo>
                    <a:pt x="408" y="12"/>
                    <a:pt x="408" y="12"/>
                    <a:pt x="408" y="12"/>
                  </a:cubicBezTo>
                  <a:cubicBezTo>
                    <a:pt x="428" y="0"/>
                    <a:pt x="454" y="7"/>
                    <a:pt x="466" y="27"/>
                  </a:cubicBezTo>
                  <a:cubicBezTo>
                    <a:pt x="477" y="48"/>
                    <a:pt x="470" y="73"/>
                    <a:pt x="450" y="85"/>
                  </a:cubicBezTo>
                  <a:cubicBezTo>
                    <a:pt x="69" y="305"/>
                    <a:pt x="69" y="305"/>
                    <a:pt x="69" y="305"/>
                  </a:cubicBezTo>
                  <a:cubicBezTo>
                    <a:pt x="63" y="308"/>
                    <a:pt x="55" y="310"/>
                    <a:pt x="48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4302639" y="1706648"/>
              <a:ext cx="327264" cy="389459"/>
            </a:xfrm>
            <a:custGeom>
              <a:avLst/>
              <a:gdLst>
                <a:gd name="T0" fmla="*/ 1173 w 1602"/>
                <a:gd name="T1" fmla="*/ 1910 h 1910"/>
                <a:gd name="T2" fmla="*/ 1172 w 1602"/>
                <a:gd name="T3" fmla="*/ 1910 h 1910"/>
                <a:gd name="T4" fmla="*/ 427 w 1602"/>
                <a:gd name="T5" fmla="*/ 1910 h 1910"/>
                <a:gd name="T6" fmla="*/ 357 w 1602"/>
                <a:gd name="T7" fmla="*/ 1840 h 1910"/>
                <a:gd name="T8" fmla="*/ 358 w 1602"/>
                <a:gd name="T9" fmla="*/ 1831 h 1910"/>
                <a:gd name="T10" fmla="*/ 307 w 1602"/>
                <a:gd name="T11" fmla="*/ 1560 h 1910"/>
                <a:gd name="T12" fmla="*/ 0 w 1602"/>
                <a:gd name="T13" fmla="*/ 801 h 1910"/>
                <a:gd name="T14" fmla="*/ 801 w 1602"/>
                <a:gd name="T15" fmla="*/ 0 h 1910"/>
                <a:gd name="T16" fmla="*/ 1602 w 1602"/>
                <a:gd name="T17" fmla="*/ 801 h 1910"/>
                <a:gd name="T18" fmla="*/ 1294 w 1602"/>
                <a:gd name="T19" fmla="*/ 1561 h 1910"/>
                <a:gd name="T20" fmla="*/ 1242 w 1602"/>
                <a:gd name="T21" fmla="*/ 1828 h 1910"/>
                <a:gd name="T22" fmla="*/ 1243 w 1602"/>
                <a:gd name="T23" fmla="*/ 1840 h 1910"/>
                <a:gd name="T24" fmla="*/ 1173 w 1602"/>
                <a:gd name="T25" fmla="*/ 1910 h 1910"/>
                <a:gd name="T26" fmla="*/ 427 w 1602"/>
                <a:gd name="T27" fmla="*/ 1770 h 1910"/>
                <a:gd name="T28" fmla="*/ 358 w 1602"/>
                <a:gd name="T29" fmla="*/ 1830 h 1910"/>
                <a:gd name="T30" fmla="*/ 427 w 1602"/>
                <a:gd name="T31" fmla="*/ 1770 h 1910"/>
                <a:gd name="T32" fmla="*/ 1184 w 1602"/>
                <a:gd name="T33" fmla="*/ 1771 h 1910"/>
                <a:gd name="T34" fmla="*/ 1211 w 1602"/>
                <a:gd name="T35" fmla="*/ 1782 h 1910"/>
                <a:gd name="T36" fmla="*/ 1184 w 1602"/>
                <a:gd name="T37" fmla="*/ 1771 h 1910"/>
                <a:gd name="T38" fmla="*/ 498 w 1602"/>
                <a:gd name="T39" fmla="*/ 1770 h 1910"/>
                <a:gd name="T40" fmla="*/ 1102 w 1602"/>
                <a:gd name="T41" fmla="*/ 1770 h 1910"/>
                <a:gd name="T42" fmla="*/ 1106 w 1602"/>
                <a:gd name="T43" fmla="*/ 1711 h 1910"/>
                <a:gd name="T44" fmla="*/ 1183 w 1602"/>
                <a:gd name="T45" fmla="*/ 1476 h 1910"/>
                <a:gd name="T46" fmla="*/ 1462 w 1602"/>
                <a:gd name="T47" fmla="*/ 801 h 1910"/>
                <a:gd name="T48" fmla="*/ 801 w 1602"/>
                <a:gd name="T49" fmla="*/ 140 h 1910"/>
                <a:gd name="T50" fmla="*/ 139 w 1602"/>
                <a:gd name="T51" fmla="*/ 801 h 1910"/>
                <a:gd name="T52" fmla="*/ 418 w 1602"/>
                <a:gd name="T53" fmla="*/ 1475 h 1910"/>
                <a:gd name="T54" fmla="*/ 495 w 1602"/>
                <a:gd name="T55" fmla="*/ 1712 h 1910"/>
                <a:gd name="T56" fmla="*/ 498 w 1602"/>
                <a:gd name="T57" fmla="*/ 177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02" h="1910">
                  <a:moveTo>
                    <a:pt x="1173" y="1910"/>
                  </a:moveTo>
                  <a:cubicBezTo>
                    <a:pt x="1173" y="1910"/>
                    <a:pt x="1172" y="1910"/>
                    <a:pt x="1172" y="1910"/>
                  </a:cubicBezTo>
                  <a:cubicBezTo>
                    <a:pt x="427" y="1910"/>
                    <a:pt x="427" y="1910"/>
                    <a:pt x="427" y="1910"/>
                  </a:cubicBezTo>
                  <a:cubicBezTo>
                    <a:pt x="389" y="1910"/>
                    <a:pt x="357" y="1879"/>
                    <a:pt x="357" y="1840"/>
                  </a:cubicBezTo>
                  <a:cubicBezTo>
                    <a:pt x="357" y="1837"/>
                    <a:pt x="358" y="1834"/>
                    <a:pt x="358" y="1831"/>
                  </a:cubicBezTo>
                  <a:cubicBezTo>
                    <a:pt x="362" y="1781"/>
                    <a:pt x="358" y="1628"/>
                    <a:pt x="307" y="1560"/>
                  </a:cubicBezTo>
                  <a:cubicBezTo>
                    <a:pt x="8" y="1175"/>
                    <a:pt x="0" y="805"/>
                    <a:pt x="0" y="801"/>
                  </a:cubicBezTo>
                  <a:cubicBezTo>
                    <a:pt x="0" y="359"/>
                    <a:pt x="359" y="0"/>
                    <a:pt x="801" y="0"/>
                  </a:cubicBezTo>
                  <a:cubicBezTo>
                    <a:pt x="1243" y="0"/>
                    <a:pt x="1602" y="359"/>
                    <a:pt x="1602" y="801"/>
                  </a:cubicBezTo>
                  <a:cubicBezTo>
                    <a:pt x="1602" y="805"/>
                    <a:pt x="1594" y="1175"/>
                    <a:pt x="1294" y="1561"/>
                  </a:cubicBezTo>
                  <a:cubicBezTo>
                    <a:pt x="1241" y="1631"/>
                    <a:pt x="1239" y="1784"/>
                    <a:pt x="1242" y="1828"/>
                  </a:cubicBezTo>
                  <a:cubicBezTo>
                    <a:pt x="1242" y="1832"/>
                    <a:pt x="1243" y="1836"/>
                    <a:pt x="1243" y="1840"/>
                  </a:cubicBezTo>
                  <a:cubicBezTo>
                    <a:pt x="1243" y="1879"/>
                    <a:pt x="1211" y="1910"/>
                    <a:pt x="1173" y="1910"/>
                  </a:cubicBezTo>
                  <a:close/>
                  <a:moveTo>
                    <a:pt x="427" y="1770"/>
                  </a:moveTo>
                  <a:cubicBezTo>
                    <a:pt x="388" y="1770"/>
                    <a:pt x="362" y="1800"/>
                    <a:pt x="358" y="1830"/>
                  </a:cubicBezTo>
                  <a:cubicBezTo>
                    <a:pt x="363" y="1796"/>
                    <a:pt x="392" y="1770"/>
                    <a:pt x="427" y="1770"/>
                  </a:cubicBezTo>
                  <a:close/>
                  <a:moveTo>
                    <a:pt x="1184" y="1771"/>
                  </a:moveTo>
                  <a:cubicBezTo>
                    <a:pt x="1194" y="1773"/>
                    <a:pt x="1203" y="1777"/>
                    <a:pt x="1211" y="1782"/>
                  </a:cubicBezTo>
                  <a:cubicBezTo>
                    <a:pt x="1203" y="1777"/>
                    <a:pt x="1194" y="1773"/>
                    <a:pt x="1184" y="1771"/>
                  </a:cubicBezTo>
                  <a:close/>
                  <a:moveTo>
                    <a:pt x="498" y="1770"/>
                  </a:moveTo>
                  <a:cubicBezTo>
                    <a:pt x="1102" y="1770"/>
                    <a:pt x="1102" y="1770"/>
                    <a:pt x="1102" y="1770"/>
                  </a:cubicBezTo>
                  <a:cubicBezTo>
                    <a:pt x="1103" y="1739"/>
                    <a:pt x="1106" y="1712"/>
                    <a:pt x="1106" y="1711"/>
                  </a:cubicBezTo>
                  <a:cubicBezTo>
                    <a:pt x="1116" y="1610"/>
                    <a:pt x="1142" y="1530"/>
                    <a:pt x="1183" y="1476"/>
                  </a:cubicBezTo>
                  <a:cubicBezTo>
                    <a:pt x="1452" y="1130"/>
                    <a:pt x="1462" y="804"/>
                    <a:pt x="1462" y="801"/>
                  </a:cubicBezTo>
                  <a:cubicBezTo>
                    <a:pt x="1462" y="436"/>
                    <a:pt x="1166" y="140"/>
                    <a:pt x="801" y="140"/>
                  </a:cubicBezTo>
                  <a:cubicBezTo>
                    <a:pt x="436" y="140"/>
                    <a:pt x="139" y="436"/>
                    <a:pt x="139" y="801"/>
                  </a:cubicBezTo>
                  <a:cubicBezTo>
                    <a:pt x="139" y="804"/>
                    <a:pt x="149" y="1129"/>
                    <a:pt x="418" y="1475"/>
                  </a:cubicBezTo>
                  <a:cubicBezTo>
                    <a:pt x="459" y="1531"/>
                    <a:pt x="485" y="1610"/>
                    <a:pt x="495" y="1712"/>
                  </a:cubicBezTo>
                  <a:cubicBezTo>
                    <a:pt x="495" y="1712"/>
                    <a:pt x="497" y="1739"/>
                    <a:pt x="498" y="17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4381122" y="2100467"/>
              <a:ext cx="170296" cy="28137"/>
            </a:xfrm>
            <a:custGeom>
              <a:avLst/>
              <a:gdLst>
                <a:gd name="T0" fmla="*/ 766 w 836"/>
                <a:gd name="T1" fmla="*/ 140 h 140"/>
                <a:gd name="T2" fmla="*/ 70 w 836"/>
                <a:gd name="T3" fmla="*/ 140 h 140"/>
                <a:gd name="T4" fmla="*/ 0 w 836"/>
                <a:gd name="T5" fmla="*/ 70 h 140"/>
                <a:gd name="T6" fmla="*/ 70 w 836"/>
                <a:gd name="T7" fmla="*/ 0 h 140"/>
                <a:gd name="T8" fmla="*/ 766 w 836"/>
                <a:gd name="T9" fmla="*/ 0 h 140"/>
                <a:gd name="T10" fmla="*/ 836 w 836"/>
                <a:gd name="T11" fmla="*/ 70 h 140"/>
                <a:gd name="T12" fmla="*/ 766 w 83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140">
                  <a:moveTo>
                    <a:pt x="766" y="140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31" y="140"/>
                    <a:pt x="0" y="108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804" y="0"/>
                    <a:pt x="836" y="31"/>
                    <a:pt x="836" y="70"/>
                  </a:cubicBezTo>
                  <a:cubicBezTo>
                    <a:pt x="836" y="108"/>
                    <a:pt x="804" y="140"/>
                    <a:pt x="766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4391489" y="2136666"/>
              <a:ext cx="149565" cy="28137"/>
            </a:xfrm>
            <a:custGeom>
              <a:avLst/>
              <a:gdLst>
                <a:gd name="T0" fmla="*/ 663 w 733"/>
                <a:gd name="T1" fmla="*/ 140 h 140"/>
                <a:gd name="T2" fmla="*/ 70 w 733"/>
                <a:gd name="T3" fmla="*/ 140 h 140"/>
                <a:gd name="T4" fmla="*/ 0 w 733"/>
                <a:gd name="T5" fmla="*/ 70 h 140"/>
                <a:gd name="T6" fmla="*/ 70 w 733"/>
                <a:gd name="T7" fmla="*/ 0 h 140"/>
                <a:gd name="T8" fmla="*/ 663 w 733"/>
                <a:gd name="T9" fmla="*/ 0 h 140"/>
                <a:gd name="T10" fmla="*/ 733 w 733"/>
                <a:gd name="T11" fmla="*/ 70 h 140"/>
                <a:gd name="T12" fmla="*/ 663 w 733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3" h="140">
                  <a:moveTo>
                    <a:pt x="663" y="140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702" y="0"/>
                    <a:pt x="733" y="32"/>
                    <a:pt x="733" y="70"/>
                  </a:cubicBezTo>
                  <a:cubicBezTo>
                    <a:pt x="733" y="109"/>
                    <a:pt x="702" y="140"/>
                    <a:pt x="663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4409258" y="2170065"/>
              <a:ext cx="114024" cy="28137"/>
            </a:xfrm>
            <a:custGeom>
              <a:avLst/>
              <a:gdLst>
                <a:gd name="T0" fmla="*/ 489 w 559"/>
                <a:gd name="T1" fmla="*/ 140 h 140"/>
                <a:gd name="T2" fmla="*/ 70 w 559"/>
                <a:gd name="T3" fmla="*/ 140 h 140"/>
                <a:gd name="T4" fmla="*/ 0 w 559"/>
                <a:gd name="T5" fmla="*/ 70 h 140"/>
                <a:gd name="T6" fmla="*/ 70 w 559"/>
                <a:gd name="T7" fmla="*/ 0 h 140"/>
                <a:gd name="T8" fmla="*/ 489 w 559"/>
                <a:gd name="T9" fmla="*/ 0 h 140"/>
                <a:gd name="T10" fmla="*/ 559 w 559"/>
                <a:gd name="T11" fmla="*/ 70 h 140"/>
                <a:gd name="T12" fmla="*/ 489 w 559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140">
                  <a:moveTo>
                    <a:pt x="489" y="140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32" y="140"/>
                    <a:pt x="0" y="108"/>
                    <a:pt x="0" y="70"/>
                  </a:cubicBezTo>
                  <a:cubicBezTo>
                    <a:pt x="0" y="31"/>
                    <a:pt x="32" y="0"/>
                    <a:pt x="70" y="0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528" y="0"/>
                    <a:pt x="559" y="31"/>
                    <a:pt x="559" y="70"/>
                  </a:cubicBezTo>
                  <a:cubicBezTo>
                    <a:pt x="559" y="108"/>
                    <a:pt x="528" y="140"/>
                    <a:pt x="489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74255" y="2609593"/>
            <a:ext cx="357790" cy="357790"/>
            <a:chOff x="5570868" y="1680332"/>
            <a:chExt cx="357790" cy="357790"/>
          </a:xfrm>
          <a:solidFill>
            <a:srgbClr val="003399"/>
          </a:solidFill>
        </p:grpSpPr>
        <p:sp>
          <p:nvSpPr>
            <p:cNvPr id="44" name="Oval 43"/>
            <p:cNvSpPr/>
            <p:nvPr/>
          </p:nvSpPr>
          <p:spPr>
            <a:xfrm>
              <a:off x="5570868" y="1680332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06168" y="1761087"/>
              <a:ext cx="280805" cy="18366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cap="all" spc="20" dirty="0">
                  <a:solidFill>
                    <a:prstClr val="white"/>
                  </a:solidFill>
                  <a:latin typeface="Calibri Light" panose="020F0302020204030204"/>
                </a:rPr>
                <a:t>PO2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39085" y="1744706"/>
            <a:ext cx="357790" cy="357790"/>
            <a:chOff x="5570868" y="2573018"/>
            <a:chExt cx="357790" cy="357790"/>
          </a:xfrm>
          <a:solidFill>
            <a:srgbClr val="003399"/>
          </a:solidFill>
        </p:grpSpPr>
        <p:sp>
          <p:nvSpPr>
            <p:cNvPr id="49" name="Oval 48"/>
            <p:cNvSpPr/>
            <p:nvPr/>
          </p:nvSpPr>
          <p:spPr>
            <a:xfrm>
              <a:off x="5570868" y="2573018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06168" y="2653773"/>
              <a:ext cx="280805" cy="18366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cap="all" spc="20" dirty="0">
                  <a:solidFill>
                    <a:prstClr val="white"/>
                  </a:solidFill>
                  <a:latin typeface="Calibri Light" panose="020F0302020204030204"/>
                </a:rPr>
                <a:t>PO4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39085" y="3482467"/>
            <a:ext cx="357790" cy="357790"/>
            <a:chOff x="5570868" y="3445891"/>
            <a:chExt cx="357790" cy="357790"/>
          </a:xfrm>
          <a:solidFill>
            <a:srgbClr val="003399"/>
          </a:solidFill>
        </p:grpSpPr>
        <p:sp>
          <p:nvSpPr>
            <p:cNvPr id="59" name="Oval 58"/>
            <p:cNvSpPr/>
            <p:nvPr/>
          </p:nvSpPr>
          <p:spPr>
            <a:xfrm>
              <a:off x="5570868" y="3445891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06168" y="3526646"/>
              <a:ext cx="280805" cy="18366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cap="all" spc="20" dirty="0">
                  <a:solidFill>
                    <a:prstClr val="white"/>
                  </a:solidFill>
                  <a:latin typeface="Calibri Light" panose="020F0302020204030204"/>
                </a:rPr>
                <a:t>SP6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961359" y="1656041"/>
            <a:ext cx="2286481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  <a:spcAft>
                <a:spcPts val="600"/>
              </a:spcAft>
            </a:pPr>
            <a:r>
              <a:rPr lang="lt-LT" sz="1400" b="1" cap="all" spc="20" dirty="0">
                <a:solidFill>
                  <a:srgbClr val="003399"/>
                </a:solidFill>
                <a:latin typeface="Calibri Light" panose="020F0302020204030204"/>
              </a:rPr>
              <a:t>&gt;25 </a:t>
            </a:r>
            <a:r>
              <a:rPr lang="en-US" sz="1400" b="1" cap="all" spc="20" dirty="0">
                <a:solidFill>
                  <a:srgbClr val="003399"/>
                </a:solidFill>
                <a:latin typeface="Calibri Light" panose="020F0302020204030204"/>
              </a:rPr>
              <a:t>% ERPF l</a:t>
            </a:r>
            <a:r>
              <a:rPr lang="lt-LT" sz="1400" b="1" cap="all" spc="20" dirty="0" err="1">
                <a:solidFill>
                  <a:srgbClr val="003399"/>
                </a:solidFill>
                <a:latin typeface="Calibri Light" panose="020F0302020204030204"/>
              </a:rPr>
              <a:t>ėšų</a:t>
            </a:r>
            <a:r>
              <a:rPr lang="lt-LT" sz="1400" b="1" cap="all" spc="20" dirty="0">
                <a:solidFill>
                  <a:srgbClr val="003399"/>
                </a:solidFill>
                <a:latin typeface="Calibri Light" panose="020F0302020204030204"/>
              </a:rPr>
              <a:t> </a:t>
            </a:r>
            <a:endParaRPr lang="en-US" sz="1400" b="1" cap="all" spc="20" dirty="0">
              <a:solidFill>
                <a:srgbClr val="003399"/>
              </a:solidFill>
              <a:latin typeface="Calibri Light" panose="020F030202020403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4202" y="2717315"/>
            <a:ext cx="2663638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  <a:spcAft>
                <a:spcPts val="600"/>
              </a:spcAft>
            </a:pPr>
            <a:r>
              <a:rPr lang="lt-LT" sz="1200" dirty="0">
                <a:latin typeface="Calibri Light" panose="020F0302020204030204"/>
              </a:rPr>
              <a:t>Perėjimui prie švarios energetikos, žalioms investicijoms, žiedinei ekonomikai, prisitaikymui prie klimato kaitos  </a:t>
            </a:r>
            <a:endParaRPr lang="en-US" sz="1200" dirty="0">
              <a:latin typeface="Calibri Light" panose="020F030202020403020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13810" y="2489070"/>
            <a:ext cx="2286481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  <a:spcAft>
                <a:spcPts val="600"/>
              </a:spcAft>
            </a:pPr>
            <a:r>
              <a:rPr lang="lt-LT" sz="1400" b="1" cap="all" spc="20" dirty="0">
                <a:solidFill>
                  <a:srgbClr val="003399"/>
                </a:solidFill>
                <a:latin typeface="Calibri Light" panose="020F0302020204030204"/>
              </a:rPr>
              <a:t>&gt;30 </a:t>
            </a:r>
            <a:r>
              <a:rPr lang="en-US" sz="1400" b="1" cap="all" spc="20" dirty="0">
                <a:solidFill>
                  <a:srgbClr val="003399"/>
                </a:solidFill>
                <a:latin typeface="Calibri Light" panose="020F0302020204030204"/>
              </a:rPr>
              <a:t>% </a:t>
            </a:r>
            <a:r>
              <a:rPr lang="lt-LT" sz="1400" b="1" cap="all" spc="20" dirty="0">
                <a:solidFill>
                  <a:srgbClr val="003399"/>
                </a:solidFill>
                <a:latin typeface="Calibri Light" panose="020F0302020204030204"/>
              </a:rPr>
              <a:t>ERPF lėšų</a:t>
            </a:r>
            <a:endParaRPr lang="en-US" sz="1400" b="1" cap="all" spc="20" dirty="0">
              <a:solidFill>
                <a:srgbClr val="003399"/>
              </a:solidFill>
              <a:latin typeface="Calibri Light" panose="020F0302020204030204"/>
            </a:endParaRPr>
          </a:p>
        </p:txBody>
      </p:sp>
      <p:grpSp>
        <p:nvGrpSpPr>
          <p:cNvPr id="34" name="Grupė 33"/>
          <p:cNvGrpSpPr/>
          <p:nvPr/>
        </p:nvGrpSpPr>
        <p:grpSpPr>
          <a:xfrm>
            <a:off x="913810" y="3466086"/>
            <a:ext cx="2286481" cy="377933"/>
            <a:chOff x="593142" y="2559642"/>
            <a:chExt cx="2286481" cy="377933"/>
          </a:xfrm>
        </p:grpSpPr>
        <p:sp>
          <p:nvSpPr>
            <p:cNvPr id="68" name="TextBox 67"/>
            <p:cNvSpPr txBox="1"/>
            <p:nvPr/>
          </p:nvSpPr>
          <p:spPr>
            <a:xfrm>
              <a:off x="595824" y="2770863"/>
              <a:ext cx="2281570" cy="1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300"/>
                </a:lnSpc>
                <a:spcAft>
                  <a:spcPts val="600"/>
                </a:spcAft>
              </a:pPr>
              <a:r>
                <a:rPr lang="lt-LT" sz="1200" dirty="0">
                  <a:latin typeface="Calibri Light" panose="020F0302020204030204"/>
                </a:rPr>
                <a:t>Miestų plėtrai</a:t>
              </a:r>
              <a:endParaRPr lang="en-US" sz="1200" dirty="0">
                <a:latin typeface="Calibri Light" panose="020F0302020204030204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93142" y="2559642"/>
              <a:ext cx="2286481" cy="2180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700"/>
                </a:lnSpc>
                <a:spcAft>
                  <a:spcPts val="600"/>
                </a:spcAft>
              </a:pPr>
              <a:r>
                <a:rPr lang="lt-LT" sz="1400" b="1" cap="all" spc="20" dirty="0">
                  <a:solidFill>
                    <a:srgbClr val="003399"/>
                  </a:solidFill>
                  <a:latin typeface="Calibri Light" panose="020F0302020204030204"/>
                </a:rPr>
                <a:t>&gt;8 </a:t>
              </a:r>
              <a:r>
                <a:rPr lang="en-US" sz="1400" b="1" cap="all" spc="20" dirty="0">
                  <a:solidFill>
                    <a:srgbClr val="003399"/>
                  </a:solidFill>
                  <a:latin typeface="Calibri Light" panose="020F0302020204030204"/>
                </a:rPr>
                <a:t>% </a:t>
              </a:r>
              <a:r>
                <a:rPr lang="lt-LT" sz="1400" b="1" cap="all" spc="20" dirty="0">
                  <a:solidFill>
                    <a:srgbClr val="003399"/>
                  </a:solidFill>
                  <a:latin typeface="Calibri Light" panose="020F0302020204030204"/>
                </a:rPr>
                <a:t>ERPF lėšų</a:t>
              </a:r>
              <a:endParaRPr lang="en-US" sz="1400" b="1" cap="all" spc="20" dirty="0">
                <a:solidFill>
                  <a:srgbClr val="003399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77448" y="1716908"/>
            <a:ext cx="357790" cy="357790"/>
            <a:chOff x="3209231" y="1680332"/>
            <a:chExt cx="357790" cy="357790"/>
          </a:xfrm>
          <a:solidFill>
            <a:srgbClr val="003399"/>
          </a:solidFill>
        </p:grpSpPr>
        <p:sp>
          <p:nvSpPr>
            <p:cNvPr id="70" name="Oval 69"/>
            <p:cNvSpPr/>
            <p:nvPr/>
          </p:nvSpPr>
          <p:spPr>
            <a:xfrm>
              <a:off x="3209231" y="1680332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244531" y="1761087"/>
              <a:ext cx="280805" cy="18366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cap="all" spc="20" dirty="0">
                  <a:solidFill>
                    <a:prstClr val="white"/>
                  </a:solidFill>
                  <a:latin typeface="Calibri Light" panose="020F0302020204030204"/>
                </a:rPr>
                <a:t>PO1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77448" y="3466086"/>
            <a:ext cx="357790" cy="357790"/>
            <a:chOff x="3209231" y="2573018"/>
            <a:chExt cx="357790" cy="357790"/>
          </a:xfrm>
          <a:solidFill>
            <a:srgbClr val="003399"/>
          </a:solidFill>
        </p:grpSpPr>
        <p:sp>
          <p:nvSpPr>
            <p:cNvPr id="72" name="Oval 71"/>
            <p:cNvSpPr/>
            <p:nvPr/>
          </p:nvSpPr>
          <p:spPr>
            <a:xfrm>
              <a:off x="3209231" y="2573018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44531" y="2653773"/>
              <a:ext cx="280805" cy="18366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cap="all" spc="20" dirty="0">
                  <a:solidFill>
                    <a:prstClr val="white"/>
                  </a:solidFill>
                  <a:latin typeface="Calibri Light" panose="020F0302020204030204"/>
                </a:rPr>
                <a:t>PO5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39085" y="2609594"/>
            <a:ext cx="357790" cy="357790"/>
            <a:chOff x="3209231" y="3445891"/>
            <a:chExt cx="357790" cy="357790"/>
          </a:xfrm>
          <a:solidFill>
            <a:srgbClr val="003399"/>
          </a:solidFill>
        </p:grpSpPr>
        <p:sp>
          <p:nvSpPr>
            <p:cNvPr id="74" name="Oval 73"/>
            <p:cNvSpPr/>
            <p:nvPr/>
          </p:nvSpPr>
          <p:spPr>
            <a:xfrm>
              <a:off x="3209231" y="3445891"/>
              <a:ext cx="357790" cy="35779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44531" y="3526646"/>
              <a:ext cx="280805" cy="18366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cap="all" spc="20" dirty="0">
                  <a:solidFill>
                    <a:prstClr val="white"/>
                  </a:solidFill>
                  <a:latin typeface="Calibri Light" panose="020F0302020204030204"/>
                </a:rPr>
                <a:t>PO4</a:t>
              </a:r>
            </a:p>
          </p:txBody>
        </p:sp>
      </p:grpSp>
      <p:grpSp>
        <p:nvGrpSpPr>
          <p:cNvPr id="15" name="Grupė 14"/>
          <p:cNvGrpSpPr/>
          <p:nvPr/>
        </p:nvGrpSpPr>
        <p:grpSpPr>
          <a:xfrm>
            <a:off x="6641626" y="2589451"/>
            <a:ext cx="2286481" cy="377933"/>
            <a:chOff x="745705" y="3390975"/>
            <a:chExt cx="2286481" cy="377933"/>
          </a:xfrm>
        </p:grpSpPr>
        <p:sp>
          <p:nvSpPr>
            <p:cNvPr id="117" name="TextBox 116"/>
            <p:cNvSpPr txBox="1"/>
            <p:nvPr/>
          </p:nvSpPr>
          <p:spPr>
            <a:xfrm>
              <a:off x="748387" y="3602196"/>
              <a:ext cx="2281570" cy="1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600"/>
                </a:spcAft>
              </a:pPr>
              <a:r>
                <a:rPr lang="lt-LT" sz="1200" dirty="0">
                  <a:latin typeface="Calibri Light" panose="020F0302020204030204"/>
                </a:rPr>
                <a:t>Vaiko garantijai</a:t>
              </a:r>
              <a:endParaRPr lang="en-US" sz="1200" dirty="0">
                <a:latin typeface="Calibri Light" panose="020F0302020204030204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45705" y="3390975"/>
              <a:ext cx="2286481" cy="2180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lt-LT" sz="1400" b="1" cap="all" spc="20" dirty="0">
                  <a:solidFill>
                    <a:srgbClr val="003399"/>
                  </a:solidFill>
                  <a:latin typeface="Calibri Light" panose="020F0302020204030204"/>
                </a:rPr>
                <a:t>&gt;5 </a:t>
              </a:r>
              <a:r>
                <a:rPr lang="en-US" sz="1400" b="1" cap="all" spc="20" dirty="0">
                  <a:solidFill>
                    <a:srgbClr val="003399"/>
                  </a:solidFill>
                  <a:latin typeface="Calibri Light" panose="020F0302020204030204"/>
                </a:rPr>
                <a:t>% </a:t>
              </a:r>
              <a:r>
                <a:rPr lang="lt-LT" sz="1400" b="1" cap="all" spc="20" dirty="0" err="1">
                  <a:solidFill>
                    <a:srgbClr val="003399"/>
                  </a:solidFill>
                  <a:latin typeface="Calibri Light" panose="020F0302020204030204"/>
                </a:rPr>
                <a:t>Esf</a:t>
              </a:r>
              <a:r>
                <a:rPr lang="lt-LT" sz="1400" b="1" cap="all" spc="20" dirty="0">
                  <a:solidFill>
                    <a:srgbClr val="003399"/>
                  </a:solidFill>
                  <a:latin typeface="Calibri Light" panose="020F0302020204030204"/>
                </a:rPr>
                <a:t>+ lėšų</a:t>
              </a:r>
              <a:endParaRPr lang="en-US" sz="1400" b="1" cap="all" spc="20" dirty="0">
                <a:solidFill>
                  <a:srgbClr val="003399"/>
                </a:solidFill>
                <a:latin typeface="Calibri Light" panose="020F0302020204030204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638944" y="3632821"/>
            <a:ext cx="2281570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lt-LT" sz="1200" dirty="0">
                <a:latin typeface="Calibri Light" panose="020F0302020204030204"/>
              </a:rPr>
              <a:t>Socialinėms inovacijoms</a:t>
            </a:r>
            <a:endParaRPr lang="en-US" sz="1200" dirty="0">
              <a:latin typeface="Calibri Light" panose="020F0302020204030204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636262" y="3421600"/>
            <a:ext cx="2286481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lt-LT" sz="1400" b="1" cap="all" spc="20" dirty="0">
                <a:solidFill>
                  <a:srgbClr val="003399"/>
                </a:solidFill>
                <a:latin typeface="Calibri Light" panose="020F0302020204030204"/>
              </a:rPr>
              <a:t>&lt; 5 </a:t>
            </a:r>
            <a:r>
              <a:rPr lang="en-US" sz="1400" b="1" cap="all" spc="20" dirty="0">
                <a:solidFill>
                  <a:srgbClr val="003399"/>
                </a:solidFill>
                <a:latin typeface="Calibri Light" panose="020F0302020204030204"/>
              </a:rPr>
              <a:t>% </a:t>
            </a:r>
            <a:r>
              <a:rPr lang="lt-LT" sz="1400" b="1" cap="all" spc="20" dirty="0">
                <a:solidFill>
                  <a:srgbClr val="003399"/>
                </a:solidFill>
                <a:latin typeface="Calibri Light" panose="020F0302020204030204"/>
              </a:rPr>
              <a:t>ESF + lėšų</a:t>
            </a:r>
            <a:endParaRPr lang="en-US" sz="1400" b="1" cap="all" spc="20" dirty="0">
              <a:solidFill>
                <a:srgbClr val="003399"/>
              </a:solidFill>
              <a:latin typeface="Calibri Light" panose="020F030202020403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932" y="1915111"/>
            <a:ext cx="2637908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  <a:spcAft>
                <a:spcPts val="600"/>
              </a:spcAft>
            </a:pPr>
            <a:r>
              <a:rPr lang="lt-LT" sz="1200" dirty="0">
                <a:latin typeface="Calibri Light" panose="020F0302020204030204"/>
              </a:rPr>
              <a:t>Ekonomikos konkurencingumo didinimui ir transformacijai į aukštesnės pridėtinės vertės ekonomiką</a:t>
            </a:r>
            <a:endParaRPr lang="en-US" sz="1200" dirty="0">
              <a:latin typeface="Calibri Light" panose="020F0302020204030204"/>
            </a:endParaRPr>
          </a:p>
        </p:txBody>
      </p:sp>
      <p:grpSp>
        <p:nvGrpSpPr>
          <p:cNvPr id="11" name="Grupė 10"/>
          <p:cNvGrpSpPr/>
          <p:nvPr/>
        </p:nvGrpSpPr>
        <p:grpSpPr>
          <a:xfrm>
            <a:off x="6631116" y="1710931"/>
            <a:ext cx="2287169" cy="367529"/>
            <a:chOff x="6417528" y="1782269"/>
            <a:chExt cx="2287169" cy="367529"/>
          </a:xfrm>
        </p:grpSpPr>
        <p:sp>
          <p:nvSpPr>
            <p:cNvPr id="58" name="TextBox 57"/>
            <p:cNvSpPr txBox="1"/>
            <p:nvPr/>
          </p:nvSpPr>
          <p:spPr>
            <a:xfrm>
              <a:off x="6423127" y="1983086"/>
              <a:ext cx="2281570" cy="1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600"/>
                </a:spcAft>
              </a:pPr>
              <a:r>
                <a:rPr lang="lt-LT" sz="1200" dirty="0">
                  <a:latin typeface="Calibri Light" panose="020F0302020204030204"/>
                </a:rPr>
                <a:t>Socialinei atskirčiai mažinti</a:t>
              </a:r>
              <a:endParaRPr lang="en-US" sz="1200" dirty="0">
                <a:latin typeface="Calibri Light" panose="020F0302020204030204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417528" y="1782269"/>
              <a:ext cx="2286481" cy="2180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lt-LT" sz="1400" b="1" cap="all" spc="20" dirty="0">
                  <a:solidFill>
                    <a:srgbClr val="003399"/>
                  </a:solidFill>
                  <a:latin typeface="Calibri Light" panose="020F0302020204030204"/>
                </a:rPr>
                <a:t>&gt;25 </a:t>
              </a:r>
              <a:r>
                <a:rPr lang="en-US" sz="1400" b="1" cap="all" spc="20" dirty="0">
                  <a:solidFill>
                    <a:srgbClr val="003399"/>
                  </a:solidFill>
                  <a:latin typeface="Calibri Light" panose="020F0302020204030204"/>
                </a:rPr>
                <a:t>% ESF+</a:t>
              </a:r>
              <a:r>
                <a:rPr lang="lt-LT" sz="1400" b="1" cap="all" spc="20" dirty="0">
                  <a:solidFill>
                    <a:srgbClr val="003399"/>
                  </a:solidFill>
                  <a:latin typeface="Calibri Light" panose="020F0302020204030204"/>
                </a:rPr>
                <a:t> lėšų</a:t>
              </a:r>
              <a:endParaRPr lang="en-US" sz="1400" b="1" cap="all" spc="20" dirty="0">
                <a:solidFill>
                  <a:srgbClr val="003399"/>
                </a:solidFill>
                <a:latin typeface="Calibri Light" panose="020F030202020403020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9059" y="4227773"/>
            <a:ext cx="65023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03399"/>
                </a:solidFill>
              </a:rPr>
              <a:t>Klimato srities tikslams ir prisitaikymui prie klimato kaitos  </a:t>
            </a:r>
            <a:r>
              <a:rPr lang="lt-LT" dirty="0"/>
              <a:t>- </a:t>
            </a:r>
            <a:r>
              <a:rPr lang="lt-LT" sz="1200" b="1" cap="all" spc="20" dirty="0">
                <a:solidFill>
                  <a:srgbClr val="4B5050"/>
                </a:solidFill>
                <a:latin typeface="Calibri Light" panose="020F0302020204030204"/>
              </a:rPr>
              <a:t>30 </a:t>
            </a:r>
            <a:r>
              <a:rPr lang="en-US" sz="1200" b="1" cap="all" spc="20" dirty="0">
                <a:solidFill>
                  <a:srgbClr val="4B5050"/>
                </a:solidFill>
                <a:latin typeface="Calibri Light" panose="020F0302020204030204"/>
              </a:rPr>
              <a:t>% </a:t>
            </a:r>
            <a:r>
              <a:rPr lang="lt-LT" sz="1200" b="1" cap="all" spc="20" dirty="0">
                <a:solidFill>
                  <a:srgbClr val="4B5050"/>
                </a:solidFill>
                <a:latin typeface="Calibri Light" panose="020F0302020204030204"/>
              </a:rPr>
              <a:t>ERPF ir  37 % </a:t>
            </a:r>
            <a:r>
              <a:rPr lang="lt-LT" sz="1200" b="1" cap="all" spc="20" dirty="0" err="1">
                <a:solidFill>
                  <a:srgbClr val="4B5050"/>
                </a:solidFill>
                <a:latin typeface="Calibri Light" panose="020F0302020204030204"/>
              </a:rPr>
              <a:t>S</a:t>
            </a:r>
            <a:r>
              <a:rPr lang="lt-LT" sz="1200" b="1" spc="20" dirty="0" err="1">
                <a:solidFill>
                  <a:srgbClr val="4B5050"/>
                </a:solidFill>
                <a:latin typeface="Calibri Light" panose="020F0302020204030204"/>
              </a:rPr>
              <a:t>a</a:t>
            </a:r>
            <a:r>
              <a:rPr lang="lt-LT" sz="1200" b="1" cap="all" spc="20" dirty="0" err="1">
                <a:solidFill>
                  <a:srgbClr val="4B5050"/>
                </a:solidFill>
                <a:latin typeface="Calibri Light" panose="020F0302020204030204"/>
              </a:rPr>
              <a:t>F</a:t>
            </a:r>
            <a:r>
              <a:rPr lang="lt-LT" sz="1200" b="1" cap="all" spc="20" dirty="0">
                <a:solidFill>
                  <a:srgbClr val="4B5050"/>
                </a:solidFill>
                <a:latin typeface="Calibri Light" panose="020F0302020204030204"/>
              </a:rPr>
              <a:t> lėšų</a:t>
            </a:r>
            <a:endParaRPr lang="en-US" sz="1200" b="1" cap="all" spc="20" dirty="0">
              <a:solidFill>
                <a:srgbClr val="4B5050"/>
              </a:solidFill>
              <a:latin typeface="Calibri Light" panose="020F0302020204030204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7595738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56" y="4332745"/>
            <a:ext cx="2322576" cy="487265"/>
          </a:xfrm>
          <a:prstGeom prst="rect">
            <a:avLst/>
          </a:prstGeom>
        </p:spPr>
      </p:pic>
      <p:grpSp>
        <p:nvGrpSpPr>
          <p:cNvPr id="9" name="Grupė 8"/>
          <p:cNvGrpSpPr/>
          <p:nvPr/>
        </p:nvGrpSpPr>
        <p:grpSpPr>
          <a:xfrm>
            <a:off x="531876" y="4328543"/>
            <a:ext cx="2077017" cy="495669"/>
            <a:chOff x="2061972" y="4088466"/>
            <a:chExt cx="2474976" cy="590640"/>
          </a:xfrm>
        </p:grpSpPr>
        <p:pic>
          <p:nvPicPr>
            <p:cNvPr id="6" name="Paveikslėlis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972" y="4088466"/>
              <a:ext cx="2474976" cy="590640"/>
            </a:xfrm>
            <a:prstGeom prst="rect">
              <a:avLst/>
            </a:prstGeom>
          </p:spPr>
        </p:pic>
        <p:pic>
          <p:nvPicPr>
            <p:cNvPr id="12" name="Paveikslėlis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972" y="4088466"/>
              <a:ext cx="2474976" cy="59064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7275" y="1748529"/>
            <a:ext cx="62691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2800" b="1" spc="50" dirty="0">
                <a:solidFill>
                  <a:schemeClr val="bg1"/>
                </a:solidFill>
                <a:latin typeface="+mj-lt"/>
              </a:rPr>
              <a:t>ES fondų investicijų programa</a:t>
            </a:r>
            <a:endParaRPr lang="en-US" sz="2800" b="1" spc="5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upė 7"/>
          <p:cNvGrpSpPr/>
          <p:nvPr/>
        </p:nvGrpSpPr>
        <p:grpSpPr>
          <a:xfrm>
            <a:off x="0" y="507492"/>
            <a:ext cx="3395472" cy="475488"/>
            <a:chOff x="0" y="50292"/>
            <a:chExt cx="3395472" cy="475488"/>
          </a:xfrm>
        </p:grpSpPr>
        <p:sp>
          <p:nvSpPr>
            <p:cNvPr id="26" name="Stačiakampis 25"/>
            <p:cNvSpPr/>
            <p:nvPr/>
          </p:nvSpPr>
          <p:spPr>
            <a:xfrm>
              <a:off x="0" y="50292"/>
              <a:ext cx="3395472" cy="475488"/>
            </a:xfrm>
            <a:prstGeom prst="rect">
              <a:avLst/>
            </a:prstGeom>
            <a:solidFill>
              <a:srgbClr val="E59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8231" y="85724"/>
              <a:ext cx="257035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b="1" spc="50" dirty="0">
                  <a:solidFill>
                    <a:schemeClr val="bg1"/>
                  </a:solidFill>
                  <a:latin typeface="+mj-lt"/>
                </a:rPr>
                <a:t>2021–2027 m.</a:t>
              </a:r>
            </a:p>
          </p:txBody>
        </p:sp>
      </p:grpSp>
      <p:graphicFrame>
        <p:nvGraphicFramePr>
          <p:cNvPr id="7" name="Lentelė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08309"/>
              </p:ext>
            </p:extLst>
          </p:nvPr>
        </p:nvGraphicFramePr>
        <p:xfrm>
          <a:off x="468000" y="2438400"/>
          <a:ext cx="8208000" cy="16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0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 gridSpan="3">
                  <a:txBody>
                    <a:bodyPr/>
                    <a:lstStyle/>
                    <a:p>
                      <a:pPr marL="0" indent="0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lt-LT" sz="16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lt-LT" sz="1600" b="1" baseline="0" dirty="0">
                          <a:solidFill>
                            <a:schemeClr val="bg1"/>
                          </a:solidFill>
                        </a:rPr>
                        <a:t>70 221 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lang="lt-LT" sz="1600" b="1" baseline="0" dirty="0">
                          <a:solidFill>
                            <a:schemeClr val="bg1"/>
                          </a:solidFill>
                        </a:rPr>
                        <a:t>09</a:t>
                      </a:r>
                      <a:r>
                        <a:rPr lang="lt-LT" sz="1600" b="1" dirty="0">
                          <a:solidFill>
                            <a:schemeClr val="bg1"/>
                          </a:solidFill>
                        </a:rPr>
                        <a:t> EUR </a:t>
                      </a:r>
                      <a:r>
                        <a:rPr lang="lt-LT" sz="1600" b="0" dirty="0">
                          <a:solidFill>
                            <a:schemeClr val="bg1"/>
                          </a:solidFill>
                        </a:rPr>
                        <a:t>lėšų paskirstymas pagal prioritetus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938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lt-LT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r>
                        <a:rPr lang="lt-LT" sz="1100" b="0" dirty="0">
                          <a:solidFill>
                            <a:schemeClr val="bg1"/>
                          </a:solidFill>
                        </a:rPr>
                        <a:t>Pažangesnė Lietuva</a:t>
                      </a:r>
                    </a:p>
                    <a:p>
                      <a:r>
                        <a:rPr lang="lt-LT" sz="1100" b="1" dirty="0">
                          <a:solidFill>
                            <a:schemeClr val="bg1"/>
                          </a:solidFill>
                        </a:rPr>
                        <a:t>1 381</a:t>
                      </a:r>
                      <a:r>
                        <a:rPr lang="lt-LT" sz="1100" b="1" baseline="0" dirty="0">
                          <a:solidFill>
                            <a:schemeClr val="bg1"/>
                          </a:solidFill>
                        </a:rPr>
                        <a:t> 958 423</a:t>
                      </a:r>
                      <a:r>
                        <a:rPr lang="lt-LT" sz="1100" b="1" dirty="0">
                          <a:solidFill>
                            <a:schemeClr val="bg1"/>
                          </a:solidFill>
                        </a:rPr>
                        <a:t> EUR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0" dirty="0">
                          <a:solidFill>
                            <a:schemeClr val="bg1"/>
                          </a:solidFill>
                        </a:rPr>
                        <a:t>Socialiai atsaking</a:t>
                      </a:r>
                      <a:r>
                        <a:rPr lang="lt-LT" sz="1100" b="0" dirty="0" err="1">
                          <a:solidFill>
                            <a:schemeClr val="bg1"/>
                          </a:solidFill>
                        </a:rPr>
                        <a:t>esnė</a:t>
                      </a:r>
                      <a:r>
                        <a:rPr lang="lt-LT" sz="1100" b="0" baseline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it-IT" sz="1100" b="0" dirty="0">
                          <a:solidFill>
                            <a:schemeClr val="bg1"/>
                          </a:solidFill>
                        </a:rPr>
                        <a:t>Lietuva</a:t>
                      </a:r>
                    </a:p>
                    <a:p>
                      <a:pPr algn="l"/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2 309 668 48</a:t>
                      </a:r>
                      <a:r>
                        <a:rPr lang="lt-LT" sz="1100" b="1" dirty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</a:rPr>
                        <a:t> EUR</a:t>
                      </a:r>
                      <a:endParaRPr lang="lt-LT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t-LT" sz="1100" b="0" dirty="0">
                          <a:solidFill>
                            <a:schemeClr val="bg1"/>
                          </a:solidFill>
                        </a:rPr>
                        <a:t>Skaitmeninė infrastruktūra</a:t>
                      </a:r>
                    </a:p>
                    <a:p>
                      <a:r>
                        <a:rPr lang="lt-LT" sz="1100" b="1" dirty="0">
                          <a:solidFill>
                            <a:schemeClr val="bg1"/>
                          </a:solidFill>
                        </a:rPr>
                        <a:t>31 438 348 EUR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fi-FI" sz="1100" b="0" dirty="0">
                          <a:solidFill>
                            <a:schemeClr val="bg1"/>
                          </a:solidFill>
                        </a:rPr>
                        <a:t>Žalesnė Lietuva</a:t>
                      </a:r>
                    </a:p>
                    <a:p>
                      <a:r>
                        <a:rPr lang="lt-LT" sz="1100" b="1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fi-FI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lt-LT" sz="1100" b="1" dirty="0">
                          <a:solidFill>
                            <a:schemeClr val="bg1"/>
                          </a:solidFill>
                        </a:rPr>
                        <a:t>847 </a:t>
                      </a:r>
                      <a:r>
                        <a:rPr lang="lt-LT" sz="1100" b="1" baseline="0" dirty="0">
                          <a:solidFill>
                            <a:schemeClr val="bg1"/>
                          </a:solidFill>
                        </a:rPr>
                        <a:t>752 208</a:t>
                      </a:r>
                      <a:r>
                        <a:rPr lang="fi-FI" sz="1100" b="1" dirty="0">
                          <a:solidFill>
                            <a:schemeClr val="bg1"/>
                          </a:solidFill>
                        </a:rPr>
                        <a:t> EUR</a:t>
                      </a:r>
                      <a:endParaRPr lang="lt-LT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1100" b="0" dirty="0">
                          <a:solidFill>
                            <a:schemeClr val="bg1"/>
                          </a:solidFill>
                        </a:rPr>
                        <a:t>Piliečiams artimesnė Lietuva</a:t>
                      </a:r>
                    </a:p>
                    <a:p>
                      <a:pPr algn="l"/>
                      <a:r>
                        <a:rPr lang="lt-LT" sz="1100" b="1" dirty="0">
                          <a:solidFill>
                            <a:schemeClr val="bg1"/>
                          </a:solidFill>
                        </a:rPr>
                        <a:t>802 425 183 EUR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dirty="0">
                          <a:solidFill>
                            <a:schemeClr val="bg1"/>
                          </a:solidFill>
                        </a:rPr>
                        <a:t>Darnus judumas miestuose</a:t>
                      </a:r>
                    </a:p>
                    <a:p>
                      <a:r>
                        <a:rPr lang="es-ES" sz="1100" b="1" dirty="0">
                          <a:solidFill>
                            <a:schemeClr val="bg1"/>
                          </a:solidFill>
                        </a:rPr>
                        <a:t>416 535 278 EUR</a:t>
                      </a:r>
                      <a:endParaRPr lang="lt-LT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fi-FI" sz="1100" b="0" dirty="0">
                          <a:solidFill>
                            <a:schemeClr val="bg1"/>
                          </a:solidFill>
                        </a:rPr>
                        <a:t>Geriau sujungta Lietuva</a:t>
                      </a:r>
                    </a:p>
                    <a:p>
                      <a:r>
                        <a:rPr lang="fi-FI" sz="1100" b="1" dirty="0">
                          <a:solidFill>
                            <a:schemeClr val="bg1"/>
                          </a:solidFill>
                        </a:rPr>
                        <a:t>602 820 3</a:t>
                      </a:r>
                      <a:r>
                        <a:rPr lang="lt-LT" sz="1100" b="1" dirty="0">
                          <a:solidFill>
                            <a:schemeClr val="bg1"/>
                          </a:solidFill>
                        </a:rPr>
                        <a:t>50 </a:t>
                      </a:r>
                      <a:r>
                        <a:rPr lang="fi-FI" sz="1100" b="1" dirty="0">
                          <a:solidFill>
                            <a:schemeClr val="bg1"/>
                          </a:solidFill>
                        </a:rPr>
                        <a:t>EUR</a:t>
                      </a:r>
                      <a:endParaRPr lang="lt-LT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1100" b="0" dirty="0" err="1">
                          <a:solidFill>
                            <a:schemeClr val="bg1"/>
                          </a:solidFill>
                        </a:rPr>
                        <a:t>Inovatyvūs</a:t>
                      </a:r>
                      <a:r>
                        <a:rPr lang="lt-LT" sz="1100" b="0" dirty="0">
                          <a:solidFill>
                            <a:schemeClr val="bg1"/>
                          </a:solidFill>
                        </a:rPr>
                        <a:t> sprendimai</a:t>
                      </a:r>
                    </a:p>
                    <a:p>
                      <a:pPr algn="l"/>
                      <a:r>
                        <a:rPr lang="lt-LT" sz="1100" b="1" dirty="0">
                          <a:solidFill>
                            <a:schemeClr val="bg1"/>
                          </a:solidFill>
                        </a:rPr>
                        <a:t>56 142 146 EUR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chemeClr val="bg1"/>
                          </a:solidFill>
                        </a:rPr>
                        <a:t>Teisingos pertvarkos fond</a:t>
                      </a:r>
                      <a:r>
                        <a:rPr lang="lt-LT" sz="1100" b="0" dirty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lt-LT" sz="1100" b="0" baseline="0" dirty="0">
                          <a:solidFill>
                            <a:schemeClr val="bg1"/>
                          </a:solidFill>
                        </a:rPr>
                        <a:t>  prioritetas</a:t>
                      </a:r>
                      <a:endParaRPr lang="pt-BR" sz="11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lt-LT" sz="1100" b="1" dirty="0">
                          <a:solidFill>
                            <a:schemeClr val="bg1"/>
                          </a:solidFill>
                        </a:rPr>
                        <a:t>321 481 486</a:t>
                      </a: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 EUR</a:t>
                      </a:r>
                      <a:endParaRPr lang="lt-LT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9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aveikslėlis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1" y="57151"/>
            <a:ext cx="2389488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1107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3"/>
          <p:cNvGrpSpPr/>
          <p:nvPr/>
        </p:nvGrpSpPr>
        <p:grpSpPr>
          <a:xfrm>
            <a:off x="597121" y="1246488"/>
            <a:ext cx="3452364" cy="1754904"/>
            <a:chOff x="1155825" y="1932761"/>
            <a:chExt cx="1803584" cy="1279132"/>
          </a:xfrm>
        </p:grpSpPr>
        <p:sp>
          <p:nvSpPr>
            <p:cNvPr id="60" name="TextBox 59"/>
            <p:cNvSpPr txBox="1"/>
            <p:nvPr/>
          </p:nvSpPr>
          <p:spPr>
            <a:xfrm>
              <a:off x="1158857" y="2146300"/>
              <a:ext cx="1763205" cy="10655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Mokslinių tyrimų ir inovaciniai </a:t>
              </a:r>
              <a:r>
                <a:rPr lang="lt-LT" sz="1100" dirty="0" err="1">
                  <a:solidFill>
                    <a:prstClr val="black"/>
                  </a:solidFill>
                </a:rPr>
                <a:t>pajėgumai</a:t>
              </a:r>
              <a:r>
                <a:rPr lang="lt-LT" sz="1100" dirty="0">
                  <a:solidFill>
                    <a:prstClr val="black"/>
                  </a:solidFill>
                </a:rPr>
                <a:t> bei pažangiosios technologijas</a:t>
              </a:r>
            </a:p>
            <a:p>
              <a:pPr marL="171450" indent="-171450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Skaitmeninimas piliečiams, įmonėms ir valstybei</a:t>
              </a:r>
            </a:p>
            <a:p>
              <a:pPr marL="171450" indent="-171450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MVĮ augimas ir konkurencingumas</a:t>
              </a:r>
              <a:endParaRPr lang="en-US" sz="1000" dirty="0">
                <a:solidFill>
                  <a:prstClr val="black"/>
                </a:solidFill>
              </a:endParaRPr>
            </a:p>
            <a:p>
              <a:pPr marL="171450" indent="-171450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Pažangioji specializacija, pramonės pereinamasis laikotarpis ir verslumui reikalingi įgūdžiai</a:t>
              </a:r>
              <a:r>
                <a:rPr lang="en-US" sz="1000" dirty="0">
                  <a:solidFill>
                    <a:prstClr val="black"/>
                  </a:solidFill>
                </a:rPr>
                <a:t> </a:t>
              </a:r>
            </a:p>
            <a:p>
              <a:pPr marL="171450" indent="-171450">
                <a:spcAft>
                  <a:spcPts val="600"/>
                </a:spcAft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prstClr val="black"/>
                </a:solidFill>
              </a:endParaRPr>
            </a:p>
            <a:p>
              <a:pPr marL="171450" indent="-171450">
                <a:spcAft>
                  <a:spcPts val="600"/>
                </a:spcAft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endParaRPr lang="en-US" sz="1200" dirty="0">
                <a:solidFill>
                  <a:srgbClr val="6E7378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55825" y="1932761"/>
              <a:ext cx="1803584" cy="1570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E5938D"/>
                </a:buClr>
              </a:pPr>
              <a:r>
                <a:rPr lang="lt-LT" sz="1400" b="1" cap="all" dirty="0">
                  <a:solidFill>
                    <a:srgbClr val="E5938D"/>
                  </a:solidFill>
                </a:rPr>
                <a:t>1. </a:t>
              </a:r>
              <a:r>
                <a:rPr lang="lt-LT" sz="1400" b="1" cap="all" dirty="0">
                  <a:solidFill>
                    <a:srgbClr val="003399"/>
                  </a:solidFill>
                </a:rPr>
                <a:t>Pažangesnė </a:t>
              </a:r>
              <a:r>
                <a:rPr lang="lt-LT" sz="1400" b="1" cap="all" dirty="0" err="1">
                  <a:solidFill>
                    <a:srgbClr val="003399"/>
                  </a:solidFill>
                </a:rPr>
                <a:t>lietuva</a:t>
              </a:r>
              <a:r>
                <a:rPr lang="lt-LT" sz="1400" b="1" cap="all" dirty="0">
                  <a:solidFill>
                    <a:srgbClr val="003399"/>
                  </a:solidFill>
                </a:rPr>
                <a:t>, 1 382 m </a:t>
              </a:r>
              <a:r>
                <a:rPr lang="lt-LT" sz="1400" b="1" cap="all" dirty="0" err="1">
                  <a:solidFill>
                    <a:srgbClr val="003399"/>
                  </a:solidFill>
                </a:rPr>
                <a:t>eur</a:t>
              </a:r>
              <a:r>
                <a:rPr lang="lt-LT" sz="1400" b="1" cap="all" dirty="0">
                  <a:solidFill>
                    <a:srgbClr val="003399"/>
                  </a:solidFill>
                </a:rPr>
                <a:t> </a:t>
              </a:r>
              <a:endParaRPr lang="en-US" sz="1400" b="1" cap="all" dirty="0">
                <a:solidFill>
                  <a:srgbClr val="003399"/>
                </a:solidFill>
              </a:endParaRPr>
            </a:p>
          </p:txBody>
        </p:sp>
      </p:grpSp>
      <p:sp>
        <p:nvSpPr>
          <p:cNvPr id="3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spc="0" dirty="0">
                <a:solidFill>
                  <a:srgbClr val="003399"/>
                </a:solidFill>
              </a:rPr>
              <a:t>2021-2027 </a:t>
            </a:r>
            <a:r>
              <a:rPr lang="lt-LT" cap="none" spc="0" dirty="0">
                <a:solidFill>
                  <a:srgbClr val="003399"/>
                </a:solidFill>
              </a:rPr>
              <a:t>m.</a:t>
            </a:r>
            <a:r>
              <a:rPr lang="lt-LT" spc="0" dirty="0">
                <a:solidFill>
                  <a:srgbClr val="003399"/>
                </a:solidFill>
              </a:rPr>
              <a:t> ES </a:t>
            </a:r>
            <a:r>
              <a:rPr lang="lt-LT" cap="none" spc="0" dirty="0">
                <a:solidFill>
                  <a:srgbClr val="003399"/>
                </a:solidFill>
              </a:rPr>
              <a:t>fondų investicijų programos</a:t>
            </a:r>
            <a:r>
              <a:rPr lang="" cap="none" spc="0" dirty="0">
                <a:solidFill>
                  <a:srgbClr val="003399"/>
                </a:solidFill>
              </a:rPr>
              <a:t> </a:t>
            </a:r>
            <a:r>
              <a:rPr lang="lt-LT" cap="none" spc="0" dirty="0">
                <a:solidFill>
                  <a:srgbClr val="E5938D"/>
                </a:solidFill>
              </a:rPr>
              <a:t>PRIORITETAI</a:t>
            </a:r>
            <a:endParaRPr lang="en-US" cap="none" spc="0" dirty="0">
              <a:solidFill>
                <a:srgbClr val="E5938D"/>
              </a:solidFill>
            </a:endParaRPr>
          </a:p>
        </p:txBody>
      </p:sp>
      <p:sp>
        <p:nvSpPr>
          <p:cNvPr id="34" name="Freeform 6"/>
          <p:cNvSpPr/>
          <p:nvPr/>
        </p:nvSpPr>
        <p:spPr>
          <a:xfrm>
            <a:off x="584202" y="2852538"/>
            <a:ext cx="8549641" cy="182880"/>
          </a:xfrm>
          <a:custGeom>
            <a:avLst/>
            <a:gdLst>
              <a:gd name="connsiteX0" fmla="*/ 91440 w 8549641"/>
              <a:gd name="connsiteY0" fmla="*/ 0 h 182880"/>
              <a:gd name="connsiteX1" fmla="*/ 8549641 w 8549641"/>
              <a:gd name="connsiteY1" fmla="*/ 0 h 182880"/>
              <a:gd name="connsiteX2" fmla="*/ 8549641 w 8549641"/>
              <a:gd name="connsiteY2" fmla="*/ 182880 h 182880"/>
              <a:gd name="connsiteX3" fmla="*/ 91440 w 8549641"/>
              <a:gd name="connsiteY3" fmla="*/ 182880 h 182880"/>
              <a:gd name="connsiteX4" fmla="*/ 0 w 8549641"/>
              <a:gd name="connsiteY4" fmla="*/ 91440 h 182880"/>
              <a:gd name="connsiteX5" fmla="*/ 91440 w 8549641"/>
              <a:gd name="connsiteY5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9641" h="182880">
                <a:moveTo>
                  <a:pt x="91440" y="0"/>
                </a:moveTo>
                <a:lnTo>
                  <a:pt x="8549641" y="0"/>
                </a:lnTo>
                <a:lnTo>
                  <a:pt x="8549641" y="182880"/>
                </a:lnTo>
                <a:lnTo>
                  <a:pt x="91440" y="182880"/>
                </a:lnTo>
                <a:cubicBezTo>
                  <a:pt x="40939" y="182880"/>
                  <a:pt x="0" y="141941"/>
                  <a:pt x="0" y="91440"/>
                </a:cubicBezTo>
                <a:cubicBezTo>
                  <a:pt x="0" y="40939"/>
                  <a:pt x="40939" y="0"/>
                  <a:pt x="914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 Light" panose="020F0302020204030204"/>
            </a:endParaRPr>
          </a:p>
        </p:txBody>
      </p:sp>
      <p:grpSp>
        <p:nvGrpSpPr>
          <p:cNvPr id="62" name="Group 4"/>
          <p:cNvGrpSpPr/>
          <p:nvPr/>
        </p:nvGrpSpPr>
        <p:grpSpPr>
          <a:xfrm>
            <a:off x="3116298" y="3353393"/>
            <a:ext cx="3634824" cy="1446916"/>
            <a:chOff x="3786944" y="3224357"/>
            <a:chExt cx="2524378" cy="1119345"/>
          </a:xfrm>
        </p:grpSpPr>
        <p:sp>
          <p:nvSpPr>
            <p:cNvPr id="63" name="TextBox 62"/>
            <p:cNvSpPr txBox="1"/>
            <p:nvPr/>
          </p:nvSpPr>
          <p:spPr>
            <a:xfrm>
              <a:off x="3786944" y="3427023"/>
              <a:ext cx="2441564" cy="9166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Energijos efektyvumo skatinimas ir ŠESD mažinimas</a:t>
              </a:r>
            </a:p>
            <a:p>
              <a:pPr marL="171450" indent="-171450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AEI naudojimo skatinimas</a:t>
              </a:r>
            </a:p>
            <a:p>
              <a:pPr marL="171450" indent="-171450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Pažangi elektros energijos infrastruktūra</a:t>
              </a:r>
            </a:p>
            <a:p>
              <a:pPr marL="171450" indent="-171450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Klimato kaitos padarinių rizikos mažinimas</a:t>
              </a:r>
            </a:p>
            <a:p>
              <a:pPr marL="171450" indent="-171450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Žiedinė ekonomika</a:t>
              </a:r>
            </a:p>
            <a:p>
              <a:pPr marL="171450" indent="-171450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Biologinė įvairovė ir žalioji infrastruktūra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92691" y="3224357"/>
              <a:ext cx="2518631" cy="1666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lt-LT" sz="1400" b="1" cap="all" dirty="0">
                  <a:solidFill>
                    <a:srgbClr val="E5938D"/>
                  </a:solidFill>
                </a:rPr>
                <a:t>2. </a:t>
              </a:r>
              <a:r>
                <a:rPr lang="lt-LT" sz="1400" b="1" cap="all" dirty="0">
                  <a:solidFill>
                    <a:srgbClr val="003399"/>
                  </a:solidFill>
                </a:rPr>
                <a:t>Žalesnė </a:t>
              </a:r>
              <a:r>
                <a:rPr lang="lt-LT" sz="1400" b="1" cap="all" dirty="0" err="1">
                  <a:solidFill>
                    <a:srgbClr val="003399"/>
                  </a:solidFill>
                </a:rPr>
                <a:t>lietuva</a:t>
              </a:r>
              <a:r>
                <a:rPr lang="lt-LT" sz="1400" b="1" cap="all" dirty="0">
                  <a:solidFill>
                    <a:srgbClr val="003399"/>
                  </a:solidFill>
                </a:rPr>
                <a:t>, 1 848 m </a:t>
              </a:r>
              <a:r>
                <a:rPr lang="lt-LT" sz="1400" b="1" cap="all" dirty="0" err="1">
                  <a:solidFill>
                    <a:srgbClr val="003399"/>
                  </a:solidFill>
                </a:rPr>
                <a:t>eur</a:t>
              </a:r>
              <a:endParaRPr lang="en-US" sz="1400" b="1" cap="all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65" name="Group 5"/>
          <p:cNvGrpSpPr/>
          <p:nvPr/>
        </p:nvGrpSpPr>
        <p:grpSpPr>
          <a:xfrm>
            <a:off x="5670467" y="1383055"/>
            <a:ext cx="3389102" cy="1321104"/>
            <a:chOff x="6460495" y="2055413"/>
            <a:chExt cx="2232242" cy="708798"/>
          </a:xfrm>
        </p:grpSpPr>
        <p:sp>
          <p:nvSpPr>
            <p:cNvPr id="66" name="TextBox 65"/>
            <p:cNvSpPr txBox="1"/>
            <p:nvPr/>
          </p:nvSpPr>
          <p:spPr>
            <a:xfrm>
              <a:off x="6460495" y="2316989"/>
              <a:ext cx="2052203" cy="447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lnSpc>
                  <a:spcPts val="1300"/>
                </a:lnSpc>
                <a:spcAft>
                  <a:spcPts val="600"/>
                </a:spcAft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Tvarus, pažangus, saugus ir įvairiarūšis transeuropinis transporto tinklas ir tarpvalstybinis bei nacionalinis, regiono ir vietos judumas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43598" y="2055413"/>
              <a:ext cx="2149139" cy="2311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lt-LT" sz="1400" b="1" cap="all" dirty="0">
                  <a:solidFill>
                    <a:srgbClr val="E5938D"/>
                  </a:solidFill>
                </a:rPr>
                <a:t>3. </a:t>
              </a:r>
              <a:r>
                <a:rPr lang="lt-LT" sz="1400" b="1" cap="all" dirty="0">
                  <a:solidFill>
                    <a:srgbClr val="003399"/>
                  </a:solidFill>
                </a:rPr>
                <a:t>Geriau sujungta </a:t>
              </a:r>
              <a:r>
                <a:rPr lang="lt-LT" sz="1400" b="1" cap="all" dirty="0" err="1">
                  <a:solidFill>
                    <a:srgbClr val="003399"/>
                  </a:solidFill>
                </a:rPr>
                <a:t>lietuva</a:t>
              </a:r>
              <a:r>
                <a:rPr lang="lt-LT" sz="1400" b="1" cap="all" dirty="0">
                  <a:solidFill>
                    <a:srgbClr val="003399"/>
                  </a:solidFill>
                </a:rPr>
                <a:t>, </a:t>
              </a:r>
            </a:p>
            <a:p>
              <a:r>
                <a:rPr lang="lt-LT" sz="1400" b="1" cap="all" dirty="0">
                  <a:solidFill>
                    <a:srgbClr val="003399"/>
                  </a:solidFill>
                </a:rPr>
                <a:t>603 M </a:t>
              </a:r>
              <a:r>
                <a:rPr lang="lt-LT" sz="1400" b="1" cap="all" dirty="0" err="1">
                  <a:solidFill>
                    <a:srgbClr val="003399"/>
                  </a:solidFill>
                </a:rPr>
                <a:t>eur</a:t>
              </a:r>
              <a:r>
                <a:rPr lang="lt-LT" sz="1400" b="1" cap="all" dirty="0">
                  <a:solidFill>
                    <a:srgbClr val="003399"/>
                  </a:solidFill>
                </a:rPr>
                <a:t> </a:t>
              </a:r>
              <a:endParaRPr lang="en-US" sz="1400" b="1" cap="all" dirty="0">
                <a:solidFill>
                  <a:srgbClr val="003399"/>
                </a:solidFill>
              </a:endParaRPr>
            </a:p>
          </p:txBody>
        </p:sp>
      </p:grp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76" y="3353562"/>
            <a:ext cx="1224000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Placeholder 8">
            <a:extLst>
              <a:ext uri="{FF2B5EF4-FFF2-40B4-BE49-F238E27FC236}">
                <a16:creationId xmlns:a16="http://schemas.microsoft.com/office/drawing/2014/main" id="{5F6EDC43-C415-794D-9401-AA9DA9DDE9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194703" y="3378420"/>
            <a:ext cx="1224000" cy="1224000"/>
          </a:xfrm>
          <a:prstGeom prst="ellipse">
            <a:avLst/>
          </a:prstGeom>
        </p:spPr>
      </p:pic>
      <p:pic>
        <p:nvPicPr>
          <p:cNvPr id="72" name="Picture Placeholder 5">
            <a:extLst>
              <a:ext uri="{FF2B5EF4-FFF2-40B4-BE49-F238E27FC236}">
                <a16:creationId xmlns:a16="http://schemas.microsoft.com/office/drawing/2014/main" id="{056E247F-8FB5-B047-997D-3EEB8219B9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147945" y="1307551"/>
            <a:ext cx="1224000" cy="1224000"/>
          </a:xfrm>
          <a:prstGeom prst="ellipse">
            <a:avLst/>
          </a:prstGeom>
        </p:spPr>
      </p:pic>
      <p:cxnSp>
        <p:nvCxnSpPr>
          <p:cNvPr id="38" name="Tiesioji jungtis 37"/>
          <p:cNvCxnSpPr/>
          <p:nvPr/>
        </p:nvCxnSpPr>
        <p:spPr>
          <a:xfrm>
            <a:off x="1819954" y="2612573"/>
            <a:ext cx="0" cy="63533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18"/>
          <p:cNvSpPr/>
          <p:nvPr/>
        </p:nvSpPr>
        <p:spPr>
          <a:xfrm>
            <a:off x="1768719" y="2882659"/>
            <a:ext cx="102470" cy="102466"/>
          </a:xfrm>
          <a:prstGeom prst="ellipse">
            <a:avLst/>
          </a:prstGeom>
          <a:solidFill>
            <a:srgbClr val="E5938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1" name="Tiesioji jungtis 40"/>
          <p:cNvCxnSpPr/>
          <p:nvPr/>
        </p:nvCxnSpPr>
        <p:spPr>
          <a:xfrm>
            <a:off x="7381279" y="2612573"/>
            <a:ext cx="0" cy="63533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11"/>
          <p:cNvSpPr/>
          <p:nvPr/>
        </p:nvSpPr>
        <p:spPr>
          <a:xfrm>
            <a:off x="7330044" y="2882659"/>
            <a:ext cx="102470" cy="102466"/>
          </a:xfrm>
          <a:prstGeom prst="ellipse">
            <a:avLst/>
          </a:prstGeom>
          <a:solidFill>
            <a:srgbClr val="E5938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3" name="Tiesioji jungtis 42"/>
          <p:cNvCxnSpPr/>
          <p:nvPr/>
        </p:nvCxnSpPr>
        <p:spPr>
          <a:xfrm>
            <a:off x="4754006" y="2612573"/>
            <a:ext cx="0" cy="63533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11"/>
          <p:cNvSpPr/>
          <p:nvPr/>
        </p:nvSpPr>
        <p:spPr>
          <a:xfrm>
            <a:off x="4709699" y="2882659"/>
            <a:ext cx="102470" cy="102466"/>
          </a:xfrm>
          <a:prstGeom prst="ellipse">
            <a:avLst/>
          </a:prstGeom>
          <a:solidFill>
            <a:srgbClr val="E5938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3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Tiesioji jungtis 43"/>
          <p:cNvCxnSpPr/>
          <p:nvPr/>
        </p:nvCxnSpPr>
        <p:spPr>
          <a:xfrm>
            <a:off x="7391400" y="2600704"/>
            <a:ext cx="0" cy="52844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Tiesioji jungtis 42"/>
          <p:cNvCxnSpPr/>
          <p:nvPr/>
        </p:nvCxnSpPr>
        <p:spPr>
          <a:xfrm>
            <a:off x="5404262" y="2600704"/>
            <a:ext cx="0" cy="52844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/>
          <p:nvPr/>
        </p:nvSpPr>
        <p:spPr>
          <a:xfrm rot="10800000">
            <a:off x="-30573" y="2767001"/>
            <a:ext cx="9194800" cy="182881"/>
          </a:xfrm>
          <a:custGeom>
            <a:avLst/>
            <a:gdLst>
              <a:gd name="connsiteX0" fmla="*/ 91440 w 8549641"/>
              <a:gd name="connsiteY0" fmla="*/ 0 h 182880"/>
              <a:gd name="connsiteX1" fmla="*/ 8549641 w 8549641"/>
              <a:gd name="connsiteY1" fmla="*/ 0 h 182880"/>
              <a:gd name="connsiteX2" fmla="*/ 8549641 w 8549641"/>
              <a:gd name="connsiteY2" fmla="*/ 182880 h 182880"/>
              <a:gd name="connsiteX3" fmla="*/ 91440 w 8549641"/>
              <a:gd name="connsiteY3" fmla="*/ 182880 h 182880"/>
              <a:gd name="connsiteX4" fmla="*/ 0 w 8549641"/>
              <a:gd name="connsiteY4" fmla="*/ 91440 h 182880"/>
              <a:gd name="connsiteX5" fmla="*/ 91440 w 8549641"/>
              <a:gd name="connsiteY5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9641" h="182880">
                <a:moveTo>
                  <a:pt x="91440" y="0"/>
                </a:moveTo>
                <a:lnTo>
                  <a:pt x="8549641" y="0"/>
                </a:lnTo>
                <a:lnTo>
                  <a:pt x="8549641" y="182880"/>
                </a:lnTo>
                <a:lnTo>
                  <a:pt x="91440" y="182880"/>
                </a:lnTo>
                <a:cubicBezTo>
                  <a:pt x="40939" y="182880"/>
                  <a:pt x="0" y="141941"/>
                  <a:pt x="0" y="91440"/>
                </a:cubicBezTo>
                <a:cubicBezTo>
                  <a:pt x="0" y="40939"/>
                  <a:pt x="40939" y="0"/>
                  <a:pt x="914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9" name="Group 3"/>
          <p:cNvGrpSpPr/>
          <p:nvPr/>
        </p:nvGrpSpPr>
        <p:grpSpPr>
          <a:xfrm>
            <a:off x="392600" y="3157421"/>
            <a:ext cx="4997958" cy="1784198"/>
            <a:chOff x="470372" y="2714951"/>
            <a:chExt cx="2374601" cy="875184"/>
          </a:xfrm>
        </p:grpSpPr>
        <p:sp>
          <p:nvSpPr>
            <p:cNvPr id="60" name="TextBox 59"/>
            <p:cNvSpPr txBox="1"/>
            <p:nvPr/>
          </p:nvSpPr>
          <p:spPr>
            <a:xfrm>
              <a:off x="470372" y="2925865"/>
              <a:ext cx="2374601" cy="6642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just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Daugiau galimybių įsidarbinti ir kokybiškos soc. paslaugos</a:t>
              </a:r>
            </a:p>
            <a:p>
              <a:pPr marL="171450" indent="-171450" algn="just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Švietimo prieinamumas, kokybė ir rezultatyvumas</a:t>
              </a:r>
            </a:p>
            <a:p>
              <a:pPr marL="171450" indent="-171450" algn="just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Lanksčios kompetencijų ir kvalifikacijos įgijimo ar keitimo galimybės</a:t>
              </a:r>
            </a:p>
            <a:p>
              <a:pPr marL="171450" indent="-171450" algn="just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Mokymasis visą gyvenimą</a:t>
              </a:r>
            </a:p>
            <a:p>
              <a:pPr marL="171450" indent="-171450" algn="just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Lygios galimybės ir socialinė ir ekonominė bendruomenių </a:t>
              </a:r>
              <a:r>
                <a:rPr lang="lt-LT" sz="1100" dirty="0" err="1">
                  <a:solidFill>
                    <a:prstClr val="black"/>
                  </a:solidFill>
                </a:rPr>
                <a:t>įtrauktis</a:t>
              </a:r>
              <a:endParaRPr lang="lt-LT" sz="1100" dirty="0">
                <a:solidFill>
                  <a:prstClr val="black"/>
                </a:solidFill>
              </a:endParaRPr>
            </a:p>
            <a:p>
              <a:pPr marL="171450" indent="-171450" algn="just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Sveikatos priežiūros sistemos prieinamumas, tvarumas ir efektyvumas</a:t>
              </a:r>
            </a:p>
            <a:p>
              <a:pPr marL="171450" indent="-171450" algn="just"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Kultūros vaidmens stiprinimas</a:t>
              </a:r>
            </a:p>
            <a:p>
              <a:pPr marL="171450" indent="-1714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lt-LT" sz="1100" dirty="0">
                <a:solidFill>
                  <a:srgbClr val="91969B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08336" y="2714951"/>
              <a:ext cx="1747433" cy="2113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lt-LT" sz="1400" b="1" cap="all" spc="20" dirty="0">
                  <a:solidFill>
                    <a:srgbClr val="E5938D"/>
                  </a:solidFill>
                </a:rPr>
                <a:t>4. </a:t>
              </a:r>
              <a:r>
                <a:rPr lang="lt-LT" sz="1400" b="1" cap="all" spc="20" dirty="0">
                  <a:solidFill>
                    <a:srgbClr val="003399"/>
                  </a:solidFill>
                </a:rPr>
                <a:t>Socialiai atsakingesnė </a:t>
              </a:r>
              <a:r>
                <a:rPr lang="lt-LT" sz="1400" b="1" cap="all" spc="20" dirty="0" err="1">
                  <a:solidFill>
                    <a:srgbClr val="003399"/>
                  </a:solidFill>
                </a:rPr>
                <a:t>lietuva</a:t>
              </a:r>
              <a:r>
                <a:rPr lang="lt-LT" sz="1400" b="1" cap="all" spc="20" dirty="0">
                  <a:solidFill>
                    <a:srgbClr val="003399"/>
                  </a:solidFill>
                </a:rPr>
                <a:t>, </a:t>
              </a:r>
            </a:p>
            <a:p>
              <a:r>
                <a:rPr lang="lt-LT" sz="1400" b="1" cap="all" spc="20" dirty="0">
                  <a:solidFill>
                    <a:srgbClr val="003399"/>
                  </a:solidFill>
                </a:rPr>
                <a:t>2 310 m </a:t>
              </a:r>
              <a:r>
                <a:rPr lang="lt-LT" sz="1400" b="1" cap="all" spc="20" dirty="0" err="1">
                  <a:solidFill>
                    <a:srgbClr val="003399"/>
                  </a:solidFill>
                </a:rPr>
                <a:t>eur</a:t>
              </a:r>
              <a:endParaRPr lang="en-US" sz="1400" b="1" cap="all" spc="2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62" name="Group 4"/>
          <p:cNvGrpSpPr/>
          <p:nvPr/>
        </p:nvGrpSpPr>
        <p:grpSpPr>
          <a:xfrm>
            <a:off x="3295403" y="1418275"/>
            <a:ext cx="3206338" cy="1197891"/>
            <a:chOff x="3849676" y="1942866"/>
            <a:chExt cx="1763205" cy="724108"/>
          </a:xfrm>
        </p:grpSpPr>
        <p:sp>
          <p:nvSpPr>
            <p:cNvPr id="63" name="TextBox 62"/>
            <p:cNvSpPr txBox="1"/>
            <p:nvPr/>
          </p:nvSpPr>
          <p:spPr>
            <a:xfrm>
              <a:off x="3849676" y="2263873"/>
              <a:ext cx="1763205" cy="403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lnSpc>
                  <a:spcPts val="1300"/>
                </a:lnSpc>
                <a:spcAft>
                  <a:spcPts val="600"/>
                </a:spcAft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>
                  <a:solidFill>
                    <a:prstClr val="black"/>
                  </a:solidFill>
                </a:rPr>
                <a:t>Tvari ir integruota miestų ir kaimų plėtra ir vietos iniciatyvos, siekiant reaguoti į demografinius iššūkius ir mažinti socialinius ekonominius skirtumus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49711" y="1942866"/>
              <a:ext cx="1763135" cy="2604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lt-LT" sz="1400" b="1" cap="all" spc="20" dirty="0">
                  <a:solidFill>
                    <a:srgbClr val="E5938D"/>
                  </a:solidFill>
                </a:rPr>
                <a:t>5. </a:t>
              </a:r>
              <a:r>
                <a:rPr lang="lt-LT" sz="1400" b="1" cap="all" spc="20" dirty="0">
                  <a:solidFill>
                    <a:srgbClr val="003399"/>
                  </a:solidFill>
                </a:rPr>
                <a:t>Piliečiams artimesnė </a:t>
              </a:r>
              <a:r>
                <a:rPr lang="lt-LT" sz="1400" b="1" cap="all" spc="20" dirty="0" err="1">
                  <a:solidFill>
                    <a:srgbClr val="003399"/>
                  </a:solidFill>
                </a:rPr>
                <a:t>lietuva</a:t>
              </a:r>
              <a:r>
                <a:rPr lang="lt-LT" sz="1400" b="1" cap="all" spc="20" dirty="0">
                  <a:solidFill>
                    <a:srgbClr val="003399"/>
                  </a:solidFill>
                </a:rPr>
                <a:t>, 802 M </a:t>
              </a:r>
              <a:r>
                <a:rPr lang="lt-LT" sz="1400" b="1" cap="all" spc="20" dirty="0" err="1">
                  <a:solidFill>
                    <a:srgbClr val="003399"/>
                  </a:solidFill>
                </a:rPr>
                <a:t>eur</a:t>
              </a:r>
              <a:endParaRPr lang="en-US" sz="1400" b="1" cap="all" spc="2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65" name="Group 4"/>
          <p:cNvGrpSpPr/>
          <p:nvPr/>
        </p:nvGrpSpPr>
        <p:grpSpPr>
          <a:xfrm>
            <a:off x="6175169" y="3430556"/>
            <a:ext cx="2968831" cy="1010702"/>
            <a:chOff x="3825798" y="3428703"/>
            <a:chExt cx="2127055" cy="1010702"/>
          </a:xfrm>
        </p:grpSpPr>
        <p:sp>
          <p:nvSpPr>
            <p:cNvPr id="66" name="TextBox 65"/>
            <p:cNvSpPr txBox="1"/>
            <p:nvPr/>
          </p:nvSpPr>
          <p:spPr>
            <a:xfrm>
              <a:off x="3825798" y="3939268"/>
              <a:ext cx="2034351" cy="500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lnSpc>
                  <a:spcPts val="1300"/>
                </a:lnSpc>
                <a:spcAft>
                  <a:spcPts val="600"/>
                </a:spcAft>
                <a:buClr>
                  <a:srgbClr val="E5938D"/>
                </a:buClr>
                <a:buFont typeface="Arial" panose="020B0604020202020204" pitchFamily="34" charset="0"/>
                <a:buChar char="•"/>
              </a:pPr>
              <a:r>
                <a:rPr lang="lt-LT" sz="1100" dirty="0"/>
                <a:t>Socialinės inovacijos, naujų idėjų susijusių  socialinėmis  paslaugomis  ar produktais įgyvendinimas</a:t>
              </a:r>
              <a:endParaRPr lang="en-US" sz="11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25798" y="3428703"/>
              <a:ext cx="212705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lt-LT" sz="1400" b="1" cap="all" dirty="0">
                  <a:solidFill>
                    <a:srgbClr val="E5938D"/>
                  </a:solidFill>
                </a:rPr>
                <a:t>6. </a:t>
              </a:r>
              <a:r>
                <a:rPr lang="lt-LT" sz="1400" b="1" cap="all" dirty="0">
                  <a:solidFill>
                    <a:srgbClr val="003399"/>
                  </a:solidFill>
                </a:rPr>
                <a:t>Inovatyvūs sprendimai,  </a:t>
              </a:r>
            </a:p>
            <a:p>
              <a:r>
                <a:rPr lang="lt-LT" sz="1400" b="1" cap="all" dirty="0">
                  <a:solidFill>
                    <a:srgbClr val="003399"/>
                  </a:solidFill>
                </a:rPr>
                <a:t>56 M </a:t>
              </a:r>
              <a:r>
                <a:rPr lang="lt-LT" sz="1400" b="1" cap="all" dirty="0" err="1">
                  <a:solidFill>
                    <a:srgbClr val="003399"/>
                  </a:solidFill>
                </a:rPr>
                <a:t>eur</a:t>
              </a:r>
              <a:endParaRPr lang="en-US" sz="1400" b="1" cap="all" dirty="0">
                <a:solidFill>
                  <a:srgbClr val="003399"/>
                </a:solidFill>
              </a:endParaRPr>
            </a:p>
          </p:txBody>
        </p:sp>
      </p:grpSp>
      <p:pic>
        <p:nvPicPr>
          <p:cNvPr id="68" name="Picture Placeholder 12">
            <a:extLst>
              <a:ext uri="{FF2B5EF4-FFF2-40B4-BE49-F238E27FC236}">
                <a16:creationId xmlns:a16="http://schemas.microsoft.com/office/drawing/2014/main" id="{7A70FFFC-4A08-4448-97D5-D9BF73FF3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16600"/>
          <a:stretch>
            <a:fillRect/>
          </a:stretch>
        </p:blipFill>
        <p:spPr>
          <a:xfrm>
            <a:off x="6757138" y="1300421"/>
            <a:ext cx="1224000" cy="1224000"/>
          </a:xfrm>
          <a:prstGeom prst="ellipse">
            <a:avLst/>
          </a:prstGeom>
        </p:spPr>
      </p:pic>
      <p:pic>
        <p:nvPicPr>
          <p:cNvPr id="69" name="Picture Placeholder 22">
            <a:extLst>
              <a:ext uri="{FF2B5EF4-FFF2-40B4-BE49-F238E27FC236}">
                <a16:creationId xmlns:a16="http://schemas.microsoft.com/office/drawing/2014/main" id="{987A331E-BA16-0443-9EF8-3AC78C3F2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>
            <a:fillRect/>
          </a:stretch>
        </p:blipFill>
        <p:spPr>
          <a:xfrm>
            <a:off x="4873596" y="3339639"/>
            <a:ext cx="1224000" cy="1224000"/>
          </a:xfrm>
          <a:prstGeom prst="ellipse">
            <a:avLst/>
          </a:prstGeom>
        </p:spPr>
      </p:pic>
      <p:pic>
        <p:nvPicPr>
          <p:cNvPr id="70" name="Picture Placeholder 5">
            <a:extLst>
              <a:ext uri="{FF2B5EF4-FFF2-40B4-BE49-F238E27FC236}">
                <a16:creationId xmlns:a16="http://schemas.microsoft.com/office/drawing/2014/main" id="{97B4BA9A-8473-0C45-BA5F-D7E5EC54DBF0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27" y="1300421"/>
            <a:ext cx="1224000" cy="122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</p:pic>
      <p:sp>
        <p:nvSpPr>
          <p:cNvPr id="2" name="Teksto vietos rezervavimo ženkla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spc="0" dirty="0">
                <a:solidFill>
                  <a:srgbClr val="003399"/>
                </a:solidFill>
              </a:rPr>
              <a:t>2021-2027 </a:t>
            </a:r>
            <a:r>
              <a:rPr lang="lt-LT" cap="none" spc="0" dirty="0">
                <a:solidFill>
                  <a:srgbClr val="003399"/>
                </a:solidFill>
              </a:rPr>
              <a:t>m.</a:t>
            </a:r>
            <a:r>
              <a:rPr lang="lt-LT" spc="0" dirty="0">
                <a:solidFill>
                  <a:srgbClr val="003399"/>
                </a:solidFill>
              </a:rPr>
              <a:t> ES </a:t>
            </a:r>
            <a:r>
              <a:rPr lang="lt-LT" cap="none" spc="0" dirty="0">
                <a:solidFill>
                  <a:srgbClr val="003399"/>
                </a:solidFill>
              </a:rPr>
              <a:t>fondų investicijų programos</a:t>
            </a:r>
            <a:r>
              <a:rPr lang="" cap="none" spc="0" dirty="0">
                <a:solidFill>
                  <a:srgbClr val="003399"/>
                </a:solidFill>
              </a:rPr>
              <a:t> </a:t>
            </a:r>
            <a:r>
              <a:rPr lang="lt-LT" cap="none" spc="0" dirty="0">
                <a:solidFill>
                  <a:srgbClr val="E5938D"/>
                </a:solidFill>
              </a:rPr>
              <a:t>PRIORITETAI</a:t>
            </a:r>
            <a:endParaRPr lang="en-US" cap="none" spc="0" dirty="0">
              <a:solidFill>
                <a:srgbClr val="E5938D"/>
              </a:solidFill>
            </a:endParaRPr>
          </a:p>
          <a:p>
            <a:endParaRPr lang="lt-LT" dirty="0"/>
          </a:p>
        </p:txBody>
      </p:sp>
      <p:sp>
        <p:nvSpPr>
          <p:cNvPr id="31" name="Text Placeholder 1"/>
          <p:cNvSpPr txBox="1">
            <a:spLocks/>
          </p:cNvSpPr>
          <p:nvPr/>
        </p:nvSpPr>
        <p:spPr>
          <a:xfrm>
            <a:off x="736602" y="4742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cap="none" spc="0" dirty="0">
              <a:solidFill>
                <a:srgbClr val="E5938D"/>
              </a:solidFill>
            </a:endParaRPr>
          </a:p>
        </p:txBody>
      </p:sp>
      <p:cxnSp>
        <p:nvCxnSpPr>
          <p:cNvPr id="32" name="Tiesioji jungtis 31"/>
          <p:cNvCxnSpPr/>
          <p:nvPr/>
        </p:nvCxnSpPr>
        <p:spPr>
          <a:xfrm>
            <a:off x="1819954" y="2600704"/>
            <a:ext cx="0" cy="52844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8"/>
          <p:cNvSpPr/>
          <p:nvPr/>
        </p:nvSpPr>
        <p:spPr>
          <a:xfrm>
            <a:off x="1768719" y="2799534"/>
            <a:ext cx="102470" cy="102466"/>
          </a:xfrm>
          <a:prstGeom prst="ellipse">
            <a:avLst/>
          </a:prstGeom>
          <a:solidFill>
            <a:srgbClr val="E5938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7330044" y="2799534"/>
            <a:ext cx="102470" cy="102466"/>
          </a:xfrm>
          <a:prstGeom prst="ellipse">
            <a:avLst/>
          </a:prstGeom>
          <a:solidFill>
            <a:srgbClr val="E5938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11"/>
          <p:cNvSpPr/>
          <p:nvPr/>
        </p:nvSpPr>
        <p:spPr>
          <a:xfrm>
            <a:off x="5350967" y="2799534"/>
            <a:ext cx="102470" cy="102466"/>
          </a:xfrm>
          <a:prstGeom prst="ellipse">
            <a:avLst/>
          </a:prstGeom>
          <a:solidFill>
            <a:srgbClr val="E5938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6841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Tiesioji jungtis 37"/>
          <p:cNvCxnSpPr/>
          <p:nvPr/>
        </p:nvCxnSpPr>
        <p:spPr>
          <a:xfrm>
            <a:off x="4593689" y="2612573"/>
            <a:ext cx="0" cy="63533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Tiesioji jungtis 35"/>
          <p:cNvCxnSpPr/>
          <p:nvPr/>
        </p:nvCxnSpPr>
        <p:spPr>
          <a:xfrm>
            <a:off x="1819954" y="2612573"/>
            <a:ext cx="0" cy="63533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1"/>
          <p:cNvSpPr/>
          <p:nvPr/>
        </p:nvSpPr>
        <p:spPr>
          <a:xfrm>
            <a:off x="837231" y="2882659"/>
            <a:ext cx="102470" cy="10246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0" name="Oval 18"/>
          <p:cNvSpPr/>
          <p:nvPr/>
        </p:nvSpPr>
        <p:spPr>
          <a:xfrm>
            <a:off x="3507205" y="2882659"/>
            <a:ext cx="102470" cy="10246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4" name="Oval 25"/>
          <p:cNvSpPr/>
          <p:nvPr/>
        </p:nvSpPr>
        <p:spPr>
          <a:xfrm>
            <a:off x="6225005" y="2882659"/>
            <a:ext cx="102470" cy="10246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 Light" panose="020F0302020204030204"/>
            </a:endParaRPr>
          </a:p>
        </p:txBody>
      </p:sp>
      <p:grpSp>
        <p:nvGrpSpPr>
          <p:cNvPr id="15" name="Group 5"/>
          <p:cNvGrpSpPr/>
          <p:nvPr/>
        </p:nvGrpSpPr>
        <p:grpSpPr>
          <a:xfrm>
            <a:off x="5818909" y="1377073"/>
            <a:ext cx="3170712" cy="1172021"/>
            <a:chOff x="6543563" y="1953203"/>
            <a:chExt cx="2232242" cy="628816"/>
          </a:xfrm>
        </p:grpSpPr>
        <p:sp>
          <p:nvSpPr>
            <p:cNvPr id="16" name="TextBox 15"/>
            <p:cNvSpPr txBox="1"/>
            <p:nvPr/>
          </p:nvSpPr>
          <p:spPr>
            <a:xfrm>
              <a:off x="6543563" y="2224241"/>
              <a:ext cx="2232242" cy="357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600"/>
                </a:spcAft>
              </a:pPr>
              <a:r>
                <a:rPr lang="lt-LT" sz="1100" dirty="0">
                  <a:solidFill>
                    <a:prstClr val="black"/>
                  </a:solidFill>
                </a:rPr>
                <a:t>Taršių pramonės šakų išmetamo ŠESD kiekio mažinimas ir perėjimo prie klimato požiūriu neutralios ekonomikos socialinių ir ekonominių sąnaudų sušvelninimas.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43598" y="1953203"/>
              <a:ext cx="2149139" cy="3467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lt-LT" sz="1400" b="1" cap="all" spc="20" dirty="0">
                  <a:solidFill>
                    <a:srgbClr val="E5938D"/>
                  </a:solidFill>
                </a:rPr>
                <a:t>9. </a:t>
              </a:r>
              <a:r>
                <a:rPr lang="lt-LT" sz="1400" b="1" cap="all" spc="20" dirty="0">
                  <a:solidFill>
                    <a:srgbClr val="003399"/>
                  </a:solidFill>
                </a:rPr>
                <a:t>Teisingos pertvarkos fondo prioritetas, 321 m </a:t>
              </a:r>
              <a:r>
                <a:rPr lang="lt-LT" sz="1400" b="1" cap="all" spc="20" dirty="0" err="1">
                  <a:solidFill>
                    <a:srgbClr val="003399"/>
                  </a:solidFill>
                </a:rPr>
                <a:t>eur</a:t>
              </a:r>
              <a:endParaRPr lang="en-US" sz="1400" b="1" cap="all" spc="20" dirty="0">
                <a:solidFill>
                  <a:srgbClr val="003399"/>
                </a:solidFill>
              </a:endParaRPr>
            </a:p>
          </p:txBody>
        </p:sp>
      </p:grpSp>
      <p:sp>
        <p:nvSpPr>
          <p:cNvPr id="18" name="Freeform 6"/>
          <p:cNvSpPr/>
          <p:nvPr/>
        </p:nvSpPr>
        <p:spPr>
          <a:xfrm rot="10800000">
            <a:off x="-1" y="2842450"/>
            <a:ext cx="8801101" cy="182881"/>
          </a:xfrm>
          <a:custGeom>
            <a:avLst/>
            <a:gdLst>
              <a:gd name="connsiteX0" fmla="*/ 91440 w 8549641"/>
              <a:gd name="connsiteY0" fmla="*/ 0 h 182880"/>
              <a:gd name="connsiteX1" fmla="*/ 8549641 w 8549641"/>
              <a:gd name="connsiteY1" fmla="*/ 0 h 182880"/>
              <a:gd name="connsiteX2" fmla="*/ 8549641 w 8549641"/>
              <a:gd name="connsiteY2" fmla="*/ 182880 h 182880"/>
              <a:gd name="connsiteX3" fmla="*/ 91440 w 8549641"/>
              <a:gd name="connsiteY3" fmla="*/ 182880 h 182880"/>
              <a:gd name="connsiteX4" fmla="*/ 0 w 8549641"/>
              <a:gd name="connsiteY4" fmla="*/ 91440 h 182880"/>
              <a:gd name="connsiteX5" fmla="*/ 91440 w 8549641"/>
              <a:gd name="connsiteY5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9641" h="182880">
                <a:moveTo>
                  <a:pt x="91440" y="0"/>
                </a:moveTo>
                <a:lnTo>
                  <a:pt x="8549641" y="0"/>
                </a:lnTo>
                <a:lnTo>
                  <a:pt x="8549641" y="182880"/>
                </a:lnTo>
                <a:lnTo>
                  <a:pt x="91440" y="182880"/>
                </a:lnTo>
                <a:cubicBezTo>
                  <a:pt x="40939" y="182880"/>
                  <a:pt x="0" y="141941"/>
                  <a:pt x="0" y="91440"/>
                </a:cubicBezTo>
                <a:cubicBezTo>
                  <a:pt x="0" y="40939"/>
                  <a:pt x="40939" y="0"/>
                  <a:pt x="914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4549382" y="2882659"/>
            <a:ext cx="102470" cy="102466"/>
          </a:xfrm>
          <a:prstGeom prst="ellipse">
            <a:avLst/>
          </a:prstGeom>
          <a:solidFill>
            <a:srgbClr val="E5938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8"/>
          <p:cNvSpPr/>
          <p:nvPr/>
        </p:nvSpPr>
        <p:spPr>
          <a:xfrm>
            <a:off x="1768719" y="2882659"/>
            <a:ext cx="102470" cy="102466"/>
          </a:xfrm>
          <a:prstGeom prst="ellipse">
            <a:avLst/>
          </a:prstGeom>
          <a:solidFill>
            <a:srgbClr val="E5938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5"/>
          <p:cNvGrpSpPr/>
          <p:nvPr/>
        </p:nvGrpSpPr>
        <p:grpSpPr>
          <a:xfrm>
            <a:off x="628842" y="1377073"/>
            <a:ext cx="2869114" cy="820257"/>
            <a:chOff x="6543563" y="1919435"/>
            <a:chExt cx="2413214" cy="440083"/>
          </a:xfrm>
        </p:grpSpPr>
        <p:sp>
          <p:nvSpPr>
            <p:cNvPr id="23" name="TextBox 22"/>
            <p:cNvSpPr txBox="1"/>
            <p:nvPr/>
          </p:nvSpPr>
          <p:spPr>
            <a:xfrm>
              <a:off x="6543563" y="2180629"/>
              <a:ext cx="2232242" cy="1788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600"/>
                </a:spcAft>
              </a:pPr>
              <a:r>
                <a:rPr lang="lt-LT" sz="1100" dirty="0">
                  <a:solidFill>
                    <a:prstClr val="black"/>
                  </a:solidFill>
                </a:rPr>
                <a:t>Plačiajuosčio ryšio tinklų plėtra pagal atliktą investicinių poreikių analizę.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43563" y="1919435"/>
              <a:ext cx="2413214" cy="2311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lt-LT" sz="1400" b="1" cap="all" spc="20" dirty="0">
                  <a:solidFill>
                    <a:srgbClr val="E5938D"/>
                  </a:solidFill>
                </a:rPr>
                <a:t>7. </a:t>
              </a:r>
              <a:r>
                <a:rPr lang="lt-LT" sz="1400" b="1" cap="all" spc="20" dirty="0">
                  <a:solidFill>
                    <a:srgbClr val="003399"/>
                  </a:solidFill>
                </a:rPr>
                <a:t>Gerinti skaitmeninį junglumą, 31 M </a:t>
              </a:r>
              <a:r>
                <a:rPr lang="lt-LT" sz="1400" b="1" cap="all" spc="20" dirty="0" err="1">
                  <a:solidFill>
                    <a:srgbClr val="003399"/>
                  </a:solidFill>
                </a:rPr>
                <a:t>eur</a:t>
              </a:r>
              <a:endParaRPr lang="en-US" sz="1400" b="1" cap="all" spc="2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25" name="Group 3"/>
          <p:cNvGrpSpPr/>
          <p:nvPr/>
        </p:nvGrpSpPr>
        <p:grpSpPr>
          <a:xfrm>
            <a:off x="3254491" y="3412902"/>
            <a:ext cx="2720983" cy="974550"/>
            <a:chOff x="1136091" y="3431375"/>
            <a:chExt cx="2062945" cy="974550"/>
          </a:xfrm>
        </p:grpSpPr>
        <p:sp>
          <p:nvSpPr>
            <p:cNvPr id="26" name="TextBox 25"/>
            <p:cNvSpPr txBox="1"/>
            <p:nvPr/>
          </p:nvSpPr>
          <p:spPr>
            <a:xfrm>
              <a:off x="1136091" y="3905788"/>
              <a:ext cx="2052283" cy="500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600"/>
                </a:spcAft>
              </a:pPr>
              <a:r>
                <a:rPr lang="lt-LT" sz="1100" dirty="0">
                  <a:solidFill>
                    <a:prstClr val="black"/>
                  </a:solidFill>
                </a:rPr>
                <a:t>18 Lietuvos didžiųjų miestų ir kurortų darnaus </a:t>
              </a:r>
              <a:r>
                <a:rPr lang="lt-LT" sz="1100" dirty="0" err="1">
                  <a:solidFill>
                    <a:prstClr val="black"/>
                  </a:solidFill>
                </a:rPr>
                <a:t>judumo</a:t>
              </a:r>
              <a:r>
                <a:rPr lang="lt-LT" sz="1100" dirty="0">
                  <a:solidFill>
                    <a:prstClr val="black"/>
                  </a:solidFill>
                </a:rPr>
                <a:t> miestų planuose numatytų ŠESD mažinančių priemonių finansavimas.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55825" y="3431375"/>
              <a:ext cx="204321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lt-LT" sz="1400" b="1" cap="all" spc="20" dirty="0">
                  <a:solidFill>
                    <a:srgbClr val="E5938D"/>
                  </a:solidFill>
                </a:rPr>
                <a:t>8. </a:t>
              </a:r>
              <a:r>
                <a:rPr lang="lt-LT" sz="1400" b="1" cap="all" spc="20" dirty="0">
                  <a:solidFill>
                    <a:srgbClr val="003399"/>
                  </a:solidFill>
                </a:rPr>
                <a:t>Darnus judumas miestuose, 417 m </a:t>
              </a:r>
              <a:r>
                <a:rPr lang="lt-LT" sz="1400" b="1" cap="all" spc="20" dirty="0" err="1">
                  <a:solidFill>
                    <a:srgbClr val="003399"/>
                  </a:solidFill>
                </a:rPr>
                <a:t>eur</a:t>
              </a:r>
              <a:endParaRPr lang="en-US" sz="1400" b="1" cap="all" spc="20" dirty="0">
                <a:solidFill>
                  <a:srgbClr val="003399"/>
                </a:solidFill>
              </a:endParaRPr>
            </a:p>
          </p:txBody>
        </p:sp>
      </p:grpSp>
      <p:pic>
        <p:nvPicPr>
          <p:cNvPr id="28" name="Picture Placeholder 3">
            <a:extLst>
              <a:ext uri="{FF2B5EF4-FFF2-40B4-BE49-F238E27FC236}">
                <a16:creationId xmlns:a16="http://schemas.microsoft.com/office/drawing/2014/main" id="{657B2660-6E82-D04B-89FA-1697E62F3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6755"/>
          <a:stretch>
            <a:fillRect/>
          </a:stretch>
        </p:blipFill>
        <p:spPr>
          <a:xfrm>
            <a:off x="1207954" y="3370166"/>
            <a:ext cx="1224000" cy="1224000"/>
          </a:xfrm>
          <a:prstGeom prst="ellipse">
            <a:avLst/>
          </a:prstGeom>
        </p:spPr>
      </p:pic>
      <p:pic>
        <p:nvPicPr>
          <p:cNvPr id="29" name="Picture Placeholder 14">
            <a:extLst>
              <a:ext uri="{FF2B5EF4-FFF2-40B4-BE49-F238E27FC236}">
                <a16:creationId xmlns:a16="http://schemas.microsoft.com/office/drawing/2014/main" id="{20598381-BBDE-0F46-90FF-4EC80D4617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r="16718"/>
          <a:stretch>
            <a:fillRect/>
          </a:stretch>
        </p:blipFill>
        <p:spPr>
          <a:xfrm>
            <a:off x="6769533" y="3370166"/>
            <a:ext cx="1224000" cy="1225879"/>
          </a:xfrm>
          <a:prstGeom prst="ellipse">
            <a:avLst/>
          </a:prstGeom>
        </p:spPr>
      </p:pic>
      <p:pic>
        <p:nvPicPr>
          <p:cNvPr id="30" name="Picture Placeholder 8">
            <a:extLst>
              <a:ext uri="{FF2B5EF4-FFF2-40B4-BE49-F238E27FC236}">
                <a16:creationId xmlns:a16="http://schemas.microsoft.com/office/drawing/2014/main" id="{D642776B-DF65-B14A-BABC-59E41E5BB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1" t="11389" r="23950" b="8121"/>
          <a:stretch/>
        </p:blipFill>
        <p:spPr>
          <a:xfrm>
            <a:off x="4029190" y="1280408"/>
            <a:ext cx="1224000" cy="1224000"/>
          </a:xfrm>
          <a:prstGeom prst="ellipse">
            <a:avLst/>
          </a:prstGeom>
        </p:spPr>
      </p:pic>
      <p:sp>
        <p:nvSpPr>
          <p:cNvPr id="34" name="Teksto vietos rezervavimo ženklas 3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spc="0" dirty="0">
                <a:solidFill>
                  <a:srgbClr val="003399"/>
                </a:solidFill>
              </a:rPr>
              <a:t>2021-2027 </a:t>
            </a:r>
            <a:r>
              <a:rPr lang="lt-LT" cap="none" spc="0" dirty="0">
                <a:solidFill>
                  <a:srgbClr val="003399"/>
                </a:solidFill>
              </a:rPr>
              <a:t>m.</a:t>
            </a:r>
            <a:r>
              <a:rPr lang="lt-LT" spc="0" dirty="0">
                <a:solidFill>
                  <a:srgbClr val="003399"/>
                </a:solidFill>
              </a:rPr>
              <a:t> ES </a:t>
            </a:r>
            <a:r>
              <a:rPr lang="lt-LT" cap="none" spc="0" dirty="0">
                <a:solidFill>
                  <a:srgbClr val="003399"/>
                </a:solidFill>
              </a:rPr>
              <a:t>fondų investicijų programos</a:t>
            </a:r>
            <a:r>
              <a:rPr lang="" cap="none" spc="0" dirty="0">
                <a:solidFill>
                  <a:srgbClr val="003399"/>
                </a:solidFill>
              </a:rPr>
              <a:t> </a:t>
            </a:r>
            <a:r>
              <a:rPr lang="lt-LT" cap="none" spc="0" dirty="0">
                <a:solidFill>
                  <a:srgbClr val="E5938D"/>
                </a:solidFill>
              </a:rPr>
              <a:t>PRIORITETAI</a:t>
            </a:r>
            <a:endParaRPr lang="en-US" cap="none" spc="0" dirty="0">
              <a:solidFill>
                <a:srgbClr val="E5938D"/>
              </a:solidFill>
            </a:endParaRPr>
          </a:p>
          <a:p>
            <a:endParaRPr lang="lt-LT" dirty="0"/>
          </a:p>
        </p:txBody>
      </p:sp>
      <p:cxnSp>
        <p:nvCxnSpPr>
          <p:cNvPr id="39" name="Tiesioji jungtis 38"/>
          <p:cNvCxnSpPr/>
          <p:nvPr/>
        </p:nvCxnSpPr>
        <p:spPr>
          <a:xfrm>
            <a:off x="7381279" y="2612573"/>
            <a:ext cx="0" cy="63533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11"/>
          <p:cNvSpPr/>
          <p:nvPr/>
        </p:nvSpPr>
        <p:spPr>
          <a:xfrm>
            <a:off x="7330044" y="2882659"/>
            <a:ext cx="102470" cy="102466"/>
          </a:xfrm>
          <a:prstGeom prst="ellipse">
            <a:avLst/>
          </a:prstGeom>
          <a:solidFill>
            <a:srgbClr val="E5938D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4202" y="280566"/>
            <a:ext cx="6623522" cy="383260"/>
          </a:xfrm>
        </p:spPr>
        <p:txBody>
          <a:bodyPr/>
          <a:lstStyle/>
          <a:p>
            <a:r>
              <a:rPr lang="lt-LT" cap="none" dirty="0">
                <a:solidFill>
                  <a:srgbClr val="003399"/>
                </a:solidFill>
              </a:rPr>
              <a:t>Horizontalios </a:t>
            </a:r>
            <a:r>
              <a:rPr lang="lt-LT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reikiamos sąlygos</a:t>
            </a:r>
            <a:endParaRPr lang="en-US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cap="none" dirty="0">
              <a:solidFill>
                <a:srgbClr val="0033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93726" y="748412"/>
            <a:ext cx="5311774" cy="40411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lt-LT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Horizontaliųjų principų laikymosi užtikrinimas – sklandus deklaruotų išlaidų finansavimas</a:t>
            </a:r>
            <a:endParaRPr lang="en-US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60381" y="1708121"/>
            <a:ext cx="3121758" cy="2001006"/>
            <a:chOff x="7543988" y="4680042"/>
            <a:chExt cx="9398199" cy="6024122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0539687" y="6984709"/>
              <a:ext cx="1076325" cy="1085850"/>
            </a:xfrm>
            <a:prstGeom prst="ellipse">
              <a:avLst/>
            </a:prstGeom>
            <a:solidFill>
              <a:srgbClr val="00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cs typeface="+mn-cs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4595751" y="6984710"/>
              <a:ext cx="1085850" cy="1085850"/>
            </a:xfrm>
            <a:prstGeom prst="ellipse">
              <a:avLst/>
            </a:prstGeom>
            <a:solidFill>
              <a:srgbClr val="E5938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cs typeface="+mn-cs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2566925" y="6984709"/>
              <a:ext cx="1087437" cy="108585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cs typeface="+mn-cs"/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8501338" y="6984709"/>
              <a:ext cx="1085850" cy="1085850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cs typeface="+mn-cs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7739338" y="6816435"/>
              <a:ext cx="8726488" cy="1422400"/>
            </a:xfrm>
            <a:custGeom>
              <a:avLst/>
              <a:gdLst>
                <a:gd name="T0" fmla="*/ 779 w 779"/>
                <a:gd name="T1" fmla="*/ 65 h 127"/>
                <a:gd name="T2" fmla="*/ 740 w 779"/>
                <a:gd name="T3" fmla="*/ 34 h 127"/>
                <a:gd name="T4" fmla="*/ 740 w 779"/>
                <a:gd name="T5" fmla="*/ 47 h 127"/>
                <a:gd name="T6" fmla="*/ 722 w 779"/>
                <a:gd name="T7" fmla="*/ 47 h 127"/>
                <a:gd name="T8" fmla="*/ 660 w 779"/>
                <a:gd name="T9" fmla="*/ 0 h 127"/>
                <a:gd name="T10" fmla="*/ 599 w 779"/>
                <a:gd name="T11" fmla="*/ 47 h 127"/>
                <a:gd name="T12" fmla="*/ 541 w 779"/>
                <a:gd name="T13" fmla="*/ 47 h 127"/>
                <a:gd name="T14" fmla="*/ 479 w 779"/>
                <a:gd name="T15" fmla="*/ 0 h 127"/>
                <a:gd name="T16" fmla="*/ 418 w 779"/>
                <a:gd name="T17" fmla="*/ 47 h 127"/>
                <a:gd name="T18" fmla="*/ 360 w 779"/>
                <a:gd name="T19" fmla="*/ 47 h 127"/>
                <a:gd name="T20" fmla="*/ 298 w 779"/>
                <a:gd name="T21" fmla="*/ 0 h 127"/>
                <a:gd name="T22" fmla="*/ 236 w 779"/>
                <a:gd name="T23" fmla="*/ 47 h 127"/>
                <a:gd name="T24" fmla="*/ 178 w 779"/>
                <a:gd name="T25" fmla="*/ 47 h 127"/>
                <a:gd name="T26" fmla="*/ 117 w 779"/>
                <a:gd name="T27" fmla="*/ 0 h 127"/>
                <a:gd name="T28" fmla="*/ 55 w 779"/>
                <a:gd name="T29" fmla="*/ 48 h 127"/>
                <a:gd name="T30" fmla="*/ 39 w 779"/>
                <a:gd name="T31" fmla="*/ 48 h 127"/>
                <a:gd name="T32" fmla="*/ 39 w 779"/>
                <a:gd name="T33" fmla="*/ 34 h 127"/>
                <a:gd name="T34" fmla="*/ 0 w 779"/>
                <a:gd name="T35" fmla="*/ 65 h 127"/>
                <a:gd name="T36" fmla="*/ 39 w 779"/>
                <a:gd name="T37" fmla="*/ 96 h 127"/>
                <a:gd name="T38" fmla="*/ 39 w 779"/>
                <a:gd name="T39" fmla="*/ 83 h 127"/>
                <a:gd name="T40" fmla="*/ 56 w 779"/>
                <a:gd name="T41" fmla="*/ 83 h 127"/>
                <a:gd name="T42" fmla="*/ 117 w 779"/>
                <a:gd name="T43" fmla="*/ 127 h 127"/>
                <a:gd name="T44" fmla="*/ 177 w 779"/>
                <a:gd name="T45" fmla="*/ 83 h 127"/>
                <a:gd name="T46" fmla="*/ 237 w 779"/>
                <a:gd name="T47" fmla="*/ 83 h 127"/>
                <a:gd name="T48" fmla="*/ 298 w 779"/>
                <a:gd name="T49" fmla="*/ 127 h 127"/>
                <a:gd name="T50" fmla="*/ 359 w 779"/>
                <a:gd name="T51" fmla="*/ 83 h 127"/>
                <a:gd name="T52" fmla="*/ 419 w 779"/>
                <a:gd name="T53" fmla="*/ 83 h 127"/>
                <a:gd name="T54" fmla="*/ 479 w 779"/>
                <a:gd name="T55" fmla="*/ 127 h 127"/>
                <a:gd name="T56" fmla="*/ 540 w 779"/>
                <a:gd name="T57" fmla="*/ 83 h 127"/>
                <a:gd name="T58" fmla="*/ 600 w 779"/>
                <a:gd name="T59" fmla="*/ 83 h 127"/>
                <a:gd name="T60" fmla="*/ 660 w 779"/>
                <a:gd name="T61" fmla="*/ 127 h 127"/>
                <a:gd name="T62" fmla="*/ 721 w 779"/>
                <a:gd name="T63" fmla="*/ 83 h 127"/>
                <a:gd name="T64" fmla="*/ 740 w 779"/>
                <a:gd name="T65" fmla="*/ 83 h 127"/>
                <a:gd name="T66" fmla="*/ 740 w 779"/>
                <a:gd name="T67" fmla="*/ 96 h 127"/>
                <a:gd name="T68" fmla="*/ 779 w 779"/>
                <a:gd name="T69" fmla="*/ 65 h 127"/>
                <a:gd name="T70" fmla="*/ 117 w 779"/>
                <a:gd name="T71" fmla="*/ 121 h 127"/>
                <a:gd name="T72" fmla="*/ 60 w 779"/>
                <a:gd name="T73" fmla="*/ 64 h 127"/>
                <a:gd name="T74" fmla="*/ 117 w 779"/>
                <a:gd name="T75" fmla="*/ 7 h 127"/>
                <a:gd name="T76" fmla="*/ 174 w 779"/>
                <a:gd name="T77" fmla="*/ 64 h 127"/>
                <a:gd name="T78" fmla="*/ 117 w 779"/>
                <a:gd name="T79" fmla="*/ 121 h 127"/>
                <a:gd name="T80" fmla="*/ 298 w 779"/>
                <a:gd name="T81" fmla="*/ 121 h 127"/>
                <a:gd name="T82" fmla="*/ 241 w 779"/>
                <a:gd name="T83" fmla="*/ 64 h 127"/>
                <a:gd name="T84" fmla="*/ 298 w 779"/>
                <a:gd name="T85" fmla="*/ 7 h 127"/>
                <a:gd name="T86" fmla="*/ 355 w 779"/>
                <a:gd name="T87" fmla="*/ 64 h 127"/>
                <a:gd name="T88" fmla="*/ 298 w 779"/>
                <a:gd name="T89" fmla="*/ 121 h 127"/>
                <a:gd name="T90" fmla="*/ 479 w 779"/>
                <a:gd name="T91" fmla="*/ 121 h 127"/>
                <a:gd name="T92" fmla="*/ 422 w 779"/>
                <a:gd name="T93" fmla="*/ 64 h 127"/>
                <a:gd name="T94" fmla="*/ 479 w 779"/>
                <a:gd name="T95" fmla="*/ 7 h 127"/>
                <a:gd name="T96" fmla="*/ 536 w 779"/>
                <a:gd name="T97" fmla="*/ 64 h 127"/>
                <a:gd name="T98" fmla="*/ 479 w 779"/>
                <a:gd name="T99" fmla="*/ 121 h 127"/>
                <a:gd name="T100" fmla="*/ 660 w 779"/>
                <a:gd name="T101" fmla="*/ 121 h 127"/>
                <a:gd name="T102" fmla="*/ 604 w 779"/>
                <a:gd name="T103" fmla="*/ 64 h 127"/>
                <a:gd name="T104" fmla="*/ 660 w 779"/>
                <a:gd name="T105" fmla="*/ 7 h 127"/>
                <a:gd name="T106" fmla="*/ 717 w 779"/>
                <a:gd name="T107" fmla="*/ 64 h 127"/>
                <a:gd name="T108" fmla="*/ 660 w 779"/>
                <a:gd name="T109" fmla="*/ 12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9" h="127">
                  <a:moveTo>
                    <a:pt x="779" y="65"/>
                  </a:moveTo>
                  <a:cubicBezTo>
                    <a:pt x="740" y="34"/>
                    <a:pt x="740" y="34"/>
                    <a:pt x="740" y="34"/>
                  </a:cubicBezTo>
                  <a:cubicBezTo>
                    <a:pt x="740" y="47"/>
                    <a:pt x="740" y="47"/>
                    <a:pt x="740" y="47"/>
                  </a:cubicBezTo>
                  <a:cubicBezTo>
                    <a:pt x="722" y="47"/>
                    <a:pt x="722" y="47"/>
                    <a:pt x="722" y="47"/>
                  </a:cubicBezTo>
                  <a:cubicBezTo>
                    <a:pt x="715" y="20"/>
                    <a:pt x="690" y="0"/>
                    <a:pt x="660" y="0"/>
                  </a:cubicBezTo>
                  <a:cubicBezTo>
                    <a:pt x="631" y="0"/>
                    <a:pt x="606" y="20"/>
                    <a:pt x="599" y="47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34" y="20"/>
                    <a:pt x="509" y="0"/>
                    <a:pt x="479" y="0"/>
                  </a:cubicBezTo>
                  <a:cubicBezTo>
                    <a:pt x="450" y="0"/>
                    <a:pt x="425" y="20"/>
                    <a:pt x="418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52" y="20"/>
                    <a:pt x="328" y="0"/>
                    <a:pt x="298" y="0"/>
                  </a:cubicBezTo>
                  <a:cubicBezTo>
                    <a:pt x="268" y="0"/>
                    <a:pt x="244" y="20"/>
                    <a:pt x="236" y="47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1" y="20"/>
                    <a:pt x="146" y="0"/>
                    <a:pt x="117" y="0"/>
                  </a:cubicBezTo>
                  <a:cubicBezTo>
                    <a:pt x="87" y="0"/>
                    <a:pt x="62" y="20"/>
                    <a:pt x="55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64" y="109"/>
                    <a:pt x="88" y="127"/>
                    <a:pt x="117" y="127"/>
                  </a:cubicBezTo>
                  <a:cubicBezTo>
                    <a:pt x="145" y="127"/>
                    <a:pt x="169" y="109"/>
                    <a:pt x="177" y="83"/>
                  </a:cubicBezTo>
                  <a:cubicBezTo>
                    <a:pt x="237" y="83"/>
                    <a:pt x="237" y="83"/>
                    <a:pt x="237" y="83"/>
                  </a:cubicBezTo>
                  <a:cubicBezTo>
                    <a:pt x="246" y="109"/>
                    <a:pt x="270" y="127"/>
                    <a:pt x="298" y="127"/>
                  </a:cubicBezTo>
                  <a:cubicBezTo>
                    <a:pt x="326" y="127"/>
                    <a:pt x="351" y="109"/>
                    <a:pt x="359" y="83"/>
                  </a:cubicBezTo>
                  <a:cubicBezTo>
                    <a:pt x="419" y="83"/>
                    <a:pt x="419" y="83"/>
                    <a:pt x="419" y="83"/>
                  </a:cubicBezTo>
                  <a:cubicBezTo>
                    <a:pt x="427" y="109"/>
                    <a:pt x="451" y="127"/>
                    <a:pt x="479" y="127"/>
                  </a:cubicBezTo>
                  <a:cubicBezTo>
                    <a:pt x="508" y="127"/>
                    <a:pt x="532" y="109"/>
                    <a:pt x="540" y="83"/>
                  </a:cubicBezTo>
                  <a:cubicBezTo>
                    <a:pt x="600" y="83"/>
                    <a:pt x="600" y="83"/>
                    <a:pt x="600" y="83"/>
                  </a:cubicBezTo>
                  <a:cubicBezTo>
                    <a:pt x="608" y="109"/>
                    <a:pt x="632" y="127"/>
                    <a:pt x="660" y="127"/>
                  </a:cubicBezTo>
                  <a:cubicBezTo>
                    <a:pt x="689" y="127"/>
                    <a:pt x="713" y="109"/>
                    <a:pt x="721" y="83"/>
                  </a:cubicBezTo>
                  <a:cubicBezTo>
                    <a:pt x="740" y="83"/>
                    <a:pt x="740" y="83"/>
                    <a:pt x="740" y="83"/>
                  </a:cubicBezTo>
                  <a:cubicBezTo>
                    <a:pt x="740" y="96"/>
                    <a:pt x="740" y="96"/>
                    <a:pt x="740" y="96"/>
                  </a:cubicBezTo>
                  <a:lnTo>
                    <a:pt x="779" y="65"/>
                  </a:lnTo>
                  <a:close/>
                  <a:moveTo>
                    <a:pt x="117" y="121"/>
                  </a:moveTo>
                  <a:cubicBezTo>
                    <a:pt x="85" y="121"/>
                    <a:pt x="60" y="95"/>
                    <a:pt x="60" y="64"/>
                  </a:cubicBezTo>
                  <a:cubicBezTo>
                    <a:pt x="60" y="32"/>
                    <a:pt x="85" y="7"/>
                    <a:pt x="117" y="7"/>
                  </a:cubicBezTo>
                  <a:cubicBezTo>
                    <a:pt x="148" y="7"/>
                    <a:pt x="174" y="32"/>
                    <a:pt x="174" y="64"/>
                  </a:cubicBezTo>
                  <a:cubicBezTo>
                    <a:pt x="174" y="95"/>
                    <a:pt x="148" y="121"/>
                    <a:pt x="117" y="121"/>
                  </a:cubicBezTo>
                  <a:close/>
                  <a:moveTo>
                    <a:pt x="298" y="121"/>
                  </a:moveTo>
                  <a:cubicBezTo>
                    <a:pt x="267" y="121"/>
                    <a:pt x="241" y="95"/>
                    <a:pt x="241" y="64"/>
                  </a:cubicBezTo>
                  <a:cubicBezTo>
                    <a:pt x="241" y="32"/>
                    <a:pt x="267" y="7"/>
                    <a:pt x="298" y="7"/>
                  </a:cubicBezTo>
                  <a:cubicBezTo>
                    <a:pt x="329" y="7"/>
                    <a:pt x="355" y="32"/>
                    <a:pt x="355" y="64"/>
                  </a:cubicBezTo>
                  <a:cubicBezTo>
                    <a:pt x="355" y="95"/>
                    <a:pt x="329" y="121"/>
                    <a:pt x="298" y="121"/>
                  </a:cubicBezTo>
                  <a:close/>
                  <a:moveTo>
                    <a:pt x="479" y="121"/>
                  </a:moveTo>
                  <a:cubicBezTo>
                    <a:pt x="448" y="121"/>
                    <a:pt x="422" y="95"/>
                    <a:pt x="422" y="64"/>
                  </a:cubicBezTo>
                  <a:cubicBezTo>
                    <a:pt x="422" y="32"/>
                    <a:pt x="448" y="7"/>
                    <a:pt x="479" y="7"/>
                  </a:cubicBezTo>
                  <a:cubicBezTo>
                    <a:pt x="511" y="7"/>
                    <a:pt x="536" y="32"/>
                    <a:pt x="536" y="64"/>
                  </a:cubicBezTo>
                  <a:cubicBezTo>
                    <a:pt x="536" y="95"/>
                    <a:pt x="511" y="121"/>
                    <a:pt x="479" y="121"/>
                  </a:cubicBezTo>
                  <a:close/>
                  <a:moveTo>
                    <a:pt x="660" y="121"/>
                  </a:moveTo>
                  <a:cubicBezTo>
                    <a:pt x="629" y="121"/>
                    <a:pt x="604" y="95"/>
                    <a:pt x="604" y="64"/>
                  </a:cubicBezTo>
                  <a:cubicBezTo>
                    <a:pt x="604" y="32"/>
                    <a:pt x="629" y="7"/>
                    <a:pt x="660" y="7"/>
                  </a:cubicBezTo>
                  <a:cubicBezTo>
                    <a:pt x="692" y="7"/>
                    <a:pt x="717" y="32"/>
                    <a:pt x="717" y="64"/>
                  </a:cubicBezTo>
                  <a:cubicBezTo>
                    <a:pt x="717" y="95"/>
                    <a:pt x="692" y="121"/>
                    <a:pt x="660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Ellipse 51"/>
            <p:cNvSpPr/>
            <p:nvPr/>
          </p:nvSpPr>
          <p:spPr>
            <a:xfrm rot="4051669">
              <a:off x="7543988" y="4680042"/>
              <a:ext cx="830204" cy="830204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Ellipse 52"/>
            <p:cNvSpPr/>
            <p:nvPr/>
          </p:nvSpPr>
          <p:spPr>
            <a:xfrm rot="3767308">
              <a:off x="8917803" y="7397452"/>
              <a:ext cx="252955" cy="2529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4" name="Gerader Verbinder 53"/>
            <p:cNvCxnSpPr>
              <a:stCxn id="12" idx="6"/>
              <a:endCxn id="13" idx="2"/>
            </p:cNvCxnSpPr>
            <p:nvPr/>
          </p:nvCxnSpPr>
          <p:spPr>
            <a:xfrm>
              <a:off x="8117756" y="5478725"/>
              <a:ext cx="868690" cy="1932723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56"/>
            <p:cNvSpPr/>
            <p:nvPr/>
          </p:nvSpPr>
          <p:spPr>
            <a:xfrm rot="18284459">
              <a:off x="9113776" y="9873960"/>
              <a:ext cx="830204" cy="8302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Ellipse 57"/>
            <p:cNvSpPr/>
            <p:nvPr/>
          </p:nvSpPr>
          <p:spPr>
            <a:xfrm rot="18674201">
              <a:off x="10956637" y="7388027"/>
              <a:ext cx="252954" cy="2529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7" name="Gerader Verbinder 58"/>
            <p:cNvCxnSpPr>
              <a:stCxn id="15" idx="6"/>
              <a:endCxn id="16" idx="2"/>
            </p:cNvCxnSpPr>
            <p:nvPr/>
          </p:nvCxnSpPr>
          <p:spPr>
            <a:xfrm flipV="1">
              <a:off x="9765431" y="7609613"/>
              <a:ext cx="1234313" cy="233834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61"/>
            <p:cNvSpPr/>
            <p:nvPr/>
          </p:nvSpPr>
          <p:spPr>
            <a:xfrm rot="7740028">
              <a:off x="14234330" y="4680042"/>
              <a:ext cx="830204" cy="830204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Ellipse 62"/>
            <p:cNvSpPr/>
            <p:nvPr/>
          </p:nvSpPr>
          <p:spPr>
            <a:xfrm rot="3767308">
              <a:off x="12995895" y="7381448"/>
              <a:ext cx="252954" cy="2529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0" name="Gerader Verbinder 63"/>
            <p:cNvCxnSpPr>
              <a:stCxn id="18" idx="6"/>
              <a:endCxn id="19" idx="2"/>
            </p:cNvCxnSpPr>
            <p:nvPr/>
          </p:nvCxnSpPr>
          <p:spPr>
            <a:xfrm flipH="1">
              <a:off x="13064537" y="5417737"/>
              <a:ext cx="1323660" cy="197770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66"/>
            <p:cNvSpPr/>
            <p:nvPr/>
          </p:nvSpPr>
          <p:spPr>
            <a:xfrm rot="15063794">
              <a:off x="16111983" y="9873960"/>
              <a:ext cx="830204" cy="830204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Ellipse 67"/>
            <p:cNvSpPr/>
            <p:nvPr/>
          </p:nvSpPr>
          <p:spPr>
            <a:xfrm rot="16532942">
              <a:off x="15005163" y="7388027"/>
              <a:ext cx="252954" cy="2529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3" name="Gerader Verbinder 68"/>
            <p:cNvCxnSpPr>
              <a:stCxn id="21" idx="6"/>
              <a:endCxn id="22" idx="2"/>
            </p:cNvCxnSpPr>
            <p:nvPr/>
          </p:nvCxnSpPr>
          <p:spPr>
            <a:xfrm flipH="1" flipV="1">
              <a:off x="15119410" y="7640387"/>
              <a:ext cx="1272964" cy="2256039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 flipH="1">
            <a:off x="753879" y="1680931"/>
            <a:ext cx="236426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400" dirty="0"/>
              <a:t>Veiksmingi viešųjų pirkimų rinkos stebėsenos mechanizmai</a:t>
            </a:r>
            <a:endParaRPr lang="lt-LT" sz="1200" dirty="0"/>
          </a:p>
        </p:txBody>
      </p:sp>
      <p:sp>
        <p:nvSpPr>
          <p:cNvPr id="34" name="TextBox 33"/>
          <p:cNvSpPr txBox="1"/>
          <p:nvPr/>
        </p:nvSpPr>
        <p:spPr>
          <a:xfrm flipH="1">
            <a:off x="1680343" y="3450961"/>
            <a:ext cx="178347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400" dirty="0"/>
              <a:t>Veiksmingo valstybės pagalbos taisyklių taikymo priemonės ir gebėjimai</a:t>
            </a:r>
            <a:endParaRPr lang="lt-LT" sz="1200" dirty="0"/>
          </a:p>
        </p:txBody>
      </p:sp>
      <p:sp>
        <p:nvSpPr>
          <p:cNvPr id="37" name="TextBox 36"/>
          <p:cNvSpPr txBox="1"/>
          <p:nvPr/>
        </p:nvSpPr>
        <p:spPr>
          <a:xfrm flipH="1">
            <a:off x="5848011" y="1727098"/>
            <a:ext cx="258275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lt-LT" sz="1400" dirty="0"/>
              <a:t>Veiksmingas Pagrindinių teisių chartijos taikymas ir įgyvendinimas</a:t>
            </a:r>
            <a:endParaRPr lang="lt-LT" sz="1200" dirty="0"/>
          </a:p>
        </p:txBody>
      </p:sp>
      <p:sp>
        <p:nvSpPr>
          <p:cNvPr id="40" name="TextBox 39"/>
          <p:cNvSpPr txBox="1"/>
          <p:nvPr/>
        </p:nvSpPr>
        <p:spPr>
          <a:xfrm flipH="1">
            <a:off x="6485072" y="3450961"/>
            <a:ext cx="252176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lt-LT" sz="1400" dirty="0"/>
              <a:t>Jungtinių Tautų neįgaliųjų teisių konvencijos (JT NTK) įgyvendinimas ir taikymas </a:t>
            </a:r>
            <a:endParaRPr lang="lt-LT" sz="1200" dirty="0"/>
          </a:p>
        </p:txBody>
      </p:sp>
      <p:sp>
        <p:nvSpPr>
          <p:cNvPr id="42" name="Freeform 17">
            <a:extLst>
              <a:ext uri="{FF2B5EF4-FFF2-40B4-BE49-F238E27FC236}">
                <a16:creationId xmlns:a16="http://schemas.microsoft.com/office/drawing/2014/main" id="{5A9CD3ED-2532-AC44-B19B-CF7CB8CEAFFD}"/>
              </a:ext>
            </a:extLst>
          </p:cNvPr>
          <p:cNvSpPr>
            <a:spLocks/>
          </p:cNvSpPr>
          <p:nvPr/>
        </p:nvSpPr>
        <p:spPr bwMode="auto">
          <a:xfrm>
            <a:off x="3225270" y="1796371"/>
            <a:ext cx="151447" cy="115537"/>
          </a:xfrm>
          <a:custGeom>
            <a:avLst/>
            <a:gdLst>
              <a:gd name="T0" fmla="*/ 147 w 147"/>
              <a:gd name="T1" fmla="*/ 22 h 112"/>
              <a:gd name="T2" fmla="*/ 144 w 147"/>
              <a:gd name="T3" fmla="*/ 28 h 112"/>
              <a:gd name="T4" fmla="*/ 76 w 147"/>
              <a:gd name="T5" fmla="*/ 97 h 112"/>
              <a:gd name="T6" fmla="*/ 63 w 147"/>
              <a:gd name="T7" fmla="*/ 110 h 112"/>
              <a:gd name="T8" fmla="*/ 56 w 147"/>
              <a:gd name="T9" fmla="*/ 112 h 112"/>
              <a:gd name="T10" fmla="*/ 50 w 147"/>
              <a:gd name="T11" fmla="*/ 110 h 112"/>
              <a:gd name="T12" fmla="*/ 37 w 147"/>
              <a:gd name="T13" fmla="*/ 97 h 112"/>
              <a:gd name="T14" fmla="*/ 3 w 147"/>
              <a:gd name="T15" fmla="*/ 62 h 112"/>
              <a:gd name="T16" fmla="*/ 0 w 147"/>
              <a:gd name="T17" fmla="*/ 56 h 112"/>
              <a:gd name="T18" fmla="*/ 3 w 147"/>
              <a:gd name="T19" fmla="*/ 50 h 112"/>
              <a:gd name="T20" fmla="*/ 16 w 147"/>
              <a:gd name="T21" fmla="*/ 37 h 112"/>
              <a:gd name="T22" fmla="*/ 22 w 147"/>
              <a:gd name="T23" fmla="*/ 34 h 112"/>
              <a:gd name="T24" fmla="*/ 29 w 147"/>
              <a:gd name="T25" fmla="*/ 37 h 112"/>
              <a:gd name="T26" fmla="*/ 56 w 147"/>
              <a:gd name="T27" fmla="*/ 65 h 112"/>
              <a:gd name="T28" fmla="*/ 119 w 147"/>
              <a:gd name="T29" fmla="*/ 2 h 112"/>
              <a:gd name="T30" fmla="*/ 125 w 147"/>
              <a:gd name="T31" fmla="*/ 0 h 112"/>
              <a:gd name="T32" fmla="*/ 131 w 147"/>
              <a:gd name="T33" fmla="*/ 2 h 112"/>
              <a:gd name="T34" fmla="*/ 144 w 147"/>
              <a:gd name="T35" fmla="*/ 15 h 112"/>
              <a:gd name="T36" fmla="*/ 147 w 147"/>
              <a:gd name="T37" fmla="*/ 2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7" h="112">
                <a:moveTo>
                  <a:pt x="147" y="22"/>
                </a:moveTo>
                <a:cubicBezTo>
                  <a:pt x="147" y="24"/>
                  <a:pt x="146" y="26"/>
                  <a:pt x="144" y="28"/>
                </a:cubicBezTo>
                <a:cubicBezTo>
                  <a:pt x="76" y="97"/>
                  <a:pt x="76" y="97"/>
                  <a:pt x="76" y="97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1"/>
                  <a:pt x="59" y="112"/>
                  <a:pt x="56" y="112"/>
                </a:cubicBezTo>
                <a:cubicBezTo>
                  <a:pt x="54" y="112"/>
                  <a:pt x="52" y="111"/>
                  <a:pt x="50" y="110"/>
                </a:cubicBezTo>
                <a:cubicBezTo>
                  <a:pt x="37" y="97"/>
                  <a:pt x="37" y="97"/>
                  <a:pt x="37" y="97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1"/>
                  <a:pt x="0" y="59"/>
                  <a:pt x="0" y="56"/>
                </a:cubicBezTo>
                <a:cubicBezTo>
                  <a:pt x="0" y="53"/>
                  <a:pt x="1" y="51"/>
                  <a:pt x="3" y="50"/>
                </a:cubicBezTo>
                <a:cubicBezTo>
                  <a:pt x="16" y="37"/>
                  <a:pt x="16" y="37"/>
                  <a:pt x="16" y="37"/>
                </a:cubicBezTo>
                <a:cubicBezTo>
                  <a:pt x="18" y="35"/>
                  <a:pt x="20" y="34"/>
                  <a:pt x="22" y="34"/>
                </a:cubicBezTo>
                <a:cubicBezTo>
                  <a:pt x="25" y="34"/>
                  <a:pt x="27" y="35"/>
                  <a:pt x="29" y="37"/>
                </a:cubicBezTo>
                <a:cubicBezTo>
                  <a:pt x="56" y="65"/>
                  <a:pt x="56" y="65"/>
                  <a:pt x="56" y="65"/>
                </a:cubicBezTo>
                <a:cubicBezTo>
                  <a:pt x="119" y="2"/>
                  <a:pt x="119" y="2"/>
                  <a:pt x="119" y="2"/>
                </a:cubicBezTo>
                <a:cubicBezTo>
                  <a:pt x="120" y="1"/>
                  <a:pt x="122" y="0"/>
                  <a:pt x="125" y="0"/>
                </a:cubicBezTo>
                <a:cubicBezTo>
                  <a:pt x="127" y="0"/>
                  <a:pt x="130" y="1"/>
                  <a:pt x="131" y="2"/>
                </a:cubicBezTo>
                <a:cubicBezTo>
                  <a:pt x="144" y="15"/>
                  <a:pt x="144" y="15"/>
                  <a:pt x="144" y="15"/>
                </a:cubicBezTo>
                <a:cubicBezTo>
                  <a:pt x="146" y="17"/>
                  <a:pt x="147" y="19"/>
                  <a:pt x="147" y="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3" name="Freeform 17">
            <a:extLst>
              <a:ext uri="{FF2B5EF4-FFF2-40B4-BE49-F238E27FC236}">
                <a16:creationId xmlns:a16="http://schemas.microsoft.com/office/drawing/2014/main" id="{6C2E9777-814F-9E47-AD4F-DEBD202C9CEE}"/>
              </a:ext>
            </a:extLst>
          </p:cNvPr>
          <p:cNvSpPr>
            <a:spLocks/>
          </p:cNvSpPr>
          <p:nvPr/>
        </p:nvSpPr>
        <p:spPr bwMode="auto">
          <a:xfrm>
            <a:off x="3744516" y="3513475"/>
            <a:ext cx="151447" cy="115537"/>
          </a:xfrm>
          <a:custGeom>
            <a:avLst/>
            <a:gdLst>
              <a:gd name="T0" fmla="*/ 147 w 147"/>
              <a:gd name="T1" fmla="*/ 22 h 112"/>
              <a:gd name="T2" fmla="*/ 144 w 147"/>
              <a:gd name="T3" fmla="*/ 28 h 112"/>
              <a:gd name="T4" fmla="*/ 76 w 147"/>
              <a:gd name="T5" fmla="*/ 97 h 112"/>
              <a:gd name="T6" fmla="*/ 63 w 147"/>
              <a:gd name="T7" fmla="*/ 110 h 112"/>
              <a:gd name="T8" fmla="*/ 56 w 147"/>
              <a:gd name="T9" fmla="*/ 112 h 112"/>
              <a:gd name="T10" fmla="*/ 50 w 147"/>
              <a:gd name="T11" fmla="*/ 110 h 112"/>
              <a:gd name="T12" fmla="*/ 37 w 147"/>
              <a:gd name="T13" fmla="*/ 97 h 112"/>
              <a:gd name="T14" fmla="*/ 3 w 147"/>
              <a:gd name="T15" fmla="*/ 62 h 112"/>
              <a:gd name="T16" fmla="*/ 0 w 147"/>
              <a:gd name="T17" fmla="*/ 56 h 112"/>
              <a:gd name="T18" fmla="*/ 3 w 147"/>
              <a:gd name="T19" fmla="*/ 50 h 112"/>
              <a:gd name="T20" fmla="*/ 16 w 147"/>
              <a:gd name="T21" fmla="*/ 37 h 112"/>
              <a:gd name="T22" fmla="*/ 22 w 147"/>
              <a:gd name="T23" fmla="*/ 34 h 112"/>
              <a:gd name="T24" fmla="*/ 29 w 147"/>
              <a:gd name="T25" fmla="*/ 37 h 112"/>
              <a:gd name="T26" fmla="*/ 56 w 147"/>
              <a:gd name="T27" fmla="*/ 65 h 112"/>
              <a:gd name="T28" fmla="*/ 119 w 147"/>
              <a:gd name="T29" fmla="*/ 2 h 112"/>
              <a:gd name="T30" fmla="*/ 125 w 147"/>
              <a:gd name="T31" fmla="*/ 0 h 112"/>
              <a:gd name="T32" fmla="*/ 131 w 147"/>
              <a:gd name="T33" fmla="*/ 2 h 112"/>
              <a:gd name="T34" fmla="*/ 144 w 147"/>
              <a:gd name="T35" fmla="*/ 15 h 112"/>
              <a:gd name="T36" fmla="*/ 147 w 147"/>
              <a:gd name="T37" fmla="*/ 2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7" h="112">
                <a:moveTo>
                  <a:pt x="147" y="22"/>
                </a:moveTo>
                <a:cubicBezTo>
                  <a:pt x="147" y="24"/>
                  <a:pt x="146" y="26"/>
                  <a:pt x="144" y="28"/>
                </a:cubicBezTo>
                <a:cubicBezTo>
                  <a:pt x="76" y="97"/>
                  <a:pt x="76" y="97"/>
                  <a:pt x="76" y="97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1"/>
                  <a:pt x="59" y="112"/>
                  <a:pt x="56" y="112"/>
                </a:cubicBezTo>
                <a:cubicBezTo>
                  <a:pt x="54" y="112"/>
                  <a:pt x="52" y="111"/>
                  <a:pt x="50" y="110"/>
                </a:cubicBezTo>
                <a:cubicBezTo>
                  <a:pt x="37" y="97"/>
                  <a:pt x="37" y="97"/>
                  <a:pt x="37" y="97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1"/>
                  <a:pt x="0" y="59"/>
                  <a:pt x="0" y="56"/>
                </a:cubicBezTo>
                <a:cubicBezTo>
                  <a:pt x="0" y="53"/>
                  <a:pt x="1" y="51"/>
                  <a:pt x="3" y="50"/>
                </a:cubicBezTo>
                <a:cubicBezTo>
                  <a:pt x="16" y="37"/>
                  <a:pt x="16" y="37"/>
                  <a:pt x="16" y="37"/>
                </a:cubicBezTo>
                <a:cubicBezTo>
                  <a:pt x="18" y="35"/>
                  <a:pt x="20" y="34"/>
                  <a:pt x="22" y="34"/>
                </a:cubicBezTo>
                <a:cubicBezTo>
                  <a:pt x="25" y="34"/>
                  <a:pt x="27" y="35"/>
                  <a:pt x="29" y="37"/>
                </a:cubicBezTo>
                <a:cubicBezTo>
                  <a:pt x="56" y="65"/>
                  <a:pt x="56" y="65"/>
                  <a:pt x="56" y="65"/>
                </a:cubicBezTo>
                <a:cubicBezTo>
                  <a:pt x="119" y="2"/>
                  <a:pt x="119" y="2"/>
                  <a:pt x="119" y="2"/>
                </a:cubicBezTo>
                <a:cubicBezTo>
                  <a:pt x="120" y="1"/>
                  <a:pt x="122" y="0"/>
                  <a:pt x="125" y="0"/>
                </a:cubicBezTo>
                <a:cubicBezTo>
                  <a:pt x="127" y="0"/>
                  <a:pt x="130" y="1"/>
                  <a:pt x="131" y="2"/>
                </a:cubicBezTo>
                <a:cubicBezTo>
                  <a:pt x="144" y="15"/>
                  <a:pt x="144" y="15"/>
                  <a:pt x="144" y="15"/>
                </a:cubicBezTo>
                <a:cubicBezTo>
                  <a:pt x="146" y="17"/>
                  <a:pt x="147" y="19"/>
                  <a:pt x="147" y="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4" name="Freeform 168">
            <a:extLst>
              <a:ext uri="{FF2B5EF4-FFF2-40B4-BE49-F238E27FC236}">
                <a16:creationId xmlns:a16="http://schemas.microsoft.com/office/drawing/2014/main" id="{6D7DCDBE-1371-B540-8633-4D5A0A2C11FD}"/>
              </a:ext>
            </a:extLst>
          </p:cNvPr>
          <p:cNvSpPr>
            <a:spLocks noEditPoints="1"/>
          </p:cNvSpPr>
          <p:nvPr/>
        </p:nvSpPr>
        <p:spPr bwMode="auto">
          <a:xfrm>
            <a:off x="5439376" y="1764395"/>
            <a:ext cx="162376" cy="160815"/>
          </a:xfrm>
          <a:custGeom>
            <a:avLst/>
            <a:gdLst>
              <a:gd name="T0" fmla="*/ 96 w 156"/>
              <a:gd name="T1" fmla="*/ 88 h 156"/>
              <a:gd name="T2" fmla="*/ 31 w 156"/>
              <a:gd name="T3" fmla="*/ 152 h 156"/>
              <a:gd name="T4" fmla="*/ 23 w 156"/>
              <a:gd name="T5" fmla="*/ 156 h 156"/>
              <a:gd name="T6" fmla="*/ 14 w 156"/>
              <a:gd name="T7" fmla="*/ 152 h 156"/>
              <a:gd name="T8" fmla="*/ 4 w 156"/>
              <a:gd name="T9" fmla="*/ 142 h 156"/>
              <a:gd name="T10" fmla="*/ 0 w 156"/>
              <a:gd name="T11" fmla="*/ 133 h 156"/>
              <a:gd name="T12" fmla="*/ 4 w 156"/>
              <a:gd name="T13" fmla="*/ 125 h 156"/>
              <a:gd name="T14" fmla="*/ 68 w 156"/>
              <a:gd name="T15" fmla="*/ 60 h 156"/>
              <a:gd name="T16" fmla="*/ 79 w 156"/>
              <a:gd name="T17" fmla="*/ 77 h 156"/>
              <a:gd name="T18" fmla="*/ 96 w 156"/>
              <a:gd name="T19" fmla="*/ 88 h 156"/>
              <a:gd name="T20" fmla="*/ 33 w 156"/>
              <a:gd name="T21" fmla="*/ 132 h 156"/>
              <a:gd name="T22" fmla="*/ 35 w 156"/>
              <a:gd name="T23" fmla="*/ 127 h 156"/>
              <a:gd name="T24" fmla="*/ 33 w 156"/>
              <a:gd name="T25" fmla="*/ 123 h 156"/>
              <a:gd name="T26" fmla="*/ 29 w 156"/>
              <a:gd name="T27" fmla="*/ 121 h 156"/>
              <a:gd name="T28" fmla="*/ 25 w 156"/>
              <a:gd name="T29" fmla="*/ 123 h 156"/>
              <a:gd name="T30" fmla="*/ 23 w 156"/>
              <a:gd name="T31" fmla="*/ 127 h 156"/>
              <a:gd name="T32" fmla="*/ 25 w 156"/>
              <a:gd name="T33" fmla="*/ 132 h 156"/>
              <a:gd name="T34" fmla="*/ 29 w 156"/>
              <a:gd name="T35" fmla="*/ 133 h 156"/>
              <a:gd name="T36" fmla="*/ 33 w 156"/>
              <a:gd name="T37" fmla="*/ 132 h 156"/>
              <a:gd name="T38" fmla="*/ 156 w 156"/>
              <a:gd name="T39" fmla="*/ 47 h 156"/>
              <a:gd name="T40" fmla="*/ 153 w 156"/>
              <a:gd name="T41" fmla="*/ 57 h 156"/>
              <a:gd name="T42" fmla="*/ 138 w 156"/>
              <a:gd name="T43" fmla="*/ 77 h 156"/>
              <a:gd name="T44" fmla="*/ 113 w 156"/>
              <a:gd name="T45" fmla="*/ 85 h 156"/>
              <a:gd name="T46" fmla="*/ 84 w 156"/>
              <a:gd name="T47" fmla="*/ 73 h 156"/>
              <a:gd name="T48" fmla="*/ 71 w 156"/>
              <a:gd name="T49" fmla="*/ 43 h 156"/>
              <a:gd name="T50" fmla="*/ 84 w 156"/>
              <a:gd name="T51" fmla="*/ 13 h 156"/>
              <a:gd name="T52" fmla="*/ 113 w 156"/>
              <a:gd name="T53" fmla="*/ 0 h 156"/>
              <a:gd name="T54" fmla="*/ 125 w 156"/>
              <a:gd name="T55" fmla="*/ 2 h 156"/>
              <a:gd name="T56" fmla="*/ 135 w 156"/>
              <a:gd name="T57" fmla="*/ 6 h 156"/>
              <a:gd name="T58" fmla="*/ 137 w 156"/>
              <a:gd name="T59" fmla="*/ 9 h 156"/>
              <a:gd name="T60" fmla="*/ 135 w 156"/>
              <a:gd name="T61" fmla="*/ 12 h 156"/>
              <a:gd name="T62" fmla="*/ 107 w 156"/>
              <a:gd name="T63" fmla="*/ 28 h 156"/>
              <a:gd name="T64" fmla="*/ 107 w 156"/>
              <a:gd name="T65" fmla="*/ 49 h 156"/>
              <a:gd name="T66" fmla="*/ 126 w 156"/>
              <a:gd name="T67" fmla="*/ 59 h 156"/>
              <a:gd name="T68" fmla="*/ 133 w 156"/>
              <a:gd name="T69" fmla="*/ 54 h 156"/>
              <a:gd name="T70" fmla="*/ 146 w 156"/>
              <a:gd name="T71" fmla="*/ 47 h 156"/>
              <a:gd name="T72" fmla="*/ 153 w 156"/>
              <a:gd name="T73" fmla="*/ 43 h 156"/>
              <a:gd name="T74" fmla="*/ 155 w 156"/>
              <a:gd name="T75" fmla="*/ 44 h 156"/>
              <a:gd name="T76" fmla="*/ 156 w 156"/>
              <a:gd name="T77" fmla="*/ 4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6" h="156">
                <a:moveTo>
                  <a:pt x="96" y="88"/>
                </a:moveTo>
                <a:cubicBezTo>
                  <a:pt x="31" y="152"/>
                  <a:pt x="31" y="152"/>
                  <a:pt x="31" y="152"/>
                </a:cubicBezTo>
                <a:cubicBezTo>
                  <a:pt x="29" y="155"/>
                  <a:pt x="26" y="156"/>
                  <a:pt x="23" y="156"/>
                </a:cubicBezTo>
                <a:cubicBezTo>
                  <a:pt x="19" y="156"/>
                  <a:pt x="17" y="155"/>
                  <a:pt x="14" y="152"/>
                </a:cubicBezTo>
                <a:cubicBezTo>
                  <a:pt x="4" y="142"/>
                  <a:pt x="4" y="142"/>
                  <a:pt x="4" y="142"/>
                </a:cubicBezTo>
                <a:cubicBezTo>
                  <a:pt x="2" y="140"/>
                  <a:pt x="0" y="137"/>
                  <a:pt x="0" y="133"/>
                </a:cubicBezTo>
                <a:cubicBezTo>
                  <a:pt x="0" y="130"/>
                  <a:pt x="2" y="127"/>
                  <a:pt x="4" y="125"/>
                </a:cubicBezTo>
                <a:cubicBezTo>
                  <a:pt x="68" y="60"/>
                  <a:pt x="68" y="60"/>
                  <a:pt x="68" y="60"/>
                </a:cubicBezTo>
                <a:cubicBezTo>
                  <a:pt x="71" y="67"/>
                  <a:pt x="75" y="72"/>
                  <a:pt x="79" y="77"/>
                </a:cubicBezTo>
                <a:cubicBezTo>
                  <a:pt x="84" y="82"/>
                  <a:pt x="90" y="85"/>
                  <a:pt x="96" y="88"/>
                </a:cubicBezTo>
                <a:close/>
                <a:moveTo>
                  <a:pt x="33" y="132"/>
                </a:moveTo>
                <a:cubicBezTo>
                  <a:pt x="34" y="130"/>
                  <a:pt x="35" y="129"/>
                  <a:pt x="35" y="127"/>
                </a:cubicBezTo>
                <a:cubicBezTo>
                  <a:pt x="35" y="126"/>
                  <a:pt x="34" y="124"/>
                  <a:pt x="33" y="123"/>
                </a:cubicBezTo>
                <a:cubicBezTo>
                  <a:pt x="32" y="122"/>
                  <a:pt x="30" y="121"/>
                  <a:pt x="29" y="121"/>
                </a:cubicBezTo>
                <a:cubicBezTo>
                  <a:pt x="27" y="121"/>
                  <a:pt x="26" y="122"/>
                  <a:pt x="25" y="123"/>
                </a:cubicBezTo>
                <a:cubicBezTo>
                  <a:pt x="23" y="124"/>
                  <a:pt x="23" y="126"/>
                  <a:pt x="23" y="127"/>
                </a:cubicBezTo>
                <a:cubicBezTo>
                  <a:pt x="23" y="129"/>
                  <a:pt x="23" y="130"/>
                  <a:pt x="25" y="132"/>
                </a:cubicBezTo>
                <a:cubicBezTo>
                  <a:pt x="26" y="133"/>
                  <a:pt x="27" y="133"/>
                  <a:pt x="29" y="133"/>
                </a:cubicBezTo>
                <a:cubicBezTo>
                  <a:pt x="30" y="133"/>
                  <a:pt x="32" y="133"/>
                  <a:pt x="33" y="132"/>
                </a:cubicBezTo>
                <a:close/>
                <a:moveTo>
                  <a:pt x="156" y="47"/>
                </a:moveTo>
                <a:cubicBezTo>
                  <a:pt x="156" y="49"/>
                  <a:pt x="155" y="52"/>
                  <a:pt x="153" y="57"/>
                </a:cubicBezTo>
                <a:cubicBezTo>
                  <a:pt x="151" y="65"/>
                  <a:pt x="145" y="72"/>
                  <a:pt x="138" y="77"/>
                </a:cubicBezTo>
                <a:cubicBezTo>
                  <a:pt x="131" y="82"/>
                  <a:pt x="122" y="85"/>
                  <a:pt x="113" y="85"/>
                </a:cubicBezTo>
                <a:cubicBezTo>
                  <a:pt x="102" y="85"/>
                  <a:pt x="92" y="81"/>
                  <a:pt x="84" y="73"/>
                </a:cubicBezTo>
                <a:cubicBezTo>
                  <a:pt x="75" y="64"/>
                  <a:pt x="71" y="54"/>
                  <a:pt x="71" y="43"/>
                </a:cubicBezTo>
                <a:cubicBezTo>
                  <a:pt x="71" y="31"/>
                  <a:pt x="75" y="21"/>
                  <a:pt x="84" y="13"/>
                </a:cubicBezTo>
                <a:cubicBezTo>
                  <a:pt x="92" y="4"/>
                  <a:pt x="102" y="0"/>
                  <a:pt x="113" y="0"/>
                </a:cubicBezTo>
                <a:cubicBezTo>
                  <a:pt x="117" y="0"/>
                  <a:pt x="121" y="1"/>
                  <a:pt x="125" y="2"/>
                </a:cubicBezTo>
                <a:cubicBezTo>
                  <a:pt x="129" y="3"/>
                  <a:pt x="132" y="4"/>
                  <a:pt x="135" y="6"/>
                </a:cubicBezTo>
                <a:cubicBezTo>
                  <a:pt x="136" y="7"/>
                  <a:pt x="137" y="8"/>
                  <a:pt x="137" y="9"/>
                </a:cubicBezTo>
                <a:cubicBezTo>
                  <a:pt x="137" y="10"/>
                  <a:pt x="136" y="11"/>
                  <a:pt x="135" y="12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26" y="59"/>
                  <a:pt x="126" y="59"/>
                  <a:pt x="126" y="59"/>
                </a:cubicBezTo>
                <a:cubicBezTo>
                  <a:pt x="126" y="59"/>
                  <a:pt x="128" y="57"/>
                  <a:pt x="133" y="54"/>
                </a:cubicBezTo>
                <a:cubicBezTo>
                  <a:pt x="138" y="51"/>
                  <a:pt x="142" y="49"/>
                  <a:pt x="146" y="47"/>
                </a:cubicBezTo>
                <a:cubicBezTo>
                  <a:pt x="150" y="44"/>
                  <a:pt x="152" y="43"/>
                  <a:pt x="153" y="43"/>
                </a:cubicBezTo>
                <a:cubicBezTo>
                  <a:pt x="154" y="43"/>
                  <a:pt x="154" y="44"/>
                  <a:pt x="155" y="44"/>
                </a:cubicBezTo>
                <a:cubicBezTo>
                  <a:pt x="155" y="45"/>
                  <a:pt x="156" y="46"/>
                  <a:pt x="156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5" name="Freeform 168">
            <a:extLst>
              <a:ext uri="{FF2B5EF4-FFF2-40B4-BE49-F238E27FC236}">
                <a16:creationId xmlns:a16="http://schemas.microsoft.com/office/drawing/2014/main" id="{9849C549-F943-8F42-8DEF-2B4A200B5DC0}"/>
              </a:ext>
            </a:extLst>
          </p:cNvPr>
          <p:cNvSpPr>
            <a:spLocks noEditPoints="1"/>
          </p:cNvSpPr>
          <p:nvPr/>
        </p:nvSpPr>
        <p:spPr bwMode="auto">
          <a:xfrm>
            <a:off x="6063068" y="3490835"/>
            <a:ext cx="162376" cy="160815"/>
          </a:xfrm>
          <a:custGeom>
            <a:avLst/>
            <a:gdLst>
              <a:gd name="T0" fmla="*/ 96 w 156"/>
              <a:gd name="T1" fmla="*/ 88 h 156"/>
              <a:gd name="T2" fmla="*/ 31 w 156"/>
              <a:gd name="T3" fmla="*/ 152 h 156"/>
              <a:gd name="T4" fmla="*/ 23 w 156"/>
              <a:gd name="T5" fmla="*/ 156 h 156"/>
              <a:gd name="T6" fmla="*/ 14 w 156"/>
              <a:gd name="T7" fmla="*/ 152 h 156"/>
              <a:gd name="T8" fmla="*/ 4 w 156"/>
              <a:gd name="T9" fmla="*/ 142 h 156"/>
              <a:gd name="T10" fmla="*/ 0 w 156"/>
              <a:gd name="T11" fmla="*/ 133 h 156"/>
              <a:gd name="T12" fmla="*/ 4 w 156"/>
              <a:gd name="T13" fmla="*/ 125 h 156"/>
              <a:gd name="T14" fmla="*/ 68 w 156"/>
              <a:gd name="T15" fmla="*/ 60 h 156"/>
              <a:gd name="T16" fmla="*/ 79 w 156"/>
              <a:gd name="T17" fmla="*/ 77 h 156"/>
              <a:gd name="T18" fmla="*/ 96 w 156"/>
              <a:gd name="T19" fmla="*/ 88 h 156"/>
              <a:gd name="T20" fmla="*/ 33 w 156"/>
              <a:gd name="T21" fmla="*/ 132 h 156"/>
              <a:gd name="T22" fmla="*/ 35 w 156"/>
              <a:gd name="T23" fmla="*/ 127 h 156"/>
              <a:gd name="T24" fmla="*/ 33 w 156"/>
              <a:gd name="T25" fmla="*/ 123 h 156"/>
              <a:gd name="T26" fmla="*/ 29 w 156"/>
              <a:gd name="T27" fmla="*/ 121 h 156"/>
              <a:gd name="T28" fmla="*/ 25 w 156"/>
              <a:gd name="T29" fmla="*/ 123 h 156"/>
              <a:gd name="T30" fmla="*/ 23 w 156"/>
              <a:gd name="T31" fmla="*/ 127 h 156"/>
              <a:gd name="T32" fmla="*/ 25 w 156"/>
              <a:gd name="T33" fmla="*/ 132 h 156"/>
              <a:gd name="T34" fmla="*/ 29 w 156"/>
              <a:gd name="T35" fmla="*/ 133 h 156"/>
              <a:gd name="T36" fmla="*/ 33 w 156"/>
              <a:gd name="T37" fmla="*/ 132 h 156"/>
              <a:gd name="T38" fmla="*/ 156 w 156"/>
              <a:gd name="T39" fmla="*/ 47 h 156"/>
              <a:gd name="T40" fmla="*/ 153 w 156"/>
              <a:gd name="T41" fmla="*/ 57 h 156"/>
              <a:gd name="T42" fmla="*/ 138 w 156"/>
              <a:gd name="T43" fmla="*/ 77 h 156"/>
              <a:gd name="T44" fmla="*/ 113 w 156"/>
              <a:gd name="T45" fmla="*/ 85 h 156"/>
              <a:gd name="T46" fmla="*/ 84 w 156"/>
              <a:gd name="T47" fmla="*/ 73 h 156"/>
              <a:gd name="T48" fmla="*/ 71 w 156"/>
              <a:gd name="T49" fmla="*/ 43 h 156"/>
              <a:gd name="T50" fmla="*/ 84 w 156"/>
              <a:gd name="T51" fmla="*/ 13 h 156"/>
              <a:gd name="T52" fmla="*/ 113 w 156"/>
              <a:gd name="T53" fmla="*/ 0 h 156"/>
              <a:gd name="T54" fmla="*/ 125 w 156"/>
              <a:gd name="T55" fmla="*/ 2 h 156"/>
              <a:gd name="T56" fmla="*/ 135 w 156"/>
              <a:gd name="T57" fmla="*/ 6 h 156"/>
              <a:gd name="T58" fmla="*/ 137 w 156"/>
              <a:gd name="T59" fmla="*/ 9 h 156"/>
              <a:gd name="T60" fmla="*/ 135 w 156"/>
              <a:gd name="T61" fmla="*/ 12 h 156"/>
              <a:gd name="T62" fmla="*/ 107 w 156"/>
              <a:gd name="T63" fmla="*/ 28 h 156"/>
              <a:gd name="T64" fmla="*/ 107 w 156"/>
              <a:gd name="T65" fmla="*/ 49 h 156"/>
              <a:gd name="T66" fmla="*/ 126 w 156"/>
              <a:gd name="T67" fmla="*/ 59 h 156"/>
              <a:gd name="T68" fmla="*/ 133 w 156"/>
              <a:gd name="T69" fmla="*/ 54 h 156"/>
              <a:gd name="T70" fmla="*/ 146 w 156"/>
              <a:gd name="T71" fmla="*/ 47 h 156"/>
              <a:gd name="T72" fmla="*/ 153 w 156"/>
              <a:gd name="T73" fmla="*/ 43 h 156"/>
              <a:gd name="T74" fmla="*/ 155 w 156"/>
              <a:gd name="T75" fmla="*/ 44 h 156"/>
              <a:gd name="T76" fmla="*/ 156 w 156"/>
              <a:gd name="T77" fmla="*/ 4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6" h="156">
                <a:moveTo>
                  <a:pt x="96" y="88"/>
                </a:moveTo>
                <a:cubicBezTo>
                  <a:pt x="31" y="152"/>
                  <a:pt x="31" y="152"/>
                  <a:pt x="31" y="152"/>
                </a:cubicBezTo>
                <a:cubicBezTo>
                  <a:pt x="29" y="155"/>
                  <a:pt x="26" y="156"/>
                  <a:pt x="23" y="156"/>
                </a:cubicBezTo>
                <a:cubicBezTo>
                  <a:pt x="19" y="156"/>
                  <a:pt x="17" y="155"/>
                  <a:pt x="14" y="152"/>
                </a:cubicBezTo>
                <a:cubicBezTo>
                  <a:pt x="4" y="142"/>
                  <a:pt x="4" y="142"/>
                  <a:pt x="4" y="142"/>
                </a:cubicBezTo>
                <a:cubicBezTo>
                  <a:pt x="2" y="140"/>
                  <a:pt x="0" y="137"/>
                  <a:pt x="0" y="133"/>
                </a:cubicBezTo>
                <a:cubicBezTo>
                  <a:pt x="0" y="130"/>
                  <a:pt x="2" y="127"/>
                  <a:pt x="4" y="125"/>
                </a:cubicBezTo>
                <a:cubicBezTo>
                  <a:pt x="68" y="60"/>
                  <a:pt x="68" y="60"/>
                  <a:pt x="68" y="60"/>
                </a:cubicBezTo>
                <a:cubicBezTo>
                  <a:pt x="71" y="67"/>
                  <a:pt x="75" y="72"/>
                  <a:pt x="79" y="77"/>
                </a:cubicBezTo>
                <a:cubicBezTo>
                  <a:pt x="84" y="82"/>
                  <a:pt x="90" y="85"/>
                  <a:pt x="96" y="88"/>
                </a:cubicBezTo>
                <a:close/>
                <a:moveTo>
                  <a:pt x="33" y="132"/>
                </a:moveTo>
                <a:cubicBezTo>
                  <a:pt x="34" y="130"/>
                  <a:pt x="35" y="129"/>
                  <a:pt x="35" y="127"/>
                </a:cubicBezTo>
                <a:cubicBezTo>
                  <a:pt x="35" y="126"/>
                  <a:pt x="34" y="124"/>
                  <a:pt x="33" y="123"/>
                </a:cubicBezTo>
                <a:cubicBezTo>
                  <a:pt x="32" y="122"/>
                  <a:pt x="30" y="121"/>
                  <a:pt x="29" y="121"/>
                </a:cubicBezTo>
                <a:cubicBezTo>
                  <a:pt x="27" y="121"/>
                  <a:pt x="26" y="122"/>
                  <a:pt x="25" y="123"/>
                </a:cubicBezTo>
                <a:cubicBezTo>
                  <a:pt x="23" y="124"/>
                  <a:pt x="23" y="126"/>
                  <a:pt x="23" y="127"/>
                </a:cubicBezTo>
                <a:cubicBezTo>
                  <a:pt x="23" y="129"/>
                  <a:pt x="23" y="130"/>
                  <a:pt x="25" y="132"/>
                </a:cubicBezTo>
                <a:cubicBezTo>
                  <a:pt x="26" y="133"/>
                  <a:pt x="27" y="133"/>
                  <a:pt x="29" y="133"/>
                </a:cubicBezTo>
                <a:cubicBezTo>
                  <a:pt x="30" y="133"/>
                  <a:pt x="32" y="133"/>
                  <a:pt x="33" y="132"/>
                </a:cubicBezTo>
                <a:close/>
                <a:moveTo>
                  <a:pt x="156" y="47"/>
                </a:moveTo>
                <a:cubicBezTo>
                  <a:pt x="156" y="49"/>
                  <a:pt x="155" y="52"/>
                  <a:pt x="153" y="57"/>
                </a:cubicBezTo>
                <a:cubicBezTo>
                  <a:pt x="151" y="65"/>
                  <a:pt x="145" y="72"/>
                  <a:pt x="138" y="77"/>
                </a:cubicBezTo>
                <a:cubicBezTo>
                  <a:pt x="131" y="82"/>
                  <a:pt x="122" y="85"/>
                  <a:pt x="113" y="85"/>
                </a:cubicBezTo>
                <a:cubicBezTo>
                  <a:pt x="102" y="85"/>
                  <a:pt x="92" y="81"/>
                  <a:pt x="84" y="73"/>
                </a:cubicBezTo>
                <a:cubicBezTo>
                  <a:pt x="75" y="64"/>
                  <a:pt x="71" y="54"/>
                  <a:pt x="71" y="43"/>
                </a:cubicBezTo>
                <a:cubicBezTo>
                  <a:pt x="71" y="31"/>
                  <a:pt x="75" y="21"/>
                  <a:pt x="84" y="13"/>
                </a:cubicBezTo>
                <a:cubicBezTo>
                  <a:pt x="92" y="4"/>
                  <a:pt x="102" y="0"/>
                  <a:pt x="113" y="0"/>
                </a:cubicBezTo>
                <a:cubicBezTo>
                  <a:pt x="117" y="0"/>
                  <a:pt x="121" y="1"/>
                  <a:pt x="125" y="2"/>
                </a:cubicBezTo>
                <a:cubicBezTo>
                  <a:pt x="129" y="3"/>
                  <a:pt x="132" y="4"/>
                  <a:pt x="135" y="6"/>
                </a:cubicBezTo>
                <a:cubicBezTo>
                  <a:pt x="136" y="7"/>
                  <a:pt x="137" y="8"/>
                  <a:pt x="137" y="9"/>
                </a:cubicBezTo>
                <a:cubicBezTo>
                  <a:pt x="137" y="10"/>
                  <a:pt x="136" y="11"/>
                  <a:pt x="135" y="12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26" y="59"/>
                  <a:pt x="126" y="59"/>
                  <a:pt x="126" y="59"/>
                </a:cubicBezTo>
                <a:cubicBezTo>
                  <a:pt x="126" y="59"/>
                  <a:pt x="128" y="57"/>
                  <a:pt x="133" y="54"/>
                </a:cubicBezTo>
                <a:cubicBezTo>
                  <a:pt x="138" y="51"/>
                  <a:pt x="142" y="49"/>
                  <a:pt x="146" y="47"/>
                </a:cubicBezTo>
                <a:cubicBezTo>
                  <a:pt x="150" y="44"/>
                  <a:pt x="152" y="43"/>
                  <a:pt x="153" y="43"/>
                </a:cubicBezTo>
                <a:cubicBezTo>
                  <a:pt x="154" y="43"/>
                  <a:pt x="154" y="44"/>
                  <a:pt x="155" y="44"/>
                </a:cubicBezTo>
                <a:cubicBezTo>
                  <a:pt x="155" y="45"/>
                  <a:pt x="156" y="46"/>
                  <a:pt x="156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709740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B5050"/>
      </a:accent1>
      <a:accent2>
        <a:srgbClr val="2957A3"/>
      </a:accent2>
      <a:accent3>
        <a:srgbClr val="6E7378"/>
      </a:accent3>
      <a:accent4>
        <a:srgbClr val="91969B"/>
      </a:accent4>
      <a:accent5>
        <a:srgbClr val="AAAFB4"/>
      </a:accent5>
      <a:accent6>
        <a:srgbClr val="AE8958"/>
      </a:accent6>
      <a:hlink>
        <a:srgbClr val="2957A3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B5050"/>
      </a:accent1>
      <a:accent2>
        <a:srgbClr val="2957A3"/>
      </a:accent2>
      <a:accent3>
        <a:srgbClr val="6E7378"/>
      </a:accent3>
      <a:accent4>
        <a:srgbClr val="91969B"/>
      </a:accent4>
      <a:accent5>
        <a:srgbClr val="AAAFB4"/>
      </a:accent5>
      <a:accent6>
        <a:srgbClr val="AE8958"/>
      </a:accent6>
      <a:hlink>
        <a:srgbClr val="2957A3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B5050"/>
      </a:accent1>
      <a:accent2>
        <a:srgbClr val="2957A3"/>
      </a:accent2>
      <a:accent3>
        <a:srgbClr val="6E7378"/>
      </a:accent3>
      <a:accent4>
        <a:srgbClr val="91969B"/>
      </a:accent4>
      <a:accent5>
        <a:srgbClr val="AAAFB4"/>
      </a:accent5>
      <a:accent6>
        <a:srgbClr val="AE8958"/>
      </a:accent6>
      <a:hlink>
        <a:srgbClr val="2957A3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23798</TotalTime>
  <Words>1144</Words>
  <Application>Microsoft Office PowerPoint</Application>
  <PresentationFormat>On-screen Show (16:9)</PresentationFormat>
  <Paragraphs>166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fm</dc:creator>
  <cp:lastModifiedBy>Ineta Valantinavičiūtė</cp:lastModifiedBy>
  <cp:revision>2156</cp:revision>
  <cp:lastPrinted>2022-05-27T11:34:02Z</cp:lastPrinted>
  <dcterms:created xsi:type="dcterms:W3CDTF">2015-05-25T12:45:08Z</dcterms:created>
  <dcterms:modified xsi:type="dcterms:W3CDTF">2022-05-30T17:27:10Z</dcterms:modified>
</cp:coreProperties>
</file>