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7762" r:id="rId2"/>
    <p:sldId id="17717" r:id="rId3"/>
    <p:sldId id="17732" r:id="rId4"/>
    <p:sldId id="17726" r:id="rId5"/>
    <p:sldId id="17734" r:id="rId6"/>
    <p:sldId id="17751" r:id="rId7"/>
    <p:sldId id="17748" r:id="rId8"/>
    <p:sldId id="17747" r:id="rId9"/>
    <p:sldId id="17764" r:id="rId10"/>
    <p:sldId id="17753" r:id="rId11"/>
    <p:sldId id="17755" r:id="rId12"/>
    <p:sldId id="17756" r:id="rId13"/>
    <p:sldId id="17757" r:id="rId14"/>
    <p:sldId id="17741" r:id="rId15"/>
    <p:sldId id="17763" r:id="rId16"/>
  </p:sldIdLst>
  <p:sldSz cx="12192000" cy="6858000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4268F-D125-4B8E-BF2E-16E2CA6C253D}" v="13" dt="2022-11-23T06:56:55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27" autoAdjust="0"/>
  </p:normalViewPr>
  <p:slideViewPr>
    <p:cSldViewPr snapToGrid="0">
      <p:cViewPr varScale="1">
        <p:scale>
          <a:sx n="102" d="100"/>
          <a:sy n="102" d="100"/>
        </p:scale>
        <p:origin x="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56631-6892-4B54-AC0C-7CD7F0A18BA4}" type="datetimeFigureOut">
              <a:rPr lang="lt-LT" smtClean="0"/>
              <a:t>2023.07.19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CDB5C-0F61-4D68-AC5B-910D8C21977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214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CDB5C-0F61-4D68-AC5B-910D8C21977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498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Vietoj 11 skaidrės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CDB5C-0F61-4D68-AC5B-910D8C219779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629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Vietoj</a:t>
            </a:r>
            <a:r>
              <a:rPr lang="en-US" dirty="0"/>
              <a:t> 11 </a:t>
            </a:r>
            <a:r>
              <a:rPr lang="en-US" dirty="0" err="1"/>
              <a:t>skaidr</a:t>
            </a:r>
            <a:r>
              <a:rPr lang="lt-LT" dirty="0"/>
              <a:t>ės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CDB5C-0F61-4D68-AC5B-910D8C219779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758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3889B39-47A2-F355-9017-3876CD58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DF5D-447C-4028-8CF8-499E195C1BAD}" type="datetimeFigureOut">
              <a:rPr lang="lt-LT"/>
              <a:pPr>
                <a:defRPr/>
              </a:pPr>
              <a:t>2023.07.19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CB25357-D2D4-C6F8-1EDB-56D42774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83794A5-53E2-1EE5-EFE1-82272145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C8E64-9445-4477-B173-2E0A392BE6F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241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F8AE892-E99E-9021-E8C5-B5D19984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2E99-CF78-41D5-AE17-EE7911D98443}" type="datetimeFigureOut">
              <a:rPr lang="lt-LT"/>
              <a:pPr>
                <a:defRPr/>
              </a:pPr>
              <a:t>2023.07.19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D43E2B3-C684-D9CB-90B4-BAE5DDA8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3D505A7-EA1D-A8BB-25D7-FF12E28E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0643-6663-43C5-8D88-009F9644F03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076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E5E06D4-9234-6E76-0F7E-AE64DB89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0E46-B770-4A35-8F20-6F0729AF9970}" type="datetimeFigureOut">
              <a:rPr lang="lt-LT"/>
              <a:pPr>
                <a:defRPr/>
              </a:pPr>
              <a:t>2023.07.19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E8446A0-2D7C-F6F5-CF39-6D4CAF8C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42BCFD3-5EF5-ABCF-3BF1-132CD50D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DC057-DB2F-49E3-B26B-960121EDB66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456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615176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/>
              <a:t>2017 xxxxx xx d.</a:t>
            </a:r>
            <a:endParaRPr lang="it-IT"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54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63615" marR="0" lvl="1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27231" marR="0" lvl="2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0846" marR="0" lvl="3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454461" marR="0" lvl="4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18076" marR="0" lvl="5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181692" marR="0" lvl="6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5307" marR="0" lvl="7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08922" marR="0" lvl="8" indent="0" algn="l" rtl="0">
              <a:spcBef>
                <a:spcPts val="0"/>
              </a:spcBef>
              <a:buNone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8822475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54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54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613317" y="342825"/>
            <a:ext cx="10917042" cy="9036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499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84"/>
            </a:lvl2pPr>
            <a:lvl3pPr lvl="2" indent="0">
              <a:spcBef>
                <a:spcPts val="0"/>
              </a:spcBef>
              <a:buNone/>
              <a:defRPr sz="1484"/>
            </a:lvl3pPr>
            <a:lvl4pPr lvl="3" indent="0">
              <a:spcBef>
                <a:spcPts val="0"/>
              </a:spcBef>
              <a:buNone/>
              <a:defRPr sz="1484"/>
            </a:lvl4pPr>
            <a:lvl5pPr lvl="4" indent="0">
              <a:spcBef>
                <a:spcPts val="0"/>
              </a:spcBef>
              <a:buNone/>
              <a:defRPr sz="1484"/>
            </a:lvl5pPr>
            <a:lvl6pPr lvl="5" indent="0">
              <a:spcBef>
                <a:spcPts val="0"/>
              </a:spcBef>
              <a:buNone/>
              <a:defRPr sz="1484"/>
            </a:lvl6pPr>
            <a:lvl7pPr lvl="6" indent="0">
              <a:spcBef>
                <a:spcPts val="0"/>
              </a:spcBef>
              <a:buNone/>
              <a:defRPr sz="1484"/>
            </a:lvl7pPr>
            <a:lvl8pPr lvl="7" indent="0">
              <a:spcBef>
                <a:spcPts val="0"/>
              </a:spcBef>
              <a:buNone/>
              <a:defRPr sz="1484"/>
            </a:lvl8pPr>
            <a:lvl9pPr lvl="8" indent="0">
              <a:spcBef>
                <a:spcPts val="0"/>
              </a:spcBef>
              <a:buNone/>
              <a:defRPr sz="1484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613317" y="1672686"/>
            <a:ext cx="10917042" cy="4337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81808" marR="0" lvl="0" indent="-40402" algn="l" rtl="0">
              <a:lnSpc>
                <a:spcPct val="90000"/>
              </a:lnSpc>
              <a:spcBef>
                <a:spcPts val="795"/>
              </a:spcBef>
              <a:buClr>
                <a:schemeClr val="dk2"/>
              </a:buClr>
              <a:buSzPct val="100000"/>
              <a:buFont typeface="Arial"/>
              <a:buChar char="•"/>
              <a:defRPr sz="2227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5423" marR="0" lvl="1" indent="-60602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909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9038" marR="0" lvl="2" indent="-80803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591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72653" marR="0" lvl="3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6269" marR="0" lvl="4" indent="-90904" algn="l" rtl="0">
              <a:lnSpc>
                <a:spcPct val="90000"/>
              </a:lnSpc>
              <a:spcBef>
                <a:spcPts val="398"/>
              </a:spcBef>
              <a:buClr>
                <a:schemeClr val="dk2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999884" marR="0" lvl="5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363499" marR="0" lvl="6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27114" marR="0" lvl="7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90730" marR="0" lvl="8" indent="-90904" algn="l" rtl="0">
              <a:lnSpc>
                <a:spcPct val="90000"/>
              </a:lnSpc>
              <a:spcBef>
                <a:spcPts val="398"/>
              </a:spcBef>
              <a:buClr>
                <a:schemeClr val="dk1"/>
              </a:buClr>
              <a:buSzPct val="100000"/>
              <a:buFont typeface="Arial"/>
              <a:buChar char="•"/>
              <a:defRPr sz="148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339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5BF0CB1-B30E-A89F-1333-D4E3C57E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4A81-6EAD-48CD-A63D-8C1572001AB7}" type="datetimeFigureOut">
              <a:rPr lang="lt-LT"/>
              <a:pPr>
                <a:defRPr/>
              </a:pPr>
              <a:t>2023.07.19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877C2F9-2F12-8836-5396-DE9F3A44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8CD7950-E348-038F-721F-944F4E3A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F4E5-E5CF-456D-8338-C432B03EC55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772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DEB5FBA-4CA7-6938-2A1F-EAA94E21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EB37-604A-48AA-8093-CC4F3446C297}" type="datetimeFigureOut">
              <a:rPr lang="lt-LT"/>
              <a:pPr>
                <a:defRPr/>
              </a:pPr>
              <a:t>2023.07.19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38EBBE3-EA4D-7825-7C05-C49859B0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6991A1E-A027-BE14-B6E7-53F93EC9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A7E0-F300-408C-80A3-D670DE43A57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410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:a16="http://schemas.microsoft.com/office/drawing/2014/main" id="{29B941D9-10C2-3702-3E47-0D7F5548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C717-A849-471C-BC98-A8A67928A1C0}" type="datetimeFigureOut">
              <a:rPr lang="lt-LT"/>
              <a:pPr>
                <a:defRPr/>
              </a:pPr>
              <a:t>2023.07.19</a:t>
            </a:fld>
            <a:endParaRPr lang="lt-LT"/>
          </a:p>
        </p:txBody>
      </p:sp>
      <p:sp>
        <p:nvSpPr>
          <p:cNvPr id="6" name="Poraštės vietos rezervavimo ženklas 4">
            <a:extLst>
              <a:ext uri="{FF2B5EF4-FFF2-40B4-BE49-F238E27FC236}">
                <a16:creationId xmlns:a16="http://schemas.microsoft.com/office/drawing/2014/main" id="{E52E3199-74EE-9F98-00A0-3EB66156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>
            <a:extLst>
              <a:ext uri="{FF2B5EF4-FFF2-40B4-BE49-F238E27FC236}">
                <a16:creationId xmlns:a16="http://schemas.microsoft.com/office/drawing/2014/main" id="{0E90729C-D411-88E4-B636-62D338E1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B8B3-AF68-40A8-9ED5-BF0E5C71C3F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335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9DEF8256-3D0E-9D5E-B9B0-C1A4D339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04C6-2081-4C0B-8CE7-B57F31BF7648}" type="datetimeFigureOut">
              <a:rPr lang="lt-LT"/>
              <a:pPr>
                <a:defRPr/>
              </a:pPr>
              <a:t>2023.07.19</a:t>
            </a:fld>
            <a:endParaRPr lang="lt-LT"/>
          </a:p>
        </p:txBody>
      </p:sp>
      <p:sp>
        <p:nvSpPr>
          <p:cNvPr id="8" name="Poraštės vietos rezervavimo ženklas 4">
            <a:extLst>
              <a:ext uri="{FF2B5EF4-FFF2-40B4-BE49-F238E27FC236}">
                <a16:creationId xmlns:a16="http://schemas.microsoft.com/office/drawing/2014/main" id="{67993CE1-9761-5248-07A9-86AA0F19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5">
            <a:extLst>
              <a:ext uri="{FF2B5EF4-FFF2-40B4-BE49-F238E27FC236}">
                <a16:creationId xmlns:a16="http://schemas.microsoft.com/office/drawing/2014/main" id="{9B67C3AD-0393-504B-ACDF-473C055A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E512-E9B9-4B24-A413-97F46606091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305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3">
            <a:extLst>
              <a:ext uri="{FF2B5EF4-FFF2-40B4-BE49-F238E27FC236}">
                <a16:creationId xmlns:a16="http://schemas.microsoft.com/office/drawing/2014/main" id="{0C387B06-B56B-A8A3-4706-304BC26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BFC2-03D2-4743-87AF-26727E7031E0}" type="datetimeFigureOut">
              <a:rPr lang="lt-LT"/>
              <a:pPr>
                <a:defRPr/>
              </a:pPr>
              <a:t>2023.07.19</a:t>
            </a:fld>
            <a:endParaRPr lang="lt-LT"/>
          </a:p>
        </p:txBody>
      </p:sp>
      <p:sp>
        <p:nvSpPr>
          <p:cNvPr id="4" name="Poraštės vietos rezervavimo ženklas 4">
            <a:extLst>
              <a:ext uri="{FF2B5EF4-FFF2-40B4-BE49-F238E27FC236}">
                <a16:creationId xmlns:a16="http://schemas.microsoft.com/office/drawing/2014/main" id="{D5F80FDB-F2BE-0BE6-BC99-83A17CFA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5">
            <a:extLst>
              <a:ext uri="{FF2B5EF4-FFF2-40B4-BE49-F238E27FC236}">
                <a16:creationId xmlns:a16="http://schemas.microsoft.com/office/drawing/2014/main" id="{29225D2D-2BD9-FB94-6AEC-31BB5251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42AD-5BDE-4F8F-A24E-7C626767707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25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>
            <a:extLst>
              <a:ext uri="{FF2B5EF4-FFF2-40B4-BE49-F238E27FC236}">
                <a16:creationId xmlns:a16="http://schemas.microsoft.com/office/drawing/2014/main" id="{4C741970-7110-2AE6-C872-1B134B67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BD94-1038-4CAB-9D7D-B1B69622FB06}" type="datetimeFigureOut">
              <a:rPr lang="lt-LT"/>
              <a:pPr>
                <a:defRPr/>
              </a:pPr>
              <a:t>2023.07.19</a:t>
            </a:fld>
            <a:endParaRPr lang="lt-LT"/>
          </a:p>
        </p:txBody>
      </p:sp>
      <p:sp>
        <p:nvSpPr>
          <p:cNvPr id="3" name="Poraštės vietos rezervavimo ženklas 4">
            <a:extLst>
              <a:ext uri="{FF2B5EF4-FFF2-40B4-BE49-F238E27FC236}">
                <a16:creationId xmlns:a16="http://schemas.microsoft.com/office/drawing/2014/main" id="{FA59FAF0-B344-9929-ED6C-FB60BE90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5">
            <a:extLst>
              <a:ext uri="{FF2B5EF4-FFF2-40B4-BE49-F238E27FC236}">
                <a16:creationId xmlns:a16="http://schemas.microsoft.com/office/drawing/2014/main" id="{E255D4CD-6965-43D4-7F33-55FDD63F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6A9A-7BA7-4C17-9474-202C02F684D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725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:a16="http://schemas.microsoft.com/office/drawing/2014/main" id="{5318E678-E615-3698-D00C-F068256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84C0-A7A7-4FC1-814F-A70921BC6EDE}" type="datetimeFigureOut">
              <a:rPr lang="lt-LT"/>
              <a:pPr>
                <a:defRPr/>
              </a:pPr>
              <a:t>2023.07.19</a:t>
            </a:fld>
            <a:endParaRPr lang="lt-LT"/>
          </a:p>
        </p:txBody>
      </p:sp>
      <p:sp>
        <p:nvSpPr>
          <p:cNvPr id="6" name="Poraštės vietos rezervavimo ženklas 4">
            <a:extLst>
              <a:ext uri="{FF2B5EF4-FFF2-40B4-BE49-F238E27FC236}">
                <a16:creationId xmlns:a16="http://schemas.microsoft.com/office/drawing/2014/main" id="{122ED64C-491D-63EF-FAE1-249DEB17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>
            <a:extLst>
              <a:ext uri="{FF2B5EF4-FFF2-40B4-BE49-F238E27FC236}">
                <a16:creationId xmlns:a16="http://schemas.microsoft.com/office/drawing/2014/main" id="{E2AE33FA-6758-E672-4922-B6C12490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9430-F1AA-42B2-8ED8-60D5B186355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93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:a16="http://schemas.microsoft.com/office/drawing/2014/main" id="{072AEB1D-266B-D2A2-1D89-467E1077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E511-35DE-4EBC-B3DA-AC1628BE5C69}" type="datetimeFigureOut">
              <a:rPr lang="lt-LT"/>
              <a:pPr>
                <a:defRPr/>
              </a:pPr>
              <a:t>2023.07.19</a:t>
            </a:fld>
            <a:endParaRPr lang="lt-LT"/>
          </a:p>
        </p:txBody>
      </p:sp>
      <p:sp>
        <p:nvSpPr>
          <p:cNvPr id="6" name="Poraštės vietos rezervavimo ženklas 4">
            <a:extLst>
              <a:ext uri="{FF2B5EF4-FFF2-40B4-BE49-F238E27FC236}">
                <a16:creationId xmlns:a16="http://schemas.microsoft.com/office/drawing/2014/main" id="{B93F6BD1-7DFC-391A-C6EB-CF42D8FA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>
            <a:extLst>
              <a:ext uri="{FF2B5EF4-FFF2-40B4-BE49-F238E27FC236}">
                <a16:creationId xmlns:a16="http://schemas.microsoft.com/office/drawing/2014/main" id="{CE82521F-271D-CFC2-575F-F64AF2A3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6627-5B73-4DCF-BECD-2EC0D50E9D9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478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>
            <a:extLst>
              <a:ext uri="{FF2B5EF4-FFF2-40B4-BE49-F238E27FC236}">
                <a16:creationId xmlns:a16="http://schemas.microsoft.com/office/drawing/2014/main" id="{82381DD8-AF74-7FE9-2FF2-64CBF35E0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redaguokite stilių</a:t>
            </a:r>
          </a:p>
        </p:txBody>
      </p:sp>
      <p:sp>
        <p:nvSpPr>
          <p:cNvPr id="1027" name="Teksto vietos rezervavimo ženklas 2">
            <a:extLst>
              <a:ext uri="{FF2B5EF4-FFF2-40B4-BE49-F238E27FC236}">
                <a16:creationId xmlns:a16="http://schemas.microsoft.com/office/drawing/2014/main" id="{7E8C812E-F743-01B4-18E8-EF9B05DBB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Spustelėkite, kad galėtumėte redaguoti šablono teksto stilius</a:t>
            </a:r>
          </a:p>
          <a:p>
            <a:pPr lvl="1"/>
            <a:r>
              <a:rPr lang="lt-LT" altLang="lt-LT"/>
              <a:t>Antras lygis</a:t>
            </a:r>
          </a:p>
          <a:p>
            <a:pPr lvl="2"/>
            <a:r>
              <a:rPr lang="lt-LT" altLang="lt-LT"/>
              <a:t>Trečias lygis</a:t>
            </a:r>
          </a:p>
          <a:p>
            <a:pPr lvl="3"/>
            <a:r>
              <a:rPr lang="lt-LT" altLang="lt-LT"/>
              <a:t>Ketvirtas lygis</a:t>
            </a:r>
          </a:p>
          <a:p>
            <a:pPr lvl="4"/>
            <a:r>
              <a:rPr lang="lt-LT" alt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95C475A-E821-D215-DC3E-816118EC2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636666-D86E-4F10-8C27-8140D6AC8AFE}" type="datetimeFigureOut">
              <a:rPr lang="lt-LT"/>
              <a:pPr>
                <a:defRPr/>
              </a:pPr>
              <a:t>2023.07.19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BCD2B0C-7C30-4F74-5728-34BBAEAD3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4D5896B-330F-9456-6734-864208F89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902AB-E904-4F2C-B7E9-77F7E23C045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#Pirmoji_pagalbos_mokymai!A1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FB58BA-8452-4ABE-B577-CE70179DD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Regioninė pažangos priemonė </a:t>
            </a:r>
            <a:r>
              <a:rPr lang="lt-L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Gerinti kokybiškų visuomenės sveikatos paslaugų prieinamumą regionuose</a:t>
            </a:r>
            <a:b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688B7ED-FD65-D364-6749-96C03644D4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Sveikatos apsaugos ministerija</a:t>
            </a:r>
          </a:p>
          <a:p>
            <a:r>
              <a:rPr lang="lt-LT" dirty="0"/>
              <a:t>Visuomenės sveikatos departamentas</a:t>
            </a:r>
          </a:p>
          <a:p>
            <a:r>
              <a:rPr lang="lt-LT" dirty="0"/>
              <a:t>2023-07-20</a:t>
            </a:r>
          </a:p>
        </p:txBody>
      </p:sp>
    </p:spTree>
    <p:extLst>
      <p:ext uri="{BB962C8B-B14F-4D97-AF65-F5344CB8AC3E}">
        <p14:creationId xmlns:p14="http://schemas.microsoft.com/office/powerpoint/2010/main" val="290391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C67C849-D06D-C21E-1B80-E842235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04" y="494950"/>
            <a:ext cx="10137396" cy="1057014"/>
          </a:xfrm>
        </p:spPr>
        <p:txBody>
          <a:bodyPr/>
          <a:lstStyle/>
          <a:p>
            <a:r>
              <a:rPr kumimoji="0" lang="lt-LT" altLang="lt-LT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Sveikatos raštingumo didinimas</a:t>
            </a:r>
            <a:br>
              <a:rPr kumimoji="0" lang="lt-LT" altLang="lt-L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t-LT" sz="28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2CA3C23-61FB-259B-17AA-2A6C8B666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734" y="1825625"/>
            <a:ext cx="10389066" cy="3996335"/>
          </a:xfrm>
        </p:spPr>
        <p:txBody>
          <a:bodyPr/>
          <a:lstStyle/>
          <a:p>
            <a:pPr algn="just"/>
            <a:r>
              <a:rPr lang="lt-LT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Neinfekcinių ligų prevencijos pagrindai (sveika mityba, sveikatai palankaus maisto pasirinkimas, fizinis aktyvumas, poilsio rėžimas ir pan.)  </a:t>
            </a:r>
            <a:r>
              <a:rPr lang="lt-L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Aukštųjų mokyklų studentai ir kitas jaunimas (18-29 m.)</a:t>
            </a:r>
            <a:endParaRPr lang="lt-L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Sveikatai palankaus maisto gaminimo  principai 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t-L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ASPĮ, socialinės globos, ikimokyklinio, bendrojo ugdymo mokyklų ir profesinio mokymo įstaigų valgyklų virėjai</a:t>
            </a:r>
            <a:endParaRPr lang="lt-LT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Sveikatai palankaus maisto pirkimo  principai  </a:t>
            </a:r>
            <a:r>
              <a:rPr lang="lt-L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Viešųjų pirkimų administratoriai (darbuotojai rengiantys maisto pirkimo specifikacijas savivaldybių administracijose (savivaldybės pavaldumo įstaigoms), ASPĮ, socialinės globos, ikimokyklinio, bendrojo ir profesinio ugdymo įstaigose) </a:t>
            </a:r>
            <a:endParaRPr lang="lt-L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Burnos higiena </a:t>
            </a:r>
            <a:r>
              <a:rPr lang="lt-L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Ikimokyklinio ugdymo, bendrojo ugdymo mokyklose ir profesinio mokymo įstaigose ugdomi mokiniai pagal ikimokyklinio, priešmokyklinio, pradinio, ugdymo programas</a:t>
            </a:r>
            <a:r>
              <a:rPr lang="lt-L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ir jų atstovai </a:t>
            </a:r>
            <a:endParaRPr lang="lt-L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Privalomas pirmos pagalbos mokymas ir traumų prevencija </a:t>
            </a:r>
            <a:r>
              <a:rPr lang="lt-L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Suaugę gyventojai (18+), t. y. gyventojai nedalyvaujantys mokymuose, finansuojamuose iš kitų finansavimo šaltinių)</a:t>
            </a:r>
            <a:endParaRPr lang="lt-L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*mokymai turėtų būti tęstiniai, tie, kas mokys, turės parengti/pateikti mokymų programas.  </a:t>
            </a:r>
            <a:br>
              <a:rPr lang="lt-LT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8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1DD766-C8A7-0198-E103-30A00406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/>
              <a:t>Neinfekcinių ligų prevencijos pagrindai</a:t>
            </a:r>
            <a:br>
              <a:rPr lang="lt-LT" sz="2000" dirty="0"/>
            </a:br>
            <a:r>
              <a:rPr lang="lt-LT" sz="2000" dirty="0"/>
              <a:t>Burnos higiena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147630DC-D3F0-6E02-2CB4-899A3A43A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583887"/>
              </p:ext>
            </p:extLst>
          </p:nvPr>
        </p:nvGraphicFramePr>
        <p:xfrm>
          <a:off x="1161513" y="1459685"/>
          <a:ext cx="9136334" cy="2313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766405316"/>
                    </a:ext>
                  </a:extLst>
                </a:gridCol>
                <a:gridCol w="2174348">
                  <a:extLst>
                    <a:ext uri="{9D8B030D-6E8A-4147-A177-3AD203B41FA5}">
                      <a16:colId xmlns:a16="http://schemas.microsoft.com/office/drawing/2014/main" val="4283970346"/>
                    </a:ext>
                  </a:extLst>
                </a:gridCol>
                <a:gridCol w="1885911">
                  <a:extLst>
                    <a:ext uri="{9D8B030D-6E8A-4147-A177-3AD203B41FA5}">
                      <a16:colId xmlns:a16="http://schemas.microsoft.com/office/drawing/2014/main" val="1950053533"/>
                    </a:ext>
                  </a:extLst>
                </a:gridCol>
                <a:gridCol w="2181906">
                  <a:extLst>
                    <a:ext uri="{9D8B030D-6E8A-4147-A177-3AD203B41FA5}">
                      <a16:colId xmlns:a16="http://schemas.microsoft.com/office/drawing/2014/main" val="2205323657"/>
                    </a:ext>
                  </a:extLst>
                </a:gridCol>
                <a:gridCol w="2731609">
                  <a:extLst>
                    <a:ext uri="{9D8B030D-6E8A-4147-A177-3AD203B41FA5}">
                      <a16:colId xmlns:a16="http://schemas.microsoft.com/office/drawing/2014/main" val="2782748188"/>
                    </a:ext>
                  </a:extLst>
                </a:gridCol>
              </a:tblGrid>
              <a:tr h="2313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685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Neinfekcinių ligų prevencijos pagrindai (sveika mityba, sveikatai palankaus maisto pasirinkimas, fizinis aktyvumas, poilsio rėžimas ir pan.)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6858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Mokymo paslauga perkama viešojo pirkimo būdu, vykdytojai savivaldybių visuomenės sveikatos biurai (toliau-SVSB)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</a:rPr>
                        <a:t>Aukštųjų mokyklų studentai ir kitas jaunimas (18-29 m.)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Turėtų būti aplikacijos, </a:t>
                      </a:r>
                      <a:br>
                        <a:rPr lang="lt-LT" sz="1100" dirty="0">
                          <a:effectLst/>
                        </a:rPr>
                      </a:br>
                      <a:r>
                        <a:rPr lang="lt-LT" sz="1000" dirty="0">
                          <a:effectLst/>
                        </a:rPr>
                        <a:t>mokymai turėtų būti tęstiniai, tie, kas mokys, turės parengti/pateikti mokymų programas.</a:t>
                      </a:r>
                      <a:br>
                        <a:rPr lang="lt-LT" sz="1100" dirty="0">
                          <a:effectLst/>
                        </a:rPr>
                      </a:br>
                      <a:r>
                        <a:rPr lang="lt-LT" sz="1000" dirty="0">
                          <a:effectLst/>
                        </a:rPr>
                        <a:t>Techninėje specifikacijoje paminėti fizinio aktyvumo tematiką. 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Taikomi veiklų įgyvendinimo instrumentai ir veiklų tematikos turi būti skirtingos nei vykdomos valstybinių (valstybės perduotų savivaldybėms) visuomenės sveikatos priežiūros funkcijų finansuojamos iš specialios tikslinės dotacijos.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545595529"/>
                  </a:ext>
                </a:extLst>
              </a:tr>
            </a:tbl>
          </a:graphicData>
        </a:graphic>
      </p:graphicFrame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452EB4D-E850-97EA-D340-353E4574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13" y="3653450"/>
            <a:ext cx="9136334" cy="21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A5D53D1-D70E-8ABD-5990-C65A42E1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/>
              <a:t>Sveikatai palankaus maisto gaminimo principai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C87614E3-C08D-F183-2716-488645BE6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123735"/>
              </p:ext>
            </p:extLst>
          </p:nvPr>
        </p:nvGraphicFramePr>
        <p:xfrm>
          <a:off x="838200" y="1627465"/>
          <a:ext cx="8909049" cy="2709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060">
                  <a:extLst>
                    <a:ext uri="{9D8B030D-6E8A-4147-A177-3AD203B41FA5}">
                      <a16:colId xmlns:a16="http://schemas.microsoft.com/office/drawing/2014/main" val="662135988"/>
                    </a:ext>
                  </a:extLst>
                </a:gridCol>
                <a:gridCol w="1876068">
                  <a:extLst>
                    <a:ext uri="{9D8B030D-6E8A-4147-A177-3AD203B41FA5}">
                      <a16:colId xmlns:a16="http://schemas.microsoft.com/office/drawing/2014/main" val="346027991"/>
                    </a:ext>
                  </a:extLst>
                </a:gridCol>
                <a:gridCol w="2113787">
                  <a:extLst>
                    <a:ext uri="{9D8B030D-6E8A-4147-A177-3AD203B41FA5}">
                      <a16:colId xmlns:a16="http://schemas.microsoft.com/office/drawing/2014/main" val="2144992575"/>
                    </a:ext>
                  </a:extLst>
                </a:gridCol>
                <a:gridCol w="2686134">
                  <a:extLst>
                    <a:ext uri="{9D8B030D-6E8A-4147-A177-3AD203B41FA5}">
                      <a16:colId xmlns:a16="http://schemas.microsoft.com/office/drawing/2014/main" val="1389338640"/>
                    </a:ext>
                  </a:extLst>
                </a:gridCol>
              </a:tblGrid>
              <a:tr h="2709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Sveikatai palankaus maisto gaminimo principai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</a:rPr>
                        <a:t>Mokymo paslauga bus perkama viešojo pirkimo būdu, SVSB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</a:rPr>
                        <a:t>ASPĮ, socialinės globos, ikimokyklinio, bendrojo ugdymo mokyklų ir profesinio mokymo įstaigų valgyklų virėjai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Mokymai (virėjų) tik viešajam sektoriui (išskyrus privatų sektorių).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Teoriniai, praktiniai mokymai. Taikomi veiklų įgyvendinimo instrumentai ir veiklų tematikos turi būti skirtingos nei vykdomos valstybinių (valstybės perduotų savivaldybėms) visuomenės sveikatos priežiūros funkcijų finansuojamos iš specialios tikslinės dotacijos.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23 savivaldybių ikimokyklinio, ir bendrojo ugdymo mokyklų  valgyklų (tik viešojo sektoriaus) virėjai 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dalyvavo iš ES struktūrinių fondų finansuojamame projekte šia tema. Projekto pabaiga - 2023 m. gruodis.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341025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50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4C1D82B-F4F4-8AA2-1842-CFE33775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/>
              <a:t>Sveikatai palankaus maisto pirkimo principai</a:t>
            </a:r>
            <a:br>
              <a:rPr lang="lt-LT" sz="2000" dirty="0"/>
            </a:br>
            <a:r>
              <a:rPr lang="lt-LT" sz="2000" dirty="0">
                <a:effectLst/>
              </a:rPr>
              <a:t>Privalomas pirmos pagalbos mokymas ir traumų prevencija</a:t>
            </a:r>
            <a:endParaRPr lang="lt-LT" sz="2000" dirty="0"/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595C72B2-D34E-2D7D-8622-2C8FF76BF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35449"/>
              </p:ext>
            </p:extLst>
          </p:nvPr>
        </p:nvGraphicFramePr>
        <p:xfrm>
          <a:off x="838200" y="1568742"/>
          <a:ext cx="9413147" cy="2097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060">
                  <a:extLst>
                    <a:ext uri="{9D8B030D-6E8A-4147-A177-3AD203B41FA5}">
                      <a16:colId xmlns:a16="http://schemas.microsoft.com/office/drawing/2014/main" val="3153912540"/>
                    </a:ext>
                  </a:extLst>
                </a:gridCol>
                <a:gridCol w="1876069">
                  <a:extLst>
                    <a:ext uri="{9D8B030D-6E8A-4147-A177-3AD203B41FA5}">
                      <a16:colId xmlns:a16="http://schemas.microsoft.com/office/drawing/2014/main" val="2071859036"/>
                    </a:ext>
                  </a:extLst>
                </a:gridCol>
                <a:gridCol w="2113786">
                  <a:extLst>
                    <a:ext uri="{9D8B030D-6E8A-4147-A177-3AD203B41FA5}">
                      <a16:colId xmlns:a16="http://schemas.microsoft.com/office/drawing/2014/main" val="2801018161"/>
                    </a:ext>
                  </a:extLst>
                </a:gridCol>
                <a:gridCol w="3190232">
                  <a:extLst>
                    <a:ext uri="{9D8B030D-6E8A-4147-A177-3AD203B41FA5}">
                      <a16:colId xmlns:a16="http://schemas.microsoft.com/office/drawing/2014/main" val="1214810949"/>
                    </a:ext>
                  </a:extLst>
                </a:gridCol>
              </a:tblGrid>
              <a:tr h="2097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Sveikatai palankaus maisto pirkimo principai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</a:rPr>
                        <a:t>Mokymo paslauga bus perkama viešojo pirkimo būdu, SVSB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Viešųjų pirkimų administratoriai (darbuotojai rengiantys maisto pirkimo specifikacijas savivaldybių administracijose (savivaldybės pavaldumo įstaigoms), ASPĮ, socialinės globos, ikimokyklinio, bendrojo ir profesinio ugdymo įstaigose)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23 savivaldybės dalyvavo iš ES struktūrinių fondų finansuojamame projekte šia tema. Projekto pabaiga - 2023 m. gruodis. Siekiant finansavimo dubliavimo išvengimo, veiklos startas planuojamas  nuo 2025 metų visose savivaldybėse.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Taikomi veiklų įgyvendinimo instrumentai ir veiklų tematikos turi būti skirtingos nei vykdomos valstybinių (valstybės perduotų savivaldybėms) visuomenės sveikatos priežiūros funkcijų finansuojamos iš specialios tikslinės dotacijos.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959571532"/>
                  </a:ext>
                </a:extLst>
              </a:tr>
            </a:tbl>
          </a:graphicData>
        </a:graphic>
      </p:graphicFrame>
      <p:graphicFrame>
        <p:nvGraphicFramePr>
          <p:cNvPr id="5" name="Turinio vietos rezervavimo ženklas 3">
            <a:extLst>
              <a:ext uri="{FF2B5EF4-FFF2-40B4-BE49-F238E27FC236}">
                <a16:creationId xmlns:a16="http://schemas.microsoft.com/office/drawing/2014/main" id="{C221AECF-852C-BEF4-EAE0-AB9434D8D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213089"/>
              </p:ext>
            </p:extLst>
          </p:nvPr>
        </p:nvGraphicFramePr>
        <p:xfrm>
          <a:off x="838200" y="3665990"/>
          <a:ext cx="9499974" cy="2403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393">
                  <a:extLst>
                    <a:ext uri="{9D8B030D-6E8A-4147-A177-3AD203B41FA5}">
                      <a16:colId xmlns:a16="http://schemas.microsoft.com/office/drawing/2014/main" val="1058536139"/>
                    </a:ext>
                  </a:extLst>
                </a:gridCol>
                <a:gridCol w="1921079">
                  <a:extLst>
                    <a:ext uri="{9D8B030D-6E8A-4147-A177-3AD203B41FA5}">
                      <a16:colId xmlns:a16="http://schemas.microsoft.com/office/drawing/2014/main" val="1952845448"/>
                    </a:ext>
                  </a:extLst>
                </a:gridCol>
                <a:gridCol w="2097247">
                  <a:extLst>
                    <a:ext uri="{9D8B030D-6E8A-4147-A177-3AD203B41FA5}">
                      <a16:colId xmlns:a16="http://schemas.microsoft.com/office/drawing/2014/main" val="976999362"/>
                    </a:ext>
                  </a:extLst>
                </a:gridCol>
                <a:gridCol w="3266255">
                  <a:extLst>
                    <a:ext uri="{9D8B030D-6E8A-4147-A177-3AD203B41FA5}">
                      <a16:colId xmlns:a16="http://schemas.microsoft.com/office/drawing/2014/main" val="3368376236"/>
                    </a:ext>
                  </a:extLst>
                </a:gridCol>
              </a:tblGrid>
              <a:tr h="2403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Privalomas pirmos pagalbos mokymas ir traumų prevencija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Licencijuotos įstaigos. Mokymo paslauga bus perkama viešojo pirkimo būdu, SVSB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Suaugę gyventojai (18+), t. y. gyventojai nedalyvaujantys mokymuose, finansuojamuose iš kitų finansavimo šaltinių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u="sng" dirty="0">
                          <a:effectLst/>
                          <a:hlinkClick r:id="rId2" action="ppaction://hlinkfile"/>
                        </a:rPr>
                        <a:t>Pirmoji pagalbos mokymai'!A1</a:t>
                      </a:r>
                      <a:r>
                        <a:rPr lang="lt-LT" sz="1000" u="sng" dirty="0">
                          <a:effectLst/>
                        </a:rPr>
                        <a:t>;</a:t>
                      </a:r>
                      <a:endParaRPr lang="lt-LT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Taikomi veiklų įgyvendinimo instrumentai ir veiklų tematikos turi būti skirtingos nei vykdomos valstybinių (valstybės perduotų savivaldybėms) visuomenės sveikatos priežiūros funkcijų finansuojamos iš specialios tikslinės dotacijos.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4231289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52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904A7FD-0E7B-4912-CE5A-31EECBB7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PASIRENGIMAS NACIONALINĖS IR REGIONINĖS PAŽANGOS PRIEMONĖS ĮGYVENDINIMUI</a:t>
            </a:r>
            <a:b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lt-L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https://sam.lrv.lt/lt/veiklos-sritys/visuomenes-sveikatos-prieziura/visuomenes-sveikatos-prieziura-savivaldybese/metodikos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ABD32B7B-B228-DF61-4990-B8498BE63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17567"/>
            <a:ext cx="7824247" cy="4147795"/>
          </a:xfrm>
        </p:spPr>
      </p:pic>
      <p:pic>
        <p:nvPicPr>
          <p:cNvPr id="3" name="Turinio vietos rezervavimo ženklas 10">
            <a:extLst>
              <a:ext uri="{FF2B5EF4-FFF2-40B4-BE49-F238E27FC236}">
                <a16:creationId xmlns:a16="http://schemas.microsoft.com/office/drawing/2014/main" id="{D1A2201E-99D0-830C-4865-31A19D99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437" y="1432873"/>
            <a:ext cx="4643563" cy="5128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15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C2DB5A-FECF-76B1-92C1-3BE156A4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680" y="365126"/>
            <a:ext cx="10735033" cy="901612"/>
          </a:xfrm>
        </p:spPr>
        <p:txBody>
          <a:bodyPr/>
          <a:lstStyle/>
          <a:p>
            <a:r>
              <a:rPr lang="lt-LT" sz="2400" b="0" i="0" u="none" strike="noStrike" baseline="0" dirty="0">
                <a:solidFill>
                  <a:srgbClr val="3E0F9A"/>
                </a:solidFill>
                <a:latin typeface="Calibri" panose="020F0502020204030204" pitchFamily="34" charset="0"/>
              </a:rPr>
              <a:t>Visuomenės sveikatos priežiūros paslaugų vertintojams skirtos gerosios praktikos identifikavimo gairės </a:t>
            </a:r>
            <a:endParaRPr lang="lt-LT" sz="2400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C126FFAD-7D90-01E6-869F-1317945A1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85" y="1208015"/>
            <a:ext cx="9331537" cy="47733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748EE2-8CCE-4753-65CB-A6F3F3045608}"/>
              </a:ext>
            </a:extLst>
          </p:cNvPr>
          <p:cNvSpPr txBox="1"/>
          <p:nvPr/>
        </p:nvSpPr>
        <p:spPr>
          <a:xfrm>
            <a:off x="570451" y="6090407"/>
            <a:ext cx="9479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lt-L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Prieiga internetu: </a:t>
            </a:r>
            <a:r>
              <a:rPr lang="lt-LT" sz="1400" b="0" i="1" u="none" strike="noStrike" baseline="0" dirty="0">
                <a:latin typeface="Calibri" panose="020F0502020204030204" pitchFamily="34" charset="0"/>
              </a:rPr>
              <a:t>&lt;</a:t>
            </a:r>
            <a:r>
              <a:rPr lang="lt-LT" sz="1400" b="0" i="1" u="none" strike="noStrike" baseline="0" dirty="0">
                <a:latin typeface="Arial" panose="020B0604020202020204" pitchFamily="34" charset="0"/>
              </a:rPr>
              <a:t>https://ec.europa.eu/health/system/files/202101/sgpp_bestpracticescriteria_en_0.pdf</a:t>
            </a:r>
            <a:r>
              <a:rPr lang="lt-LT" sz="1400" b="0" i="1" u="none" strike="noStrike" baseline="0" dirty="0">
                <a:latin typeface="Calibri" panose="020F0502020204030204" pitchFamily="34" charset="0"/>
              </a:rPr>
              <a:t>&gt; </a:t>
            </a:r>
            <a:endParaRPr lang="lt-LT" sz="1400" i="1" dirty="0"/>
          </a:p>
        </p:txBody>
      </p:sp>
    </p:spTree>
    <p:extLst>
      <p:ext uri="{BB962C8B-B14F-4D97-AF65-F5344CB8AC3E}">
        <p14:creationId xmlns:p14="http://schemas.microsoft.com/office/powerpoint/2010/main" val="26903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520B48D2-A700-4985-9CC9-43D03138BD98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lt-LT" sz="954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</a:t>
            </a:fld>
            <a:endParaRPr kumimoji="0" lang="lt-LT" sz="95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Pavadinimas 3">
            <a:extLst>
              <a:ext uri="{FF2B5EF4-FFF2-40B4-BE49-F238E27FC236}">
                <a16:creationId xmlns:a16="http://schemas.microsoft.com/office/drawing/2014/main" id="{C576911A-6738-4E54-A99D-9F9FA22DF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06" y="179622"/>
            <a:ext cx="10917042" cy="903634"/>
          </a:xfrm>
        </p:spPr>
        <p:txBody>
          <a:bodyPr/>
          <a:lstStyle/>
          <a:p>
            <a:r>
              <a:rPr lang="lt-LT" sz="3200" kern="1200" spc="-150" dirty="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Finansinės projekcijos – Sveikatos išsaugojimo ir stiprinimo plėtros programa</a:t>
            </a:r>
          </a:p>
        </p:txBody>
      </p:sp>
      <p:graphicFrame>
        <p:nvGraphicFramePr>
          <p:cNvPr id="11" name="Turinio vietos rezervavimo ženklas 10">
            <a:extLst>
              <a:ext uri="{FF2B5EF4-FFF2-40B4-BE49-F238E27FC236}">
                <a16:creationId xmlns:a16="http://schemas.microsoft.com/office/drawing/2014/main" id="{171DDA90-B49E-441B-BFFA-BD0710B6C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7692"/>
              </p:ext>
            </p:extLst>
          </p:nvPr>
        </p:nvGraphicFramePr>
        <p:xfrm>
          <a:off x="482610" y="1147407"/>
          <a:ext cx="10917238" cy="5502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5922">
                  <a:extLst>
                    <a:ext uri="{9D8B030D-6E8A-4147-A177-3AD203B41FA5}">
                      <a16:colId xmlns:a16="http://schemas.microsoft.com/office/drawing/2014/main" val="140490579"/>
                    </a:ext>
                  </a:extLst>
                </a:gridCol>
                <a:gridCol w="3293615">
                  <a:extLst>
                    <a:ext uri="{9D8B030D-6E8A-4147-A177-3AD203B41FA5}">
                      <a16:colId xmlns:a16="http://schemas.microsoft.com/office/drawing/2014/main" val="2841873575"/>
                    </a:ext>
                  </a:extLst>
                </a:gridCol>
                <a:gridCol w="3427701">
                  <a:extLst>
                    <a:ext uri="{9D8B030D-6E8A-4147-A177-3AD203B41FA5}">
                      <a16:colId xmlns:a16="http://schemas.microsoft.com/office/drawing/2014/main" val="1553632421"/>
                    </a:ext>
                  </a:extLst>
                </a:gridCol>
              </a:tblGrid>
              <a:tr h="482230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SVEIKATOS IŠSAUGOJIMO IR STIPRINIMO  PROGRAMOS PAŽANGOS PRIEMONĖS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Finansinės projekcijos, tūkst. Eur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Finansavimo šaltiniai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 anchor="ctr"/>
                </a:tc>
                <a:extLst>
                  <a:ext uri="{0D108BD9-81ED-4DB2-BD59-A6C34878D82A}">
                    <a16:rowId xmlns:a16="http://schemas.microsoft.com/office/drawing/2014/main" val="3701997425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effectLst/>
                        </a:rPr>
                        <a:t>1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>
                          <a:effectLst/>
                        </a:rPr>
                        <a:t>2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>
                          <a:effectLst/>
                        </a:rPr>
                        <a:t>3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:a16="http://schemas.microsoft.com/office/drawing/2014/main" val="4182304455"/>
                  </a:ext>
                </a:extLst>
              </a:tr>
              <a:tr h="782308">
                <a:tc>
                  <a:txBody>
                    <a:bodyPr/>
                    <a:lstStyle/>
                    <a:p>
                      <a:r>
                        <a:rPr lang="lt-LT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Nacionalinė PP - Gerinti grėsmių bei rizikos sveikatai veiksnių valdymą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/>
                        <a:t>51 119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/>
                        <a:t>ESF+</a:t>
                      </a:r>
                    </a:p>
                    <a:p>
                      <a:r>
                        <a:rPr lang="lt-LT" sz="1400" dirty="0"/>
                        <a:t>Valstybės biudžetas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782640"/>
                  </a:ext>
                </a:extLst>
              </a:tr>
              <a:tr h="988178">
                <a:tc>
                  <a:txBody>
                    <a:bodyPr/>
                    <a:lstStyle/>
                    <a:p>
                      <a:r>
                        <a:rPr lang="lt-LT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Nacionalinė PP - Stiprinti gyventojų psichikos sveikatą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/>
                        <a:t>38 000 </a:t>
                      </a:r>
                    </a:p>
                    <a:p>
                      <a:pPr algn="ctr"/>
                      <a:r>
                        <a:rPr lang="lt-LT" sz="1400" dirty="0"/>
                        <a:t>(iš jų: 14 300 tūkst. eurų Vaiko garantijos iniciatyvos įgyvendinimui)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/>
                        <a:t>ESF+ </a:t>
                      </a:r>
                    </a:p>
                    <a:p>
                      <a:r>
                        <a:rPr lang="lt-LT" sz="1400" dirty="0"/>
                        <a:t>Valstybės biudžetas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17343"/>
                  </a:ext>
                </a:extLst>
              </a:tr>
              <a:tr h="658785">
                <a:tc>
                  <a:txBody>
                    <a:bodyPr/>
                    <a:lstStyle/>
                    <a:p>
                      <a:pPr algn="just"/>
                      <a:r>
                        <a:rPr lang="lt-LT" sz="16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Regioninė PP - Gerinti kokybiškų visuomenės sveikatos paslaugų prieinamumą regionuose</a:t>
                      </a:r>
                      <a:endParaRPr lang="lt-LT" sz="16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ctr"/>
                      <a:endParaRPr lang="lt-LT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22 000 (17  299 ESF+)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Vakarų ir vidurio regionas -  </a:t>
                      </a:r>
                      <a:r>
                        <a:rPr kumimoji="0" lang="lt-LT" altLang="lt-L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15 297 646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Sostinės regionas - </a:t>
                      </a:r>
                      <a:r>
                        <a:rPr kumimoji="0" lang="lt-LT" altLang="lt-L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2 001 384</a:t>
                      </a:r>
                    </a:p>
                    <a:p>
                      <a:pPr algn="ctr"/>
                      <a:endParaRPr lang="lt-LT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3831" marR="63831" marT="0" marB="0"/>
                </a:tc>
                <a:tc>
                  <a:txBody>
                    <a:bodyPr/>
                    <a:lstStyle/>
                    <a:p>
                      <a:pPr algn="l"/>
                      <a:endParaRPr lang="lt-LT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lt-LT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ESF+</a:t>
                      </a:r>
                    </a:p>
                  </a:txBody>
                  <a:tcPr marL="63831" marR="63831" marT="0" marB="0"/>
                </a:tc>
                <a:extLst>
                  <a:ext uri="{0D108BD9-81ED-4DB2-BD59-A6C34878D82A}">
                    <a16:rowId xmlns:a16="http://schemas.microsoft.com/office/drawing/2014/main" val="1869368385"/>
                  </a:ext>
                </a:extLst>
              </a:tr>
              <a:tr h="576437">
                <a:tc>
                  <a:txBody>
                    <a:bodyPr/>
                    <a:lstStyle/>
                    <a:p>
                      <a:pPr algn="ctr"/>
                      <a:endParaRPr lang="lt-L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t-LT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PLĖTROS PROGRAMOS FINANSAVIMAS,  IŠ VISO:</a:t>
                      </a:r>
                      <a:endParaRPr lang="lt-L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t-LT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111 119</a:t>
                      </a: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583261"/>
                  </a:ext>
                </a:extLst>
              </a:tr>
              <a:tr h="516611">
                <a:tc rowSpan="2">
                  <a:txBody>
                    <a:bodyPr/>
                    <a:lstStyle/>
                    <a:p>
                      <a:pPr algn="just"/>
                      <a:endParaRPr lang="lt-LT" sz="16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lt-LT" sz="1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PAGAL FINANSAVIMO ŠALTINIUS</a:t>
                      </a:r>
                      <a:endParaRPr lang="lt-LT" sz="16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</a:rPr>
                        <a:t>54 750</a:t>
                      </a:r>
                      <a:endParaRPr lang="lt-LT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lt-LT" sz="1400" dirty="0">
                          <a:effectLst/>
                        </a:rPr>
                        <a:t>Valstybės biudžetas 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28686"/>
                  </a:ext>
                </a:extLst>
              </a:tr>
              <a:tr h="576437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56 369</a:t>
                      </a: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lt-LT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lt-LT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Europos socialinis fondas + (ESF+)</a:t>
                      </a:r>
                    </a:p>
                  </a:txBody>
                  <a:tcPr marL="63831" marR="6383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3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76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avadinimas 1">
            <a:extLst>
              <a:ext uri="{FF2B5EF4-FFF2-40B4-BE49-F238E27FC236}">
                <a16:creationId xmlns:a16="http://schemas.microsoft.com/office/drawing/2014/main" id="{D236077F-0A54-E218-D9B2-B7A5E8712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" y="0"/>
            <a:ext cx="11896725" cy="10302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lt-LT" alt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PAŽANGOS PRIEMONĖJE </a:t>
            </a:r>
            <a:r>
              <a:rPr kumimoji="0" lang="es-ES" alt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„GERINTI GRĖSMIŲ BEI RIZIKOS SVEIKATAI VEIKSNIŲ VALDYMĄ</a:t>
            </a:r>
            <a:r>
              <a:rPr kumimoji="0" lang="lt-LT" alt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</a:t>
            </a:r>
            <a:r>
              <a:rPr lang="lt-LT" alt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2022-2030 m. SUPLANUOTOS VEIKLOS IR LĖŠOS (ESF+ IR VB)</a:t>
            </a:r>
          </a:p>
        </p:txBody>
      </p:sp>
      <p:graphicFrame>
        <p:nvGraphicFramePr>
          <p:cNvPr id="3" name="Turinio vietos rezervavimo ženklas 9">
            <a:extLst>
              <a:ext uri="{FF2B5EF4-FFF2-40B4-BE49-F238E27FC236}">
                <a16:creationId xmlns:a16="http://schemas.microsoft.com/office/drawing/2014/main" id="{C3E1ADA2-1937-76BC-078E-A7A67CA8D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07582"/>
              </p:ext>
            </p:extLst>
          </p:nvPr>
        </p:nvGraphicFramePr>
        <p:xfrm>
          <a:off x="667910" y="1142282"/>
          <a:ext cx="11248031" cy="5715718"/>
        </p:xfrm>
        <a:graphic>
          <a:graphicData uri="http://schemas.openxmlformats.org/drawingml/2006/table">
            <a:tbl>
              <a:tblPr/>
              <a:tblGrid>
                <a:gridCol w="5189436">
                  <a:extLst>
                    <a:ext uri="{9D8B030D-6E8A-4147-A177-3AD203B41FA5}">
                      <a16:colId xmlns:a16="http://schemas.microsoft.com/office/drawing/2014/main" val="1131643460"/>
                    </a:ext>
                  </a:extLst>
                </a:gridCol>
                <a:gridCol w="4708932">
                  <a:extLst>
                    <a:ext uri="{9D8B030D-6E8A-4147-A177-3AD203B41FA5}">
                      <a16:colId xmlns:a16="http://schemas.microsoft.com/office/drawing/2014/main" val="26217019"/>
                    </a:ext>
                  </a:extLst>
                </a:gridCol>
                <a:gridCol w="1349663">
                  <a:extLst>
                    <a:ext uri="{9D8B030D-6E8A-4147-A177-3AD203B41FA5}">
                      <a16:colId xmlns:a16="http://schemas.microsoft.com/office/drawing/2014/main" val="1290455415"/>
                    </a:ext>
                  </a:extLst>
                </a:gridCol>
              </a:tblGrid>
              <a:tr h="134938">
                <a:tc rowSpan="7"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veikla. Kompleksinių ir integruotų, mokslu pagrįstų visuomenės sveikatos paslaugų organizavimas, bazinių visuomenės sveikatos paslaugų tikslinėms grupėms teikimas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Širdies kraujagyslių ir diabeto prevencijos modelis bendruomenėje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mln. VB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3958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Onkologinių ligų prevencijos modelis bendruomenėje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760777"/>
                  </a:ext>
                </a:extLst>
              </a:tr>
              <a:tr h="1666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1.3.Asmenų su negalia sveikatos stiprinimas bendruomenėje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58947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 Asmenų 65+  sveikatos stiprinimas bendruomenėje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1641"/>
                  </a:ext>
                </a:extLst>
              </a:tr>
              <a:tr h="15716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1.5.Vaikų sveikatos stiprinimo 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502722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1.6.Sveikų bendruomenių tinklo kūrimas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337451"/>
                  </a:ext>
                </a:extLst>
              </a:tr>
              <a:tr h="24259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1.7.Motinos ir vaiko, šeimos sveikatos stiprinimas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529153"/>
                  </a:ext>
                </a:extLst>
              </a:tr>
              <a:tr h="134938">
                <a:tc rowSpan="3"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veikla. Specialistų kvalifikacijos kėlimas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Mokymo programų analizė, parengimas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mln. ESF+</a:t>
                      </a: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36810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Mokymo platformos modernizavimas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183087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Mokymų organizavimas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18477"/>
                  </a:ext>
                </a:extLst>
              </a:tr>
              <a:tr h="177800">
                <a:tc rowSpan="2"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veikla. Sveikatos raštingumo didinimas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Socialinė informacinė kampanija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mln. ESF+</a:t>
                      </a: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227747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3.2. Tikslinių grupių mokymai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23243"/>
                  </a:ext>
                </a:extLst>
              </a:tr>
              <a:tr h="403225">
                <a:tc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0" indent="0" algn="just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4.Tėvystės ugdymo programos „Neįtikėtini metai“ plėtra bendruomenėse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mln. ESF+</a:t>
                      </a: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24187"/>
                  </a:ext>
                </a:extLst>
              </a:tr>
              <a:tr h="257175">
                <a:tc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0" indent="0" algn="just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Profesinė sveikata</a:t>
                      </a: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mln. VB</a:t>
                      </a: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259546"/>
                  </a:ext>
                </a:extLst>
              </a:tr>
              <a:tr h="134938">
                <a:tc rowSpan="12"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veikla. Gebėjimų reaguoti į visuomenės sveikatai kylančias grėsmes  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 </a:t>
                      </a:r>
                      <a:r>
                        <a:rPr kumimoji="0" lang="lt-LT" altLang="lt-LT" sz="1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Biomonitoringas</a:t>
                      </a:r>
                      <a:endParaRPr kumimoji="0" lang="lt-LT" altLang="lt-L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 mln. VB</a:t>
                      </a: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07246"/>
                  </a:ext>
                </a:extLst>
              </a:tr>
              <a:tr h="1666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 AMR -Antimikrobinio atsparumo valdymo modelio sukūrimas HI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7568"/>
                  </a:ext>
                </a:extLst>
              </a:tr>
              <a:tr h="2682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5,3. AMR - Bakterinių atmainų ir kamienų patvirtinimo ir referavimo centralizuota sistema NVSPL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938428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 Radiacinė sauga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654718"/>
                  </a:ext>
                </a:extLst>
              </a:tr>
              <a:tr h="2682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5.3.1. Valstybės jonizuojančiosios spinduliuotės šaltinių ir darbuotojų apšvitos registro funkcionalumo tobulinimas, 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950540"/>
                  </a:ext>
                </a:extLst>
              </a:tr>
              <a:tr h="2682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5.3.2. RSC mobiliųjų paslaugų teikimo, įskaitant radiologines ar branduolines avarijas, algoritmų parengimas ir įdiegimas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8205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5.3.3. Radiacinės saugos informuotumo didinimas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908612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5.5. Ūkio subjektų priežiūros efektyvinimas, modernizuojant Visuomenės sveikatos saugos ir Radiacinės saugos informacines sistemas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6884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5.6. 5G ryšio elektromagnetinio lauko stebėsena 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49989"/>
                  </a:ext>
                </a:extLst>
              </a:tr>
              <a:tr h="16668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5.7. Užkrečiamųjų ligų epidemiologinės priežiūros stiprinimas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580140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5.8. Biologinių grėsmių valdymo gerinimas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0860"/>
                  </a:ext>
                </a:extLst>
              </a:tr>
              <a:tr h="1349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5.9.Cheminių grėsmių valdymo gerinimas:</a:t>
                      </a:r>
                      <a:endParaRPr kumimoji="0" lang="lt-LT" altLang="lt-L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248653"/>
                  </a:ext>
                </a:extLst>
              </a:tr>
              <a:tr h="1492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VISO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lt-LT" altLang="lt-L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 mln.</a:t>
                      </a:r>
                      <a:endParaRPr kumimoji="0" lang="lt-LT" altLang="lt-L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7" marR="2237" marT="223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347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urinio vietos rezervavimo ženklas 5">
            <a:extLst>
              <a:ext uri="{FF2B5EF4-FFF2-40B4-BE49-F238E27FC236}">
                <a16:creationId xmlns:a16="http://schemas.microsoft.com/office/drawing/2014/main" id="{A0C0121F-77A7-C063-DCA6-9034454BD873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491731758"/>
              </p:ext>
            </p:extLst>
          </p:nvPr>
        </p:nvGraphicFramePr>
        <p:xfrm>
          <a:off x="667910" y="109056"/>
          <a:ext cx="11484713" cy="6387212"/>
        </p:xfrm>
        <a:graphic>
          <a:graphicData uri="http://schemas.openxmlformats.org/drawingml/2006/table">
            <a:tbl>
              <a:tblPr firstRow="1" firstCol="1" bandRow="1"/>
              <a:tblGrid>
                <a:gridCol w="8016004">
                  <a:extLst>
                    <a:ext uri="{9D8B030D-6E8A-4147-A177-3AD203B41FA5}">
                      <a16:colId xmlns:a16="http://schemas.microsoft.com/office/drawing/2014/main" val="3515888504"/>
                    </a:ext>
                  </a:extLst>
                </a:gridCol>
                <a:gridCol w="901155">
                  <a:extLst>
                    <a:ext uri="{9D8B030D-6E8A-4147-A177-3AD203B41FA5}">
                      <a16:colId xmlns:a16="http://schemas.microsoft.com/office/drawing/2014/main" val="3746623525"/>
                    </a:ext>
                  </a:extLst>
                </a:gridCol>
                <a:gridCol w="1327356">
                  <a:extLst>
                    <a:ext uri="{9D8B030D-6E8A-4147-A177-3AD203B41FA5}">
                      <a16:colId xmlns:a16="http://schemas.microsoft.com/office/drawing/2014/main" val="2666633564"/>
                    </a:ext>
                  </a:extLst>
                </a:gridCol>
                <a:gridCol w="1240198">
                  <a:extLst>
                    <a:ext uri="{9D8B030D-6E8A-4147-A177-3AD203B41FA5}">
                      <a16:colId xmlns:a16="http://schemas.microsoft.com/office/drawing/2014/main" val="1229242089"/>
                    </a:ext>
                  </a:extLst>
                </a:gridCol>
              </a:tblGrid>
              <a:tr h="2053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lt-LT" altLang="lt-L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 PAŽANGOS PRIEMONĖS </a:t>
                      </a:r>
                      <a:r>
                        <a:rPr kumimoji="0" lang="es-ES" altLang="lt-L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„GERINTI GRĖSMIŲ BEI RIZIKOS SVEIKATAI VEIKSNIŲ VALDYMĄ</a:t>
                      </a:r>
                      <a:r>
                        <a:rPr kumimoji="0" lang="lt-LT" altLang="lt-L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“ ir REGIONINĖS PRIEMONĖS REZULTATO RODIKLIAI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Pradinė rodiklio reikšmė (metai)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Siektinos rodiklio reikšmės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127709"/>
                  </a:ext>
                </a:extLst>
              </a:tr>
              <a:tr h="78585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Tarpinė reikšmė 2025 m.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Galutinė reikšmė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 m. 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43240"/>
                  </a:ext>
                </a:extLst>
              </a:tr>
              <a:tr h="4562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Potencialiai prarastų gyvenimo metų skaičius 100 tūkst. 0–69 metų amžiaus gyventojų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8 024 (2019)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6 660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5 524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621287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Asmenų, pakeitusių gyvensenos įpročius dėl sveikatos, skaičiuojant 1 000 gyventojų skaičius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 (2018)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470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572949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Miesto ir kaimo gyventojų, vertinančių savo gyvenimo kokybę kaip gerą ir labai gerą, vertinimų skirtumas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 (rr2018)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282647"/>
                  </a:ext>
                </a:extLst>
              </a:tr>
              <a:tr h="4562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Antimikrobinio atsparumo valdymo programą įsidiegusių stacionarių asmens sveikatos priežiūros įstaigų dalis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(2021)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716170"/>
                  </a:ext>
                </a:extLst>
              </a:tr>
              <a:tr h="349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Lietuvos nacionalinei sveikatos sistemai priklausančių asmens ir visuomenės sveikatos priežiūros įstaigų, pasirengusių veikti esant ekstremaliosioms situacijoms, dalis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(2020)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120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Sergamumas aktyvios tuberkuliozės (nauji atvejai ir recidyvai) forma (atvejų skaičius 100 tūkst. gyventojų)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24,6 (2020)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838666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ŽIV užsikrėtusių asmenų, gydomų antiretrovirusiniais vaistais, dalis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(2019)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197526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Vaikų (iki 2 metų), paskiepytų viena MMR (tymų, kiaulytės (epideminio parotito) ir raudonukės) vakcinos doze, aprėptis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90,1 (2020)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710739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Daržovių ir vaisių suvartojimas vienam suaugusiam gyventojui 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 (2020)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686325"/>
                  </a:ext>
                </a:extLst>
              </a:tr>
              <a:tr h="201903">
                <a:tc>
                  <a:txBody>
                    <a:bodyPr/>
                    <a:lstStyle/>
                    <a:p>
                      <a:pPr indent="-584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Nutukusių 19–64 metų asmenų dalis 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 (2020)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295064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Mokyklinio amžiaus vaikų, kurie 5 arba daugiau dienų per savaitę mankštinasi arba sportuoja bent 60 min., dalis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38,1 (2020)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200842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Standartizuotas mirtingumas dėl išorinių priežasčių (atvejų skaičius 100 tūkst. gyventojų)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83,6 (2019)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33 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400705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Lietuvos gyventojų gaunamos kolektyvinės efektinės dozės stabilizavimas (mSV/1000 gyventojų)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973 (2018)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973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973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875050"/>
                  </a:ext>
                </a:extLst>
              </a:tr>
              <a:tr h="1663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Specialistų, po dalyvavimo veiklose įgijusių / patobulinusių  kvalifikaciją, dalis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(2021)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 (2029)</a:t>
                      </a: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792042"/>
                  </a:ext>
                </a:extLst>
              </a:tr>
              <a:tr h="221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Specialistai, dalyvavę kvalifikacijos tobulinimo / perkvalifikavimo veiklose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0  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700 (2024)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 (2029)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566850"/>
                  </a:ext>
                </a:extLst>
              </a:tr>
              <a:tr h="2681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Asmenų po dalyvavimo veiklose, pagerinusių sveikatos raštingumo kompetenciją, dalis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(2021)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(2029) 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821934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Asmenys, dalyvavę sveikatos raštingumo didinimo veiklose 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 (2024)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15 000 (2029)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335923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Asmenų, palankiai vertinančių visuomenės sveikatos priežiūros paslaugų kokybę, dalis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(2018)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(2029)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594922"/>
                  </a:ext>
                </a:extLst>
              </a:tr>
              <a:tr h="23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Paramą gavusių nacionalinio, regionų ar vietos lygmens viešojo administravimo ar viešąsias paslaugas teikiančių įstaigų skaičius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 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 (2024)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(2029)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377056"/>
                  </a:ext>
                </a:extLst>
              </a:tr>
              <a:tr h="333140">
                <a:tc>
                  <a:txBody>
                    <a:bodyPr/>
                    <a:lstStyle/>
                    <a:p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REGIONINĖS PRIEMONĖS RODIKLIS</a:t>
                      </a:r>
                    </a:p>
                    <a:p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Prevencinėmis priemonėmis išvengiamas mirtingumas (mirusiųjų skaičius 100 tūkst. gyventojų)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 (2030)</a:t>
                      </a:r>
                    </a:p>
                  </a:txBody>
                  <a:tcPr marL="42217" marR="42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351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4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4C1DE5-56FE-D4D4-A708-E8F95A16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3" y="95132"/>
            <a:ext cx="10509504" cy="1076914"/>
          </a:xfr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lt-LT" alt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PAŽANGOS PRIEMONĖS </a:t>
            </a:r>
            <a:r>
              <a:rPr kumimoji="0" lang="es-ES" alt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„GERINTI GRĖSMIŲ BEI RIZIKOS SVEIKATAI VEIKSNIŲ VALDYMĄ</a:t>
            </a:r>
            <a:r>
              <a:rPr kumimoji="0" lang="lt-LT" alt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 VEIKLŲ ĮGYVENDINIMUI 2023-2025 M. SUPLANUOTI ASIGNAVIMAI (TŪKST. EUR)</a:t>
            </a:r>
            <a:br>
              <a:rPr kumimoji="0" lang="lt-LT" alt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lt-LT" sz="4000" b="1" dirty="0"/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8FC6A889-F59D-AB2C-D6DA-72FA03630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980570"/>
              </p:ext>
            </p:extLst>
          </p:nvPr>
        </p:nvGraphicFramePr>
        <p:xfrm>
          <a:off x="940973" y="881052"/>
          <a:ext cx="9578603" cy="568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7349">
                  <a:extLst>
                    <a:ext uri="{9D8B030D-6E8A-4147-A177-3AD203B41FA5}">
                      <a16:colId xmlns:a16="http://schemas.microsoft.com/office/drawing/2014/main" val="2723988506"/>
                    </a:ext>
                  </a:extLst>
                </a:gridCol>
                <a:gridCol w="913304">
                  <a:extLst>
                    <a:ext uri="{9D8B030D-6E8A-4147-A177-3AD203B41FA5}">
                      <a16:colId xmlns:a16="http://schemas.microsoft.com/office/drawing/2014/main" val="4203749530"/>
                    </a:ext>
                  </a:extLst>
                </a:gridCol>
                <a:gridCol w="870253">
                  <a:extLst>
                    <a:ext uri="{9D8B030D-6E8A-4147-A177-3AD203B41FA5}">
                      <a16:colId xmlns:a16="http://schemas.microsoft.com/office/drawing/2014/main" val="4239766723"/>
                    </a:ext>
                  </a:extLst>
                </a:gridCol>
                <a:gridCol w="2007697">
                  <a:extLst>
                    <a:ext uri="{9D8B030D-6E8A-4147-A177-3AD203B41FA5}">
                      <a16:colId xmlns:a16="http://schemas.microsoft.com/office/drawing/2014/main" val="527121620"/>
                    </a:ext>
                  </a:extLst>
                </a:gridCol>
              </a:tblGrid>
              <a:tr h="4406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kern="1200">
                          <a:effectLst/>
                        </a:rPr>
                        <a:t>Pažangos priemonės veiklos pavadinimas  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kern="1200">
                          <a:effectLst/>
                        </a:rPr>
                        <a:t>2023 m. 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kern="1200">
                          <a:effectLst/>
                        </a:rPr>
                        <a:t>2024 m. 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kern="1200">
                          <a:effectLst/>
                        </a:rPr>
                        <a:t>2025 m. 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extLst>
                  <a:ext uri="{0D108BD9-81ED-4DB2-BD59-A6C34878D82A}">
                    <a16:rowId xmlns:a16="http://schemas.microsoft.com/office/drawing/2014/main" val="3160225800"/>
                  </a:ext>
                </a:extLst>
              </a:tr>
              <a:tr h="147698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Kompleksinių ir integruotų, mokslu pagrįstų visuomenės sveikatos paslaugų prieinamumo užtikrinimas, bazinių visuomenės sveikatos paslaugų tikslinėms grupėms teikimas ir </a:t>
                      </a:r>
                      <a:r>
                        <a:rPr lang="lt-LT" sz="1400" dirty="0">
                          <a:effectLst/>
                        </a:rPr>
                        <a:t>Sisteminio profesinės sveikatos priežiūros paslaugų teikimo modelio kūrimas, užtikrinant profesinės sveikatos priežiūros paslaugų prieinamumą</a:t>
                      </a:r>
                      <a:r>
                        <a:rPr lang="lt-LT" sz="1400" kern="1200" dirty="0">
                          <a:effectLst/>
                        </a:rPr>
                        <a:t> (VB), HI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539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2 917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4 294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273063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Specialistų mokymas ir kvalifikacijos kėlimas (ES+BF), ESFA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350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900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1 300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123814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Sveikatos raštingumo didinimas (ES+BF), HI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350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820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820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72928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Pozityvios tėvystės „Neįtikėtinų metų“ programa (ES+BF), HI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350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900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1 000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019290"/>
                  </a:ext>
                </a:extLst>
              </a:tr>
              <a:tr h="911717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</a:rPr>
                        <a:t>Gebėjimų reaguoti į visuomenės sveikatai kylančias grėsmes, sveikatai nepalankios ar nesaugios aplinkos ir ūkinės veiklos keliamos rizikos valdymo efektyvumo didinimas (VB)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1 338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5 805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3 946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extLst>
                  <a:ext uri="{0D108BD9-81ED-4DB2-BD59-A6C34878D82A}">
                    <a16:rowId xmlns:a16="http://schemas.microsoft.com/office/drawing/2014/main" val="1652635039"/>
                  </a:ext>
                </a:extLst>
              </a:tr>
              <a:tr h="775813">
                <a:tc>
                  <a:txBody>
                    <a:bodyPr/>
                    <a:lstStyle/>
                    <a:p>
                      <a:pPr marL="342900" lvl="0" indent="-342900"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lt-LT" sz="1400" kern="1200">
                          <a:effectLst/>
                        </a:rPr>
                        <a:t>Lietuvos Respublikos valstybės biudžetas, </a:t>
                      </a:r>
                      <a:endParaRPr lang="lt-LT" sz="1300">
                        <a:effectLst/>
                      </a:endParaRPr>
                    </a:p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</a:rPr>
                        <a:t>iš viso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2 927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11 342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11 360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extLst>
                  <a:ext uri="{0D108BD9-81ED-4DB2-BD59-A6C34878D82A}">
                    <a16:rowId xmlns:a16="http://schemas.microsoft.com/office/drawing/2014/main" val="3449431228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</a:rPr>
                        <a:t>1.1. valstybės biudžeto lėšos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1 877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8 722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8 240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extLst>
                  <a:ext uri="{0D108BD9-81ED-4DB2-BD59-A6C34878D82A}">
                    <a16:rowId xmlns:a16="http://schemas.microsoft.com/office/drawing/2014/main" val="587464009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</a:rPr>
                        <a:t>1.2. bendrojo finansavimo lėšos</a:t>
                      </a:r>
                      <a:endParaRPr lang="lt-L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207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512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611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extLst>
                  <a:ext uri="{0D108BD9-81ED-4DB2-BD59-A6C34878D82A}">
                    <a16:rowId xmlns:a16="http://schemas.microsoft.com/office/drawing/2014/main" val="3028557765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1.3. Europos Sąjungos ir kitos tarptautinės finansinės paramos lėšos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843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2 108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effectLst/>
                        </a:rPr>
                        <a:t>2 509</a:t>
                      </a:r>
                      <a:endParaRPr lang="lt-L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" marR="8781" marT="8781" marB="0"/>
                </a:tc>
                <a:extLst>
                  <a:ext uri="{0D108BD9-81ED-4DB2-BD59-A6C34878D82A}">
                    <a16:rowId xmlns:a16="http://schemas.microsoft.com/office/drawing/2014/main" val="125547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45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E8F32A7-32DD-0897-74F5-3D7EA1D0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20" y="159034"/>
            <a:ext cx="11629748" cy="877749"/>
          </a:xfrm>
        </p:spPr>
        <p:txBody>
          <a:bodyPr/>
          <a:lstStyle/>
          <a:p>
            <a:pPr lvl="0" algn="ctr" fontAlgn="auto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lt-LT" sz="20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REGIONINĖS PAŽANGOS PRIEMONĖS „GERINTI KOKYBIŠKŲ VISUOMENĖS SVEIKATOS PASLAUGŲ PRIEINAMUMĄ REGIONUOSE“ FINANSAVIMO GAIRĖS</a:t>
            </a:r>
            <a:br>
              <a:rPr lang="lt-LT" sz="20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endParaRPr lang="lt-LT" sz="2000" b="1" dirty="0">
              <a:solidFill>
                <a:schemeClr val="accent1"/>
              </a:solidFill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FFECEE8C-022D-27E9-DB91-0BBF0B5CE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262" y="922215"/>
            <a:ext cx="10814538" cy="5254748"/>
          </a:xfrm>
        </p:spPr>
        <p:txBody>
          <a:bodyPr/>
          <a:lstStyle/>
          <a:p>
            <a:pPr marL="400050" indent="-400050">
              <a:buAutoNum type="romanUcPeriod"/>
            </a:pPr>
            <a:r>
              <a:rPr lang="lt-LT" sz="1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Bendra informacija apie regioninę priemonę</a:t>
            </a:r>
          </a:p>
          <a:p>
            <a:pPr marL="0" indent="0" algn="just">
              <a:buNone/>
            </a:pP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2021–2027 m. ES fondų investicijų programos 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prioritetas „</a:t>
            </a:r>
            <a:r>
              <a:rPr lang="lt-L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Socialiai atsakingesnė ir </a:t>
            </a:r>
            <a:r>
              <a:rPr lang="lt-L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įtraukesnė</a:t>
            </a:r>
            <a:r>
              <a:rPr lang="lt-L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Europa“</a:t>
            </a:r>
          </a:p>
          <a:p>
            <a:pPr marL="0" indent="0" algn="just">
              <a:buNone/>
            </a:pP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4.8 uždavinys 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Suteikti daugiau vienodų galimybių už prieinamą kainą laiku gauti kokybiškas ir tvarias paslaugas, įskaitant paslaugas, kuriomis skatinamos galimybės gauti būstą ir į asmenį orientuotą priežiūrą, įskaitant sveikatos priežiūrą; modernizuoti socialinės apsaugos sistemas, be kita ko, skatinti, kad būtų suteikta galimybė naudotis socialine apsauga, daugiau dėmesio skiriant vaikams ir palankių sąlygų neturinčioms grupėms; gerinti sveikatos priežiūros sistemų ir ilgalaikės priežiūros paslaugų prieinamumą, taip pat ir neįgaliesiems, rezultatyvumą ir tvarumą“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Skiriamos lėšos ir finansavimo šaltinis: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22 000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tūkst. eurų</a:t>
            </a:r>
          </a:p>
          <a:p>
            <a:pPr marL="0" indent="0">
              <a:buNone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 jų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299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tūkst. eurų sudaro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lt-L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uropos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socialinio fondo (ESF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lėšos ir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4 701 tūkst. eurų nacionalinio bendrojo finansavimo lėšos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Vakarų ir vidurio region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15 297 646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eurų ESF+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Sostinės region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2 001 384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eurų ESF+</a:t>
            </a:r>
          </a:p>
          <a:p>
            <a:pPr marL="0" indent="0">
              <a:buNone/>
            </a:pP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Didžiausias galimas finansavimo intensyvumas projektams, finansuojamiems iš regioninės pažangos priemonės lėšų – 100 proc.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Išankstinės sąlygos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Patvirtintose regionų plėtros planų pažangos priemonėse numatytos veiklos,</a:t>
            </a:r>
            <a:r>
              <a:rPr lang="lt-L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skirtos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kokybiškų visuomenės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sveikatos priežiūros paslaugų prieinamumui didinti, yra pagrįstos mokslo įrodymais, pripažinta gerąja praktika ar tarptautiniais standartais, pagal Sveikatos apsaugos ministerijos pateiktas rekomendacijas (metodiką).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NPP poveikio rodiklis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Prevencinėmis priemonėmis išvengiamas mirtingumas (mirusiųjų skaičius 100 tūkst. gyventojų) (pradinė reikšmė (2018 m.), siektina reikšmė (2025 m.) ir siektina reikšmė (2023 m.)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Regioninei pažangos priemonei priskiriamos </a:t>
            </a:r>
            <a:r>
              <a:rPr lang="lt-L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finansuojamos veiklos 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(veiksmų rūšys), </a:t>
            </a:r>
            <a:r>
              <a:rPr lang="lt-L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tikslinės grupės ir stebėsenos rodikliai, kurie nustatyti Investicijų programoje</a:t>
            </a:r>
          </a:p>
          <a:p>
            <a:pPr marL="0" indent="0" algn="just">
              <a:buNone/>
            </a:pP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5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EC362D4-CB5D-BD4E-1510-09F390CB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lt-LT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REGIONINĖS PAŽANGOS PRIEMONĖS „GERINTI KOKYBIŠKŲ VISUOMENĖS SVEIKATOS PASLAUGŲ PRIEINAMUMĄ REGIONUOSE“ FINANSAVIMO GAIRĖS</a:t>
            </a:r>
            <a:br>
              <a:rPr kumimoji="0" lang="lt-LT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endParaRPr lang="lt-LT" sz="2000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3C95FFA6-C1FF-983A-F4F1-AC55B9613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1543665"/>
            <a:ext cx="9804010" cy="4591664"/>
          </a:xfrm>
        </p:spPr>
      </p:pic>
    </p:spTree>
    <p:extLst>
      <p:ext uri="{BB962C8B-B14F-4D97-AF65-F5344CB8AC3E}">
        <p14:creationId xmlns:p14="http://schemas.microsoft.com/office/powerpoint/2010/main" val="111426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3C854E9-65DA-7D6F-2F21-AF0F9A93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11703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lt-LT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REGIONINĖS PAŽANGOS PRIEMONĖS „GERINTI KOKYBIŠKŲ VISUOMENĖS SVEIKATOS PASLAUGŲ PRIEINAMUMĄ REGIONUOSE“ FINANSAVIMO GAIRĖS</a:t>
            </a:r>
            <a:br>
              <a:rPr kumimoji="0" lang="lt-LT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br>
              <a:rPr kumimoji="0" lang="lt-L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urinio vietos rezervavimo ženklas 4" descr="Paveikslėlis, kuriame yra stalas&#10;&#10;Automatiškai sugeneruotas aprašymas">
            <a:extLst>
              <a:ext uri="{FF2B5EF4-FFF2-40B4-BE49-F238E27FC236}">
                <a16:creationId xmlns:a16="http://schemas.microsoft.com/office/drawing/2014/main" id="{ED3D41F6-06D6-6ABD-BB4C-4691D36FB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566" y="1288111"/>
            <a:ext cx="10956234" cy="477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64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8A36853-2309-42D9-0E30-2889B8AB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400" dirty="0"/>
              <a:t>Valstybinių (valstybės perduotų savivaldybėms) visuomenės sveikatos priežiūros funkcijų  bazinių visuomenės sveikatos priežiūros paslaugų 2023 metų planas (patvirtintas 2023 m. sausio 12 d.)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BCB5243-3AFA-50E1-8607-2C1938B95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297"/>
            <a:ext cx="10515600" cy="457466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lt-LT" sz="1600" dirty="0"/>
              <a:t>Sveikos mitybos ir maisto švaistymo mažinimas bei švediško stalo principo diegimo skatinimas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1600" dirty="0"/>
              <a:t>Sveikatos stiprinimo programos tėvams „Neįtikėtini metai“ vykdymas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1600" dirty="0"/>
              <a:t>Sveikatą stiprinančių mokyklų plėtros skatinimas /  priemonės "Aktyvi mokykla" įgyvendinančių mokyklų plėtros skatinimas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1600" dirty="0"/>
              <a:t>Traumų  ir sužalojimų prevencijos skatinimas mokyklose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1600" dirty="0"/>
              <a:t> Burnos higienos  užsiėmimų organizavimas tikslinėse grupėse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1600" dirty="0"/>
              <a:t> Gyventojų sveikos mitybos įgūdžių formavimas ir skatinimas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1600" dirty="0"/>
              <a:t>Traumų  ir sužalojimų prevencijos skatinimas bendruomenėse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1600" dirty="0"/>
              <a:t>Gyventojų  (iki 64 m. amžiaus) fizinio aktyvumo skatinimas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1600" dirty="0"/>
              <a:t>Vyresnio amžiaus žmonių (65 metų ir daugiau) fizinio aktyvumo skatinimas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1600" dirty="0"/>
              <a:t>Širdies ir kraujagyslių ligų ir cukrinio diabeto (toliau - ŠKLCD) rizikos grupių asmenų sveikatos stiprinimas ir šių ligų prevencija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1600" dirty="0"/>
              <a:t>Pagalbos mokinių savirūpai organizavimas ugdymo įstaigose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1600" dirty="0"/>
              <a:t>Užkrečiamųjų ligų prevencijos </a:t>
            </a:r>
            <a:r>
              <a:rPr lang="lt-LT" sz="1600" dirty="0" err="1"/>
              <a:t>skaitinimas</a:t>
            </a:r>
            <a:r>
              <a:rPr lang="lt-LT" sz="1600" dirty="0"/>
              <a:t> ir supratimo apie mikroorganizmų atsparumą antimikrobinėms medžiagoms didinimas</a:t>
            </a:r>
          </a:p>
        </p:txBody>
      </p:sp>
    </p:spTree>
    <p:extLst>
      <p:ext uri="{BB962C8B-B14F-4D97-AF65-F5344CB8AC3E}">
        <p14:creationId xmlns:p14="http://schemas.microsoft.com/office/powerpoint/2010/main" val="392319075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2247</Words>
  <Application>Microsoft Office PowerPoint</Application>
  <PresentationFormat>Plačiaekranė</PresentationFormat>
  <Paragraphs>283</Paragraphs>
  <Slides>15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Wingdings</vt:lpstr>
      <vt:lpstr>„Office“ tema</vt:lpstr>
      <vt:lpstr>Regioninė pažangos priemonė Gerinti kokybiškų visuomenės sveikatos paslaugų prieinamumą regionuose </vt:lpstr>
      <vt:lpstr>Finansinės projekcijos – Sveikatos išsaugojimo ir stiprinimo plėtros programa</vt:lpstr>
      <vt:lpstr>  1 PAŽANGOS PRIEMONĖJE „GERINTI GRĖSMIŲ BEI RIZIKOS SVEIKATAI VEIKSNIŲ VALDYMĄ“ 2022-2030 m. SUPLANUOTOS VEIKLOS IR LĖŠOS (ESF+ IR VB)</vt:lpstr>
      <vt:lpstr>„PowerPoint“ pateiktis</vt:lpstr>
      <vt:lpstr>1 PAŽANGOS PRIEMONĖS „GERINTI GRĖSMIŲ BEI RIZIKOS SVEIKATAI VEIKSNIŲ VALDYMĄ“  VEIKLŲ ĮGYVENDINIMUI 2023-2025 M. SUPLANUOTI ASIGNAVIMAI (TŪKST. EUR) </vt:lpstr>
      <vt:lpstr>REGIONINĖS PAŽANGOS PRIEMONĖS „GERINTI KOKYBIŠKŲ VISUOMENĖS SVEIKATOS PASLAUGŲ PRIEINAMUMĄ REGIONUOSE“ FINANSAVIMO GAIRĖS </vt:lpstr>
      <vt:lpstr> REGIONINĖS PAŽANGOS PRIEMONĖS „GERINTI KOKYBIŠKŲ VISUOMENĖS SVEIKATOS PASLAUGŲ PRIEINAMUMĄ REGIONUOSE“ FINANSAVIMO GAIRĖS </vt:lpstr>
      <vt:lpstr> REGIONINĖS PAŽANGOS PRIEMONĖS „GERINTI KOKYBIŠKŲ VISUOMENĖS SVEIKATOS PASLAUGŲ PRIEINAMUMĄ REGIONUOSE“ FINANSAVIMO GAIRĖS   </vt:lpstr>
      <vt:lpstr>Valstybinių (valstybės perduotų savivaldybėms) visuomenės sveikatos priežiūros funkcijų  bazinių visuomenės sveikatos priežiūros paslaugų 2023 metų planas (patvirtintas 2023 m. sausio 12 d.)</vt:lpstr>
      <vt:lpstr>Sveikatos raštingumo didinimas </vt:lpstr>
      <vt:lpstr>Neinfekcinių ligų prevencijos pagrindai Burnos higiena</vt:lpstr>
      <vt:lpstr>Sveikatai palankaus maisto gaminimo principai</vt:lpstr>
      <vt:lpstr>Sveikatai palankaus maisto pirkimo principai Privalomas pirmos pagalbos mokymas ir traumų prevencija</vt:lpstr>
      <vt:lpstr>PASIRENGIMAS NACIONALINĖS IR REGIONINĖS PAŽANGOS PRIEMONĖS ĮGYVENDINIMUI https://sam.lrv.lt/lt/veiklos-sritys/visuomenes-sveikatos-prieziura/visuomenes-sveikatos-prieziura-savivaldybese/metodikos</vt:lpstr>
      <vt:lpstr>Visuomenės sveikatos priežiūros paslaugų vertintojams skirtos gerosios praktikos identifikavimo gairės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Audronė Astrauskienė</dc:creator>
  <cp:lastModifiedBy>Audrius Ščeponavičius</cp:lastModifiedBy>
  <cp:revision>42</cp:revision>
  <dcterms:created xsi:type="dcterms:W3CDTF">2022-07-07T09:10:31Z</dcterms:created>
  <dcterms:modified xsi:type="dcterms:W3CDTF">2023-07-19T11:07:10Z</dcterms:modified>
</cp:coreProperties>
</file>