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14"/>
  </p:notesMasterIdLst>
  <p:sldIdLst>
    <p:sldId id="256" r:id="rId2"/>
    <p:sldId id="272" r:id="rId3"/>
    <p:sldId id="386" r:id="rId4"/>
    <p:sldId id="415" r:id="rId5"/>
    <p:sldId id="417" r:id="rId6"/>
    <p:sldId id="419" r:id="rId7"/>
    <p:sldId id="258" r:id="rId8"/>
    <p:sldId id="420" r:id="rId9"/>
    <p:sldId id="265" r:id="rId10"/>
    <p:sldId id="264" r:id="rId11"/>
    <p:sldId id="266" r:id="rId12"/>
    <p:sldId id="421" r:id="rId13"/>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Vidutinis stilius 2 – paryškinima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Šviesus stilius 3 – paryškinimas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C2FFA5D-87B4-456A-9821-1D502468CF0F}" styleName="Teminis stilius 1 – paryškinima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Šviesus stilius 3 – paryškinimas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6415" autoAdjust="0"/>
  </p:normalViewPr>
  <p:slideViewPr>
    <p:cSldViewPr snapToGrid="0">
      <p:cViewPr varScale="1">
        <p:scale>
          <a:sx n="55" d="100"/>
          <a:sy n="55" d="100"/>
        </p:scale>
        <p:origin x="109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697378119406131E-2"/>
          <c:y val="4.6219829692294302E-2"/>
          <c:w val="0.61830926712852174"/>
          <c:h val="0.84206474290018529"/>
        </c:manualLayout>
      </c:layout>
      <c:lineChart>
        <c:grouping val="standard"/>
        <c:varyColors val="0"/>
        <c:ser>
          <c:idx val="0"/>
          <c:order val="0"/>
          <c:tx>
            <c:strRef>
              <c:f>Lapas1!$B$1</c:f>
              <c:strCache>
                <c:ptCount val="1"/>
                <c:pt idx="0">
                  <c:v>Rūkė</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3.9152883435488256E-2"/>
                  <c:y val="6.929509698994648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2D6-4489-990D-2AE0A2E4965A}"/>
                </c:ext>
              </c:extLst>
            </c:dLbl>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Lapas1!$A$2:$A$4</c:f>
              <c:strCache>
                <c:ptCount val="3"/>
                <c:pt idx="0">
                  <c:v>2014 m.</c:v>
                </c:pt>
                <c:pt idx="1">
                  <c:v>2018 m.</c:v>
                </c:pt>
                <c:pt idx="2">
                  <c:v>2022 m.</c:v>
                </c:pt>
              </c:strCache>
            </c:strRef>
          </c:cat>
          <c:val>
            <c:numRef>
              <c:f>Lapas1!$B$2:$B$4</c:f>
              <c:numCache>
                <c:formatCode>General</c:formatCode>
                <c:ptCount val="3"/>
                <c:pt idx="0">
                  <c:v>14</c:v>
                </c:pt>
                <c:pt idx="1">
                  <c:v>15.6</c:v>
                </c:pt>
                <c:pt idx="2">
                  <c:v>12</c:v>
                </c:pt>
              </c:numCache>
            </c:numRef>
          </c:val>
          <c:smooth val="0"/>
          <c:extLst>
            <c:ext xmlns:c16="http://schemas.microsoft.com/office/drawing/2014/chart" uri="{C3380CC4-5D6E-409C-BE32-E72D297353CC}">
              <c16:uniqueId val="{00000000-68F1-4CB7-8B40-7F31F3CF5A88}"/>
            </c:ext>
          </c:extLst>
        </c:ser>
        <c:ser>
          <c:idx val="1"/>
          <c:order val="1"/>
          <c:tx>
            <c:strRef>
              <c:f>Lapas1!$C$1</c:f>
              <c:strCache>
                <c:ptCount val="1"/>
                <c:pt idx="0">
                  <c:v>Vartojo elektronines cigaretes</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0"/>
              <c:layout>
                <c:manualLayout>
                  <c:x val="-5.1388159509078331E-2"/>
                  <c:y val="1.039426454849190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2D6-4489-990D-2AE0A2E4965A}"/>
                </c:ext>
              </c:extLst>
            </c:dLbl>
            <c:dLbl>
              <c:idx val="1"/>
              <c:layout>
                <c:manualLayout>
                  <c:x val="-2.1510955484460876E-2"/>
                  <c:y val="-4.15770581939678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2D6-4489-990D-2AE0A2E4965A}"/>
                </c:ext>
              </c:extLst>
            </c:dLbl>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Lapas1!$A$2:$A$4</c:f>
              <c:strCache>
                <c:ptCount val="3"/>
                <c:pt idx="0">
                  <c:v>2014 m.</c:v>
                </c:pt>
                <c:pt idx="1">
                  <c:v>2018 m.</c:v>
                </c:pt>
                <c:pt idx="2">
                  <c:v>2022 m.</c:v>
                </c:pt>
              </c:strCache>
            </c:strRef>
          </c:cat>
          <c:val>
            <c:numRef>
              <c:f>Lapas1!$C$2:$C$4</c:f>
              <c:numCache>
                <c:formatCode>General</c:formatCode>
                <c:ptCount val="3"/>
                <c:pt idx="0">
                  <c:v>11.7</c:v>
                </c:pt>
                <c:pt idx="1">
                  <c:v>17.899999999999999</c:v>
                </c:pt>
                <c:pt idx="2">
                  <c:v>21</c:v>
                </c:pt>
              </c:numCache>
            </c:numRef>
          </c:val>
          <c:smooth val="0"/>
          <c:extLst>
            <c:ext xmlns:c16="http://schemas.microsoft.com/office/drawing/2014/chart" uri="{C3380CC4-5D6E-409C-BE32-E72D297353CC}">
              <c16:uniqueId val="{00000001-68F1-4CB7-8B40-7F31F3CF5A88}"/>
            </c:ext>
          </c:extLst>
        </c:ser>
        <c:dLbls>
          <c:showLegendKey val="0"/>
          <c:showVal val="1"/>
          <c:showCatName val="0"/>
          <c:showSerName val="0"/>
          <c:showPercent val="0"/>
          <c:showBubbleSize val="0"/>
        </c:dLbls>
        <c:marker val="1"/>
        <c:smooth val="0"/>
        <c:axId val="2066282271"/>
        <c:axId val="2066287071"/>
      </c:lineChart>
      <c:catAx>
        <c:axId val="20662822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lt-LT"/>
          </a:p>
        </c:txPr>
        <c:crossAx val="2066287071"/>
        <c:crosses val="autoZero"/>
        <c:auto val="1"/>
        <c:lblAlgn val="ctr"/>
        <c:lblOffset val="100"/>
        <c:noMultiLvlLbl val="0"/>
      </c:catAx>
      <c:valAx>
        <c:axId val="206628707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lt-LT"/>
          </a:p>
        </c:txPr>
        <c:crossAx val="2066282271"/>
        <c:crosses val="autoZero"/>
        <c:crossBetween val="between"/>
      </c:valAx>
      <c:spPr>
        <a:noFill/>
        <a:ln>
          <a:noFill/>
        </a:ln>
        <a:effectLst/>
      </c:spPr>
    </c:plotArea>
    <c:legend>
      <c:legendPos val="r"/>
      <c:layout>
        <c:manualLayout>
          <c:xMode val="edge"/>
          <c:yMode val="edge"/>
          <c:x val="0.69497639795977251"/>
          <c:y val="0.2522240588757334"/>
          <c:w val="0.2991291855362081"/>
          <c:h val="0.22557572903761933"/>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697378119406131E-2"/>
          <c:y val="4.6219829692294302E-2"/>
          <c:w val="0.61830926712852174"/>
          <c:h val="0.84206474290018529"/>
        </c:manualLayout>
      </c:layout>
      <c:lineChart>
        <c:grouping val="standard"/>
        <c:varyColors val="0"/>
        <c:ser>
          <c:idx val="0"/>
          <c:order val="0"/>
          <c:tx>
            <c:strRef>
              <c:f>Lapas1!$B$1</c:f>
              <c:strCache>
                <c:ptCount val="1"/>
                <c:pt idx="0">
                  <c:v>Bent kartą gyvenime</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3.9152883435488256E-2"/>
                  <c:y val="6.929509698994648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2D6-4489-990D-2AE0A2E4965A}"/>
                </c:ext>
              </c:extLst>
            </c:dLbl>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Lapas1!$A$2:$A$4</c:f>
              <c:strCache>
                <c:ptCount val="3"/>
                <c:pt idx="0">
                  <c:v>2014 m.</c:v>
                </c:pt>
                <c:pt idx="1">
                  <c:v>2018 m.</c:v>
                </c:pt>
                <c:pt idx="2">
                  <c:v>2022 m.</c:v>
                </c:pt>
              </c:strCache>
            </c:strRef>
          </c:cat>
          <c:val>
            <c:numRef>
              <c:f>Lapas1!$B$2:$B$4</c:f>
              <c:numCache>
                <c:formatCode>General</c:formatCode>
                <c:ptCount val="3"/>
                <c:pt idx="0">
                  <c:v>26</c:v>
                </c:pt>
                <c:pt idx="1">
                  <c:v>38.6</c:v>
                </c:pt>
                <c:pt idx="2">
                  <c:v>39.299999999999997</c:v>
                </c:pt>
              </c:numCache>
            </c:numRef>
          </c:val>
          <c:smooth val="0"/>
          <c:extLst>
            <c:ext xmlns:c16="http://schemas.microsoft.com/office/drawing/2014/chart" uri="{C3380CC4-5D6E-409C-BE32-E72D297353CC}">
              <c16:uniqueId val="{00000000-68F1-4CB7-8B40-7F31F3CF5A88}"/>
            </c:ext>
          </c:extLst>
        </c:ser>
        <c:ser>
          <c:idx val="1"/>
          <c:order val="1"/>
          <c:tx>
            <c:strRef>
              <c:f>Lapas1!$C$1</c:f>
              <c:strCache>
                <c:ptCount val="1"/>
                <c:pt idx="0">
                  <c:v>Per 30 d.</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0"/>
              <c:layout>
                <c:manualLayout>
                  <c:x val="-5.1388159509078331E-2"/>
                  <c:y val="1.039426454849190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2D6-4489-990D-2AE0A2E4965A}"/>
                </c:ext>
              </c:extLst>
            </c:dLbl>
            <c:dLbl>
              <c:idx val="1"/>
              <c:layout>
                <c:manualLayout>
                  <c:x val="-2.1510955484460876E-2"/>
                  <c:y val="-4.15770581939678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2D6-4489-990D-2AE0A2E4965A}"/>
                </c:ext>
              </c:extLst>
            </c:dLbl>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Lapas1!$A$2:$A$4</c:f>
              <c:strCache>
                <c:ptCount val="3"/>
                <c:pt idx="0">
                  <c:v>2014 m.</c:v>
                </c:pt>
                <c:pt idx="1">
                  <c:v>2018 m.</c:v>
                </c:pt>
                <c:pt idx="2">
                  <c:v>2022 m.</c:v>
                </c:pt>
              </c:strCache>
            </c:strRef>
          </c:cat>
          <c:val>
            <c:numRef>
              <c:f>Lapas1!$C$2:$C$4</c:f>
              <c:numCache>
                <c:formatCode>General</c:formatCode>
                <c:ptCount val="3"/>
                <c:pt idx="0">
                  <c:v>11.7</c:v>
                </c:pt>
                <c:pt idx="1">
                  <c:v>17.899999999999999</c:v>
                </c:pt>
                <c:pt idx="2">
                  <c:v>20.8</c:v>
                </c:pt>
              </c:numCache>
            </c:numRef>
          </c:val>
          <c:smooth val="0"/>
          <c:extLst>
            <c:ext xmlns:c16="http://schemas.microsoft.com/office/drawing/2014/chart" uri="{C3380CC4-5D6E-409C-BE32-E72D297353CC}">
              <c16:uniqueId val="{00000001-68F1-4CB7-8B40-7F31F3CF5A88}"/>
            </c:ext>
          </c:extLst>
        </c:ser>
        <c:dLbls>
          <c:showLegendKey val="0"/>
          <c:showVal val="1"/>
          <c:showCatName val="0"/>
          <c:showSerName val="0"/>
          <c:showPercent val="0"/>
          <c:showBubbleSize val="0"/>
        </c:dLbls>
        <c:marker val="1"/>
        <c:smooth val="0"/>
        <c:axId val="2066282271"/>
        <c:axId val="2066287071"/>
      </c:lineChart>
      <c:catAx>
        <c:axId val="20662822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lt-LT"/>
          </a:p>
        </c:txPr>
        <c:crossAx val="2066287071"/>
        <c:crosses val="autoZero"/>
        <c:auto val="1"/>
        <c:lblAlgn val="ctr"/>
        <c:lblOffset val="100"/>
        <c:noMultiLvlLbl val="0"/>
      </c:catAx>
      <c:valAx>
        <c:axId val="206628707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lt-LT"/>
          </a:p>
        </c:txPr>
        <c:crossAx val="2066282271"/>
        <c:crosses val="autoZero"/>
        <c:crossBetween val="between"/>
      </c:valAx>
      <c:spPr>
        <a:noFill/>
        <a:ln>
          <a:noFill/>
        </a:ln>
        <a:effectLst/>
      </c:spPr>
    </c:plotArea>
    <c:legend>
      <c:legendPos val="r"/>
      <c:layout>
        <c:manualLayout>
          <c:xMode val="edge"/>
          <c:yMode val="edge"/>
          <c:x val="0.69497639795977251"/>
          <c:y val="0.2522240588757334"/>
          <c:w val="0.2991291855362081"/>
          <c:h val="0.22557572903761933"/>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6BEB3C-E673-47EC-BCBD-F2F92F387192}"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lt-LT"/>
        </a:p>
      </dgm:t>
    </dgm:pt>
    <dgm:pt modelId="{E9AFD371-14E8-48D2-A8C5-986B1B3F643C}">
      <dgm:prSet/>
      <dgm:spPr>
        <a:solidFill>
          <a:srgbClr val="00B050"/>
        </a:solidFill>
        <a:ln>
          <a:solidFill>
            <a:srgbClr val="92D050"/>
          </a:solidFill>
        </a:ln>
      </dgm:spPr>
      <dgm:t>
        <a:bodyPr/>
        <a:lstStyle/>
        <a:p>
          <a:r>
            <a:rPr lang="lt-LT" b="0" i="0" dirty="0">
              <a:solidFill>
                <a:schemeClr val="tx1"/>
              </a:solidFill>
            </a:rPr>
            <a:t>Elektroninių cigarečių vartojimo tarp vaikų ir jaunimo mažinimas</a:t>
          </a:r>
          <a:endParaRPr lang="lt-LT" dirty="0">
            <a:solidFill>
              <a:schemeClr val="tx1"/>
            </a:solidFill>
          </a:endParaRPr>
        </a:p>
      </dgm:t>
    </dgm:pt>
    <dgm:pt modelId="{11206730-3DFC-469F-9876-B841E5001F4A}" type="parTrans" cxnId="{B07E9B17-2383-4E78-AB53-C6A67A87320D}">
      <dgm:prSet/>
      <dgm:spPr/>
      <dgm:t>
        <a:bodyPr/>
        <a:lstStyle/>
        <a:p>
          <a:endParaRPr lang="lt-LT"/>
        </a:p>
      </dgm:t>
    </dgm:pt>
    <dgm:pt modelId="{F47DE893-18D6-4D36-B0C0-3411147C28E5}" type="sibTrans" cxnId="{B07E9B17-2383-4E78-AB53-C6A67A87320D}">
      <dgm:prSet/>
      <dgm:spPr/>
      <dgm:t>
        <a:bodyPr/>
        <a:lstStyle/>
        <a:p>
          <a:endParaRPr lang="lt-LT"/>
        </a:p>
      </dgm:t>
    </dgm:pt>
    <dgm:pt modelId="{9F90BA31-7A81-4DD5-8058-FF4B3694F953}">
      <dgm:prSet/>
      <dgm:spPr>
        <a:solidFill>
          <a:srgbClr val="00B050"/>
        </a:solidFill>
        <a:ln>
          <a:solidFill>
            <a:srgbClr val="92D050"/>
          </a:solidFill>
        </a:ln>
      </dgm:spPr>
      <dgm:t>
        <a:bodyPr/>
        <a:lstStyle/>
        <a:p>
          <a:r>
            <a:rPr lang="lt-LT" b="0" i="0" dirty="0">
              <a:solidFill>
                <a:schemeClr val="tx1"/>
              </a:solidFill>
            </a:rPr>
            <a:t>Narkotinių ir psichotropinių medžiagų vartojimo tarp vaikų ir jaunimo mažinimas</a:t>
          </a:r>
          <a:endParaRPr lang="lt-LT" dirty="0">
            <a:solidFill>
              <a:schemeClr val="tx1"/>
            </a:solidFill>
          </a:endParaRPr>
        </a:p>
      </dgm:t>
    </dgm:pt>
    <dgm:pt modelId="{B0367A78-A893-4C90-BD30-DB56F3F363DE}" type="parTrans" cxnId="{EE94688F-2ED0-47DD-A972-FECAF20C898D}">
      <dgm:prSet/>
      <dgm:spPr/>
      <dgm:t>
        <a:bodyPr/>
        <a:lstStyle/>
        <a:p>
          <a:endParaRPr lang="lt-LT"/>
        </a:p>
      </dgm:t>
    </dgm:pt>
    <dgm:pt modelId="{EABFC020-46F0-4AC3-B475-CDB922695EEA}" type="sibTrans" cxnId="{EE94688F-2ED0-47DD-A972-FECAF20C898D}">
      <dgm:prSet/>
      <dgm:spPr/>
      <dgm:t>
        <a:bodyPr/>
        <a:lstStyle/>
        <a:p>
          <a:endParaRPr lang="lt-LT"/>
        </a:p>
      </dgm:t>
    </dgm:pt>
    <dgm:pt modelId="{C8DE748B-4E53-4C7D-A46C-259461B13D77}" type="pres">
      <dgm:prSet presAssocID="{CF6BEB3C-E673-47EC-BCBD-F2F92F387192}" presName="diagram" presStyleCnt="0">
        <dgm:presLayoutVars>
          <dgm:chPref val="1"/>
          <dgm:dir/>
          <dgm:animOne val="branch"/>
          <dgm:animLvl val="lvl"/>
          <dgm:resizeHandles/>
        </dgm:presLayoutVars>
      </dgm:prSet>
      <dgm:spPr/>
    </dgm:pt>
    <dgm:pt modelId="{ADEC7871-BE26-43DF-BB56-432455EB1C1A}" type="pres">
      <dgm:prSet presAssocID="{E9AFD371-14E8-48D2-A8C5-986B1B3F643C}" presName="root" presStyleCnt="0"/>
      <dgm:spPr/>
    </dgm:pt>
    <dgm:pt modelId="{9EA1922F-BAFC-45EC-971A-AB43A9ABFA32}" type="pres">
      <dgm:prSet presAssocID="{E9AFD371-14E8-48D2-A8C5-986B1B3F643C}" presName="rootComposite" presStyleCnt="0"/>
      <dgm:spPr/>
    </dgm:pt>
    <dgm:pt modelId="{BE5ACE41-0B77-46AC-80AB-730415B556BE}" type="pres">
      <dgm:prSet presAssocID="{E9AFD371-14E8-48D2-A8C5-986B1B3F643C}" presName="rootText" presStyleLbl="node1" presStyleIdx="0" presStyleCnt="2"/>
      <dgm:spPr/>
    </dgm:pt>
    <dgm:pt modelId="{B69C9F90-4674-4998-9B34-6933FE97D210}" type="pres">
      <dgm:prSet presAssocID="{E9AFD371-14E8-48D2-A8C5-986B1B3F643C}" presName="rootConnector" presStyleLbl="node1" presStyleIdx="0" presStyleCnt="2"/>
      <dgm:spPr/>
    </dgm:pt>
    <dgm:pt modelId="{B7077B57-B5F0-4448-8EEF-D8F140F2AB7B}" type="pres">
      <dgm:prSet presAssocID="{E9AFD371-14E8-48D2-A8C5-986B1B3F643C}" presName="childShape" presStyleCnt="0"/>
      <dgm:spPr/>
    </dgm:pt>
    <dgm:pt modelId="{CFC0C6FB-1900-4B71-8FF5-2E52E9CC9891}" type="pres">
      <dgm:prSet presAssocID="{9F90BA31-7A81-4DD5-8058-FF4B3694F953}" presName="root" presStyleCnt="0"/>
      <dgm:spPr/>
    </dgm:pt>
    <dgm:pt modelId="{44EF3CA2-38BE-4895-8253-2C48DA3EBD28}" type="pres">
      <dgm:prSet presAssocID="{9F90BA31-7A81-4DD5-8058-FF4B3694F953}" presName="rootComposite" presStyleCnt="0"/>
      <dgm:spPr/>
    </dgm:pt>
    <dgm:pt modelId="{F00E4DF8-62B4-48EC-BFE6-3393DFCE586C}" type="pres">
      <dgm:prSet presAssocID="{9F90BA31-7A81-4DD5-8058-FF4B3694F953}" presName="rootText" presStyleLbl="node1" presStyleIdx="1" presStyleCnt="2"/>
      <dgm:spPr/>
    </dgm:pt>
    <dgm:pt modelId="{06024ED1-E16F-4003-A799-58EFA9E2CE37}" type="pres">
      <dgm:prSet presAssocID="{9F90BA31-7A81-4DD5-8058-FF4B3694F953}" presName="rootConnector" presStyleLbl="node1" presStyleIdx="1" presStyleCnt="2"/>
      <dgm:spPr/>
    </dgm:pt>
    <dgm:pt modelId="{8CB429DD-36EC-4218-9CE7-4A6D55B0DE80}" type="pres">
      <dgm:prSet presAssocID="{9F90BA31-7A81-4DD5-8058-FF4B3694F953}" presName="childShape" presStyleCnt="0"/>
      <dgm:spPr/>
    </dgm:pt>
  </dgm:ptLst>
  <dgm:cxnLst>
    <dgm:cxn modelId="{B07E9B17-2383-4E78-AB53-C6A67A87320D}" srcId="{CF6BEB3C-E673-47EC-BCBD-F2F92F387192}" destId="{E9AFD371-14E8-48D2-A8C5-986B1B3F643C}" srcOrd="0" destOrd="0" parTransId="{11206730-3DFC-469F-9876-B841E5001F4A}" sibTransId="{F47DE893-18D6-4D36-B0C0-3411147C28E5}"/>
    <dgm:cxn modelId="{538D8B65-4C68-4037-B900-CD194899251C}" type="presOf" srcId="{9F90BA31-7A81-4DD5-8058-FF4B3694F953}" destId="{F00E4DF8-62B4-48EC-BFE6-3393DFCE586C}" srcOrd="0" destOrd="0" presId="urn:microsoft.com/office/officeart/2005/8/layout/hierarchy3"/>
    <dgm:cxn modelId="{B989855A-279B-4B81-B23E-7F083E797B7F}" type="presOf" srcId="{E9AFD371-14E8-48D2-A8C5-986B1B3F643C}" destId="{B69C9F90-4674-4998-9B34-6933FE97D210}" srcOrd="1" destOrd="0" presId="urn:microsoft.com/office/officeart/2005/8/layout/hierarchy3"/>
    <dgm:cxn modelId="{C2160987-EB8D-4B00-9578-A28D93B433BC}" type="presOf" srcId="{CF6BEB3C-E673-47EC-BCBD-F2F92F387192}" destId="{C8DE748B-4E53-4C7D-A46C-259461B13D77}" srcOrd="0" destOrd="0" presId="urn:microsoft.com/office/officeart/2005/8/layout/hierarchy3"/>
    <dgm:cxn modelId="{EE94688F-2ED0-47DD-A972-FECAF20C898D}" srcId="{CF6BEB3C-E673-47EC-BCBD-F2F92F387192}" destId="{9F90BA31-7A81-4DD5-8058-FF4B3694F953}" srcOrd="1" destOrd="0" parTransId="{B0367A78-A893-4C90-BD30-DB56F3F363DE}" sibTransId="{EABFC020-46F0-4AC3-B475-CDB922695EEA}"/>
    <dgm:cxn modelId="{84BEA6B9-64CA-4DE7-A9E6-96218299AEB7}" type="presOf" srcId="{E9AFD371-14E8-48D2-A8C5-986B1B3F643C}" destId="{BE5ACE41-0B77-46AC-80AB-730415B556BE}" srcOrd="0" destOrd="0" presId="urn:microsoft.com/office/officeart/2005/8/layout/hierarchy3"/>
    <dgm:cxn modelId="{16A67AD2-E5CC-4440-8F13-8928C144B0DD}" type="presOf" srcId="{9F90BA31-7A81-4DD5-8058-FF4B3694F953}" destId="{06024ED1-E16F-4003-A799-58EFA9E2CE37}" srcOrd="1" destOrd="0" presId="urn:microsoft.com/office/officeart/2005/8/layout/hierarchy3"/>
    <dgm:cxn modelId="{C9E6AB16-903F-4B4F-A8C9-55F08ABBAF09}" type="presParOf" srcId="{C8DE748B-4E53-4C7D-A46C-259461B13D77}" destId="{ADEC7871-BE26-43DF-BB56-432455EB1C1A}" srcOrd="0" destOrd="0" presId="urn:microsoft.com/office/officeart/2005/8/layout/hierarchy3"/>
    <dgm:cxn modelId="{82C3A412-05B8-40E2-940A-35FA77F50F98}" type="presParOf" srcId="{ADEC7871-BE26-43DF-BB56-432455EB1C1A}" destId="{9EA1922F-BAFC-45EC-971A-AB43A9ABFA32}" srcOrd="0" destOrd="0" presId="urn:microsoft.com/office/officeart/2005/8/layout/hierarchy3"/>
    <dgm:cxn modelId="{4CE49DC7-E46C-4A46-8D0B-427F93149A7F}" type="presParOf" srcId="{9EA1922F-BAFC-45EC-971A-AB43A9ABFA32}" destId="{BE5ACE41-0B77-46AC-80AB-730415B556BE}" srcOrd="0" destOrd="0" presId="urn:microsoft.com/office/officeart/2005/8/layout/hierarchy3"/>
    <dgm:cxn modelId="{088C8457-AACE-4911-8D1B-CA0FD0F8D3DE}" type="presParOf" srcId="{9EA1922F-BAFC-45EC-971A-AB43A9ABFA32}" destId="{B69C9F90-4674-4998-9B34-6933FE97D210}" srcOrd="1" destOrd="0" presId="urn:microsoft.com/office/officeart/2005/8/layout/hierarchy3"/>
    <dgm:cxn modelId="{0445F964-2CFB-41B3-9A71-A7459A28E9C7}" type="presParOf" srcId="{ADEC7871-BE26-43DF-BB56-432455EB1C1A}" destId="{B7077B57-B5F0-4448-8EEF-D8F140F2AB7B}" srcOrd="1" destOrd="0" presId="urn:microsoft.com/office/officeart/2005/8/layout/hierarchy3"/>
    <dgm:cxn modelId="{660B6710-4377-475A-BACF-628F270112AA}" type="presParOf" srcId="{C8DE748B-4E53-4C7D-A46C-259461B13D77}" destId="{CFC0C6FB-1900-4B71-8FF5-2E52E9CC9891}" srcOrd="1" destOrd="0" presId="urn:microsoft.com/office/officeart/2005/8/layout/hierarchy3"/>
    <dgm:cxn modelId="{1C4FF99C-6AFE-447A-814D-33BD1A278F08}" type="presParOf" srcId="{CFC0C6FB-1900-4B71-8FF5-2E52E9CC9891}" destId="{44EF3CA2-38BE-4895-8253-2C48DA3EBD28}" srcOrd="0" destOrd="0" presId="urn:microsoft.com/office/officeart/2005/8/layout/hierarchy3"/>
    <dgm:cxn modelId="{24499C2A-033E-4467-A25B-D60744F2F92D}" type="presParOf" srcId="{44EF3CA2-38BE-4895-8253-2C48DA3EBD28}" destId="{F00E4DF8-62B4-48EC-BFE6-3393DFCE586C}" srcOrd="0" destOrd="0" presId="urn:microsoft.com/office/officeart/2005/8/layout/hierarchy3"/>
    <dgm:cxn modelId="{DDD0A2B2-0976-4043-B6B3-0392E943E291}" type="presParOf" srcId="{44EF3CA2-38BE-4895-8253-2C48DA3EBD28}" destId="{06024ED1-E16F-4003-A799-58EFA9E2CE37}" srcOrd="1" destOrd="0" presId="urn:microsoft.com/office/officeart/2005/8/layout/hierarchy3"/>
    <dgm:cxn modelId="{9E3CB3D7-45A1-4011-94E3-BAD53AC87B46}" type="presParOf" srcId="{CFC0C6FB-1900-4B71-8FF5-2E52E9CC9891}" destId="{8CB429DD-36EC-4218-9CE7-4A6D55B0DE80}"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838090E-89D4-42FC-8DA1-013C69B6879E}" type="doc">
      <dgm:prSet loTypeId="urn:microsoft.com/office/officeart/2005/8/layout/hProcess11" loCatId="process" qsTypeId="urn:microsoft.com/office/officeart/2005/8/quickstyle/simple1" qsCatId="simple" csTypeId="urn:microsoft.com/office/officeart/2005/8/colors/accent1_2" csCatId="accent1" phldr="1"/>
      <dgm:spPr/>
    </dgm:pt>
    <dgm:pt modelId="{8DF1FDBA-D459-4EC1-B297-CA14A4A8BACE}">
      <dgm:prSet phldrT="[Text]" custT="1"/>
      <dgm:spPr/>
      <dgm:t>
        <a:bodyPr/>
        <a:lstStyle/>
        <a:p>
          <a:r>
            <a:rPr lang="lt-LT" sz="1400" b="1" dirty="0"/>
            <a:t>2019 m.</a:t>
          </a:r>
          <a:endParaRPr lang="en-US" sz="1400" b="1" dirty="0"/>
        </a:p>
      </dgm:t>
    </dgm:pt>
    <dgm:pt modelId="{91366D1D-F67F-4144-A070-E03A12A84FAF}" type="parTrans" cxnId="{CD862883-1030-4F1E-A39C-E15D97F27C0E}">
      <dgm:prSet/>
      <dgm:spPr/>
      <dgm:t>
        <a:bodyPr/>
        <a:lstStyle/>
        <a:p>
          <a:endParaRPr lang="en-US"/>
        </a:p>
      </dgm:t>
    </dgm:pt>
    <dgm:pt modelId="{573F1935-516B-4ED1-8036-36D13D227E37}" type="sibTrans" cxnId="{CD862883-1030-4F1E-A39C-E15D97F27C0E}">
      <dgm:prSet/>
      <dgm:spPr/>
      <dgm:t>
        <a:bodyPr/>
        <a:lstStyle/>
        <a:p>
          <a:endParaRPr lang="en-US"/>
        </a:p>
      </dgm:t>
    </dgm:pt>
    <dgm:pt modelId="{1C45CF4C-7DAD-4D9B-A946-9E69329ED0D9}">
      <dgm:prSet phldrT="[Text]" custT="1"/>
      <dgm:spPr/>
      <dgm:t>
        <a:bodyPr/>
        <a:lstStyle/>
        <a:p>
          <a:r>
            <a:rPr lang="lt-LT" sz="1400" b="1" dirty="0"/>
            <a:t>2035 m.</a:t>
          </a:r>
          <a:endParaRPr lang="en-US" sz="1400" b="1" dirty="0"/>
        </a:p>
      </dgm:t>
    </dgm:pt>
    <dgm:pt modelId="{F69162FD-5D75-4F64-B5BF-C18C1E08A0A6}" type="parTrans" cxnId="{4584EC4B-FD44-469A-BE60-702ABC82FF4A}">
      <dgm:prSet/>
      <dgm:spPr/>
      <dgm:t>
        <a:bodyPr/>
        <a:lstStyle/>
        <a:p>
          <a:endParaRPr lang="en-US"/>
        </a:p>
      </dgm:t>
    </dgm:pt>
    <dgm:pt modelId="{26268379-8004-45D4-8969-0154142FF062}" type="sibTrans" cxnId="{4584EC4B-FD44-469A-BE60-702ABC82FF4A}">
      <dgm:prSet/>
      <dgm:spPr/>
      <dgm:t>
        <a:bodyPr/>
        <a:lstStyle/>
        <a:p>
          <a:endParaRPr lang="en-US"/>
        </a:p>
      </dgm:t>
    </dgm:pt>
    <dgm:pt modelId="{A35B6C16-E490-4B5A-9B8B-B2579836EB96}" type="pres">
      <dgm:prSet presAssocID="{2838090E-89D4-42FC-8DA1-013C69B6879E}" presName="Name0" presStyleCnt="0">
        <dgm:presLayoutVars>
          <dgm:dir/>
          <dgm:resizeHandles val="exact"/>
        </dgm:presLayoutVars>
      </dgm:prSet>
      <dgm:spPr/>
    </dgm:pt>
    <dgm:pt modelId="{56D56625-B73E-41C6-B80F-1C327B3C3968}" type="pres">
      <dgm:prSet presAssocID="{2838090E-89D4-42FC-8DA1-013C69B6879E}" presName="arrow" presStyleLbl="bgShp" presStyleIdx="0" presStyleCnt="1" custAng="158345" custScaleY="36991"/>
      <dgm:spPr/>
    </dgm:pt>
    <dgm:pt modelId="{98BE9818-D860-46BF-B9C1-93B54A71538B}" type="pres">
      <dgm:prSet presAssocID="{2838090E-89D4-42FC-8DA1-013C69B6879E}" presName="points" presStyleCnt="0"/>
      <dgm:spPr/>
    </dgm:pt>
    <dgm:pt modelId="{F761D0E9-73B4-488D-A07C-98723E99DA0E}" type="pres">
      <dgm:prSet presAssocID="{8DF1FDBA-D459-4EC1-B297-CA14A4A8BACE}" presName="compositeA" presStyleCnt="0"/>
      <dgm:spPr/>
    </dgm:pt>
    <dgm:pt modelId="{169A9CFA-81E9-40B9-B8A6-15F32E664ED5}" type="pres">
      <dgm:prSet presAssocID="{8DF1FDBA-D459-4EC1-B297-CA14A4A8BACE}" presName="textA" presStyleLbl="revTx" presStyleIdx="0" presStyleCnt="2" custScaleX="38875" custScaleY="17728" custLinFactNeighborX="-350" custLinFactNeighborY="53152">
        <dgm:presLayoutVars>
          <dgm:bulletEnabled val="1"/>
        </dgm:presLayoutVars>
      </dgm:prSet>
      <dgm:spPr/>
    </dgm:pt>
    <dgm:pt modelId="{DF87583C-BBB6-4A9E-ACF3-C284B2300AA1}" type="pres">
      <dgm:prSet presAssocID="{8DF1FDBA-D459-4EC1-B297-CA14A4A8BACE}" presName="circleA" presStyleLbl="node1" presStyleIdx="0" presStyleCnt="2" custScaleX="128177" custScaleY="123602" custLinFactNeighborX="2437" custLinFactNeighborY="7891"/>
      <dgm:spPr/>
    </dgm:pt>
    <dgm:pt modelId="{DEFC3673-8571-4A92-8489-965F8D0E7147}" type="pres">
      <dgm:prSet presAssocID="{8DF1FDBA-D459-4EC1-B297-CA14A4A8BACE}" presName="spaceA" presStyleCnt="0"/>
      <dgm:spPr/>
    </dgm:pt>
    <dgm:pt modelId="{4F59DDE9-7D3B-4BC8-887D-6CAA6DF4E30D}" type="pres">
      <dgm:prSet presAssocID="{573F1935-516B-4ED1-8036-36D13D227E37}" presName="space" presStyleCnt="0"/>
      <dgm:spPr/>
    </dgm:pt>
    <dgm:pt modelId="{01C917C3-DA45-4C22-8C01-275CAFA1EDD5}" type="pres">
      <dgm:prSet presAssocID="{1C45CF4C-7DAD-4D9B-A946-9E69329ED0D9}" presName="compositeB" presStyleCnt="0"/>
      <dgm:spPr/>
    </dgm:pt>
    <dgm:pt modelId="{18C322E1-9D8E-4894-8CB4-62BB0DA65AC6}" type="pres">
      <dgm:prSet presAssocID="{1C45CF4C-7DAD-4D9B-A946-9E69329ED0D9}" presName="textB" presStyleLbl="revTx" presStyleIdx="1" presStyleCnt="2" custScaleX="42886" custScaleY="10820" custLinFactY="-21840" custLinFactNeighborX="6811" custLinFactNeighborY="-100000">
        <dgm:presLayoutVars>
          <dgm:bulletEnabled val="1"/>
        </dgm:presLayoutVars>
      </dgm:prSet>
      <dgm:spPr/>
    </dgm:pt>
    <dgm:pt modelId="{54A49F06-198B-46A8-B6C1-A313B439E6C0}" type="pres">
      <dgm:prSet presAssocID="{1C45CF4C-7DAD-4D9B-A946-9E69329ED0D9}" presName="circleB" presStyleLbl="node1" presStyleIdx="1" presStyleCnt="2" custScaleX="123925" custScaleY="119395" custLinFactNeighborX="31468" custLinFactNeighborY="-53446"/>
      <dgm:spPr/>
    </dgm:pt>
    <dgm:pt modelId="{2EFF3F33-4616-4C14-BB23-75F3CB157F15}" type="pres">
      <dgm:prSet presAssocID="{1C45CF4C-7DAD-4D9B-A946-9E69329ED0D9}" presName="spaceB" presStyleCnt="0"/>
      <dgm:spPr/>
    </dgm:pt>
  </dgm:ptLst>
  <dgm:cxnLst>
    <dgm:cxn modelId="{F03D5517-D62B-414A-AA36-074CA9265679}" type="presOf" srcId="{8DF1FDBA-D459-4EC1-B297-CA14A4A8BACE}" destId="{169A9CFA-81E9-40B9-B8A6-15F32E664ED5}" srcOrd="0" destOrd="0" presId="urn:microsoft.com/office/officeart/2005/8/layout/hProcess11"/>
    <dgm:cxn modelId="{7941C066-B939-45C5-B5A7-1C6DE8A6B4B2}" type="presOf" srcId="{2838090E-89D4-42FC-8DA1-013C69B6879E}" destId="{A35B6C16-E490-4B5A-9B8B-B2579836EB96}" srcOrd="0" destOrd="0" presId="urn:microsoft.com/office/officeart/2005/8/layout/hProcess11"/>
    <dgm:cxn modelId="{4584EC4B-FD44-469A-BE60-702ABC82FF4A}" srcId="{2838090E-89D4-42FC-8DA1-013C69B6879E}" destId="{1C45CF4C-7DAD-4D9B-A946-9E69329ED0D9}" srcOrd="1" destOrd="0" parTransId="{F69162FD-5D75-4F64-B5BF-C18C1E08A0A6}" sibTransId="{26268379-8004-45D4-8969-0154142FF062}"/>
    <dgm:cxn modelId="{CD862883-1030-4F1E-A39C-E15D97F27C0E}" srcId="{2838090E-89D4-42FC-8DA1-013C69B6879E}" destId="{8DF1FDBA-D459-4EC1-B297-CA14A4A8BACE}" srcOrd="0" destOrd="0" parTransId="{91366D1D-F67F-4144-A070-E03A12A84FAF}" sibTransId="{573F1935-516B-4ED1-8036-36D13D227E37}"/>
    <dgm:cxn modelId="{9EAB6BA7-1301-4677-A730-0AF93F51C553}" type="presOf" srcId="{1C45CF4C-7DAD-4D9B-A946-9E69329ED0D9}" destId="{18C322E1-9D8E-4894-8CB4-62BB0DA65AC6}" srcOrd="0" destOrd="0" presId="urn:microsoft.com/office/officeart/2005/8/layout/hProcess11"/>
    <dgm:cxn modelId="{7F26A18D-05E7-419F-A151-24D3CA0270AC}" type="presParOf" srcId="{A35B6C16-E490-4B5A-9B8B-B2579836EB96}" destId="{56D56625-B73E-41C6-B80F-1C327B3C3968}" srcOrd="0" destOrd="0" presId="urn:microsoft.com/office/officeart/2005/8/layout/hProcess11"/>
    <dgm:cxn modelId="{9BB42380-22F4-48DE-A123-28D35C40910C}" type="presParOf" srcId="{A35B6C16-E490-4B5A-9B8B-B2579836EB96}" destId="{98BE9818-D860-46BF-B9C1-93B54A71538B}" srcOrd="1" destOrd="0" presId="urn:microsoft.com/office/officeart/2005/8/layout/hProcess11"/>
    <dgm:cxn modelId="{9AAF7111-7D2D-43FD-BA92-954D294C8937}" type="presParOf" srcId="{98BE9818-D860-46BF-B9C1-93B54A71538B}" destId="{F761D0E9-73B4-488D-A07C-98723E99DA0E}" srcOrd="0" destOrd="0" presId="urn:microsoft.com/office/officeart/2005/8/layout/hProcess11"/>
    <dgm:cxn modelId="{6CFD0561-C98F-451F-B7D9-BA7C78096F8B}" type="presParOf" srcId="{F761D0E9-73B4-488D-A07C-98723E99DA0E}" destId="{169A9CFA-81E9-40B9-B8A6-15F32E664ED5}" srcOrd="0" destOrd="0" presId="urn:microsoft.com/office/officeart/2005/8/layout/hProcess11"/>
    <dgm:cxn modelId="{1F8B73CA-5A7C-4C9C-96CD-5BBBEBD07A08}" type="presParOf" srcId="{F761D0E9-73B4-488D-A07C-98723E99DA0E}" destId="{DF87583C-BBB6-4A9E-ACF3-C284B2300AA1}" srcOrd="1" destOrd="0" presId="urn:microsoft.com/office/officeart/2005/8/layout/hProcess11"/>
    <dgm:cxn modelId="{331BF85A-6709-4E44-B345-FE947F27F0F0}" type="presParOf" srcId="{F761D0E9-73B4-488D-A07C-98723E99DA0E}" destId="{DEFC3673-8571-4A92-8489-965F8D0E7147}" srcOrd="2" destOrd="0" presId="urn:microsoft.com/office/officeart/2005/8/layout/hProcess11"/>
    <dgm:cxn modelId="{F0D02B7C-3AA2-49A2-A71C-AD14F042C22E}" type="presParOf" srcId="{98BE9818-D860-46BF-B9C1-93B54A71538B}" destId="{4F59DDE9-7D3B-4BC8-887D-6CAA6DF4E30D}" srcOrd="1" destOrd="0" presId="urn:microsoft.com/office/officeart/2005/8/layout/hProcess11"/>
    <dgm:cxn modelId="{EECAB263-86E5-4030-9574-3A3A92A440C7}" type="presParOf" srcId="{98BE9818-D860-46BF-B9C1-93B54A71538B}" destId="{01C917C3-DA45-4C22-8C01-275CAFA1EDD5}" srcOrd="2" destOrd="0" presId="urn:microsoft.com/office/officeart/2005/8/layout/hProcess11"/>
    <dgm:cxn modelId="{28423C91-5B52-479F-8F2A-99D2F148E775}" type="presParOf" srcId="{01C917C3-DA45-4C22-8C01-275CAFA1EDD5}" destId="{18C322E1-9D8E-4894-8CB4-62BB0DA65AC6}" srcOrd="0" destOrd="0" presId="urn:microsoft.com/office/officeart/2005/8/layout/hProcess11"/>
    <dgm:cxn modelId="{DBD39365-2CB5-465F-8198-A1A311E07B71}" type="presParOf" srcId="{01C917C3-DA45-4C22-8C01-275CAFA1EDD5}" destId="{54A49F06-198B-46A8-B6C1-A313B439E6C0}" srcOrd="1" destOrd="0" presId="urn:microsoft.com/office/officeart/2005/8/layout/hProcess11"/>
    <dgm:cxn modelId="{7033E5F5-414C-42EE-AC46-B22B4B964EA5}" type="presParOf" srcId="{01C917C3-DA45-4C22-8C01-275CAFA1EDD5}" destId="{2EFF3F33-4616-4C14-BB23-75F3CB157F15}"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838090E-89D4-42FC-8DA1-013C69B6879E}" type="doc">
      <dgm:prSet loTypeId="urn:microsoft.com/office/officeart/2005/8/layout/hProcess11" loCatId="process" qsTypeId="urn:microsoft.com/office/officeart/2005/8/quickstyle/simple1" qsCatId="simple" csTypeId="urn:microsoft.com/office/officeart/2005/8/colors/accent1_2" csCatId="accent1" phldr="1"/>
      <dgm:spPr/>
    </dgm:pt>
    <dgm:pt modelId="{8DF1FDBA-D459-4EC1-B297-CA14A4A8BACE}">
      <dgm:prSet phldrT="[Text]" custT="1"/>
      <dgm:spPr/>
      <dgm:t>
        <a:bodyPr/>
        <a:lstStyle/>
        <a:p>
          <a:r>
            <a:rPr lang="lt-LT" sz="1400" b="1" dirty="0"/>
            <a:t>2019 m.</a:t>
          </a:r>
          <a:endParaRPr lang="en-US" sz="1400" b="1" dirty="0"/>
        </a:p>
      </dgm:t>
    </dgm:pt>
    <dgm:pt modelId="{91366D1D-F67F-4144-A070-E03A12A84FAF}" type="parTrans" cxnId="{CD862883-1030-4F1E-A39C-E15D97F27C0E}">
      <dgm:prSet/>
      <dgm:spPr/>
      <dgm:t>
        <a:bodyPr/>
        <a:lstStyle/>
        <a:p>
          <a:endParaRPr lang="en-US"/>
        </a:p>
      </dgm:t>
    </dgm:pt>
    <dgm:pt modelId="{573F1935-516B-4ED1-8036-36D13D227E37}" type="sibTrans" cxnId="{CD862883-1030-4F1E-A39C-E15D97F27C0E}">
      <dgm:prSet/>
      <dgm:spPr/>
      <dgm:t>
        <a:bodyPr/>
        <a:lstStyle/>
        <a:p>
          <a:endParaRPr lang="en-US"/>
        </a:p>
      </dgm:t>
    </dgm:pt>
    <dgm:pt modelId="{1C45CF4C-7DAD-4D9B-A946-9E69329ED0D9}">
      <dgm:prSet phldrT="[Text]" custT="1"/>
      <dgm:spPr/>
      <dgm:t>
        <a:bodyPr/>
        <a:lstStyle/>
        <a:p>
          <a:r>
            <a:rPr lang="lt-LT" sz="1400" b="1" dirty="0"/>
            <a:t>2035 m.</a:t>
          </a:r>
          <a:endParaRPr lang="en-US" sz="1400" b="1" dirty="0"/>
        </a:p>
      </dgm:t>
    </dgm:pt>
    <dgm:pt modelId="{F69162FD-5D75-4F64-B5BF-C18C1E08A0A6}" type="parTrans" cxnId="{4584EC4B-FD44-469A-BE60-702ABC82FF4A}">
      <dgm:prSet/>
      <dgm:spPr/>
      <dgm:t>
        <a:bodyPr/>
        <a:lstStyle/>
        <a:p>
          <a:endParaRPr lang="en-US"/>
        </a:p>
      </dgm:t>
    </dgm:pt>
    <dgm:pt modelId="{26268379-8004-45D4-8969-0154142FF062}" type="sibTrans" cxnId="{4584EC4B-FD44-469A-BE60-702ABC82FF4A}">
      <dgm:prSet/>
      <dgm:spPr/>
      <dgm:t>
        <a:bodyPr/>
        <a:lstStyle/>
        <a:p>
          <a:endParaRPr lang="en-US"/>
        </a:p>
      </dgm:t>
    </dgm:pt>
    <dgm:pt modelId="{A35B6C16-E490-4B5A-9B8B-B2579836EB96}" type="pres">
      <dgm:prSet presAssocID="{2838090E-89D4-42FC-8DA1-013C69B6879E}" presName="Name0" presStyleCnt="0">
        <dgm:presLayoutVars>
          <dgm:dir/>
          <dgm:resizeHandles val="exact"/>
        </dgm:presLayoutVars>
      </dgm:prSet>
      <dgm:spPr/>
    </dgm:pt>
    <dgm:pt modelId="{56D56625-B73E-41C6-B80F-1C327B3C3968}" type="pres">
      <dgm:prSet presAssocID="{2838090E-89D4-42FC-8DA1-013C69B6879E}" presName="arrow" presStyleLbl="bgShp" presStyleIdx="0" presStyleCnt="1" custAng="158345" custScaleY="36991"/>
      <dgm:spPr/>
    </dgm:pt>
    <dgm:pt modelId="{98BE9818-D860-46BF-B9C1-93B54A71538B}" type="pres">
      <dgm:prSet presAssocID="{2838090E-89D4-42FC-8DA1-013C69B6879E}" presName="points" presStyleCnt="0"/>
      <dgm:spPr/>
    </dgm:pt>
    <dgm:pt modelId="{F761D0E9-73B4-488D-A07C-98723E99DA0E}" type="pres">
      <dgm:prSet presAssocID="{8DF1FDBA-D459-4EC1-B297-CA14A4A8BACE}" presName="compositeA" presStyleCnt="0"/>
      <dgm:spPr/>
    </dgm:pt>
    <dgm:pt modelId="{169A9CFA-81E9-40B9-B8A6-15F32E664ED5}" type="pres">
      <dgm:prSet presAssocID="{8DF1FDBA-D459-4EC1-B297-CA14A4A8BACE}" presName="textA" presStyleLbl="revTx" presStyleIdx="0" presStyleCnt="2" custScaleX="38875" custScaleY="17728" custLinFactNeighborX="3103" custLinFactNeighborY="54255">
        <dgm:presLayoutVars>
          <dgm:bulletEnabled val="1"/>
        </dgm:presLayoutVars>
      </dgm:prSet>
      <dgm:spPr/>
    </dgm:pt>
    <dgm:pt modelId="{DF87583C-BBB6-4A9E-ACF3-C284B2300AA1}" type="pres">
      <dgm:prSet presAssocID="{8DF1FDBA-D459-4EC1-B297-CA14A4A8BACE}" presName="circleA" presStyleLbl="node1" presStyleIdx="0" presStyleCnt="2" custScaleX="128177" custScaleY="123602" custLinFactNeighborX="2437" custLinFactNeighborY="7891"/>
      <dgm:spPr/>
    </dgm:pt>
    <dgm:pt modelId="{DEFC3673-8571-4A92-8489-965F8D0E7147}" type="pres">
      <dgm:prSet presAssocID="{8DF1FDBA-D459-4EC1-B297-CA14A4A8BACE}" presName="spaceA" presStyleCnt="0"/>
      <dgm:spPr/>
    </dgm:pt>
    <dgm:pt modelId="{4F59DDE9-7D3B-4BC8-887D-6CAA6DF4E30D}" type="pres">
      <dgm:prSet presAssocID="{573F1935-516B-4ED1-8036-36D13D227E37}" presName="space" presStyleCnt="0"/>
      <dgm:spPr/>
    </dgm:pt>
    <dgm:pt modelId="{01C917C3-DA45-4C22-8C01-275CAFA1EDD5}" type="pres">
      <dgm:prSet presAssocID="{1C45CF4C-7DAD-4D9B-A946-9E69329ED0D9}" presName="compositeB" presStyleCnt="0"/>
      <dgm:spPr/>
    </dgm:pt>
    <dgm:pt modelId="{18C322E1-9D8E-4894-8CB4-62BB0DA65AC6}" type="pres">
      <dgm:prSet presAssocID="{1C45CF4C-7DAD-4D9B-A946-9E69329ED0D9}" presName="textB" presStyleLbl="revTx" presStyleIdx="1" presStyleCnt="2" custScaleX="42886" custScaleY="10820" custLinFactY="-21840" custLinFactNeighborX="6811" custLinFactNeighborY="-100000">
        <dgm:presLayoutVars>
          <dgm:bulletEnabled val="1"/>
        </dgm:presLayoutVars>
      </dgm:prSet>
      <dgm:spPr/>
    </dgm:pt>
    <dgm:pt modelId="{54A49F06-198B-46A8-B6C1-A313B439E6C0}" type="pres">
      <dgm:prSet presAssocID="{1C45CF4C-7DAD-4D9B-A946-9E69329ED0D9}" presName="circleB" presStyleLbl="node1" presStyleIdx="1" presStyleCnt="2" custScaleX="123925" custScaleY="119395" custLinFactNeighborX="31468" custLinFactNeighborY="-53446"/>
      <dgm:spPr/>
    </dgm:pt>
    <dgm:pt modelId="{2EFF3F33-4616-4C14-BB23-75F3CB157F15}" type="pres">
      <dgm:prSet presAssocID="{1C45CF4C-7DAD-4D9B-A946-9E69329ED0D9}" presName="spaceB" presStyleCnt="0"/>
      <dgm:spPr/>
    </dgm:pt>
  </dgm:ptLst>
  <dgm:cxnLst>
    <dgm:cxn modelId="{20270614-BCFB-41DF-9145-E8DD71917C15}" type="presOf" srcId="{8DF1FDBA-D459-4EC1-B297-CA14A4A8BACE}" destId="{169A9CFA-81E9-40B9-B8A6-15F32E664ED5}" srcOrd="0" destOrd="0" presId="urn:microsoft.com/office/officeart/2005/8/layout/hProcess11"/>
    <dgm:cxn modelId="{A42D4966-8BA5-4E5E-BFA5-43A8794AF6A9}" type="presOf" srcId="{2838090E-89D4-42FC-8DA1-013C69B6879E}" destId="{A35B6C16-E490-4B5A-9B8B-B2579836EB96}" srcOrd="0" destOrd="0" presId="urn:microsoft.com/office/officeart/2005/8/layout/hProcess11"/>
    <dgm:cxn modelId="{4584EC4B-FD44-469A-BE60-702ABC82FF4A}" srcId="{2838090E-89D4-42FC-8DA1-013C69B6879E}" destId="{1C45CF4C-7DAD-4D9B-A946-9E69329ED0D9}" srcOrd="1" destOrd="0" parTransId="{F69162FD-5D75-4F64-B5BF-C18C1E08A0A6}" sibTransId="{26268379-8004-45D4-8969-0154142FF062}"/>
    <dgm:cxn modelId="{CD862883-1030-4F1E-A39C-E15D97F27C0E}" srcId="{2838090E-89D4-42FC-8DA1-013C69B6879E}" destId="{8DF1FDBA-D459-4EC1-B297-CA14A4A8BACE}" srcOrd="0" destOrd="0" parTransId="{91366D1D-F67F-4144-A070-E03A12A84FAF}" sibTransId="{573F1935-516B-4ED1-8036-36D13D227E37}"/>
    <dgm:cxn modelId="{6B06739A-F6AC-4171-BE8E-B287C5A72757}" type="presOf" srcId="{1C45CF4C-7DAD-4D9B-A946-9E69329ED0D9}" destId="{18C322E1-9D8E-4894-8CB4-62BB0DA65AC6}" srcOrd="0" destOrd="0" presId="urn:microsoft.com/office/officeart/2005/8/layout/hProcess11"/>
    <dgm:cxn modelId="{B92A3AD1-2BAC-4A21-9E13-C8007A774C29}" type="presParOf" srcId="{A35B6C16-E490-4B5A-9B8B-B2579836EB96}" destId="{56D56625-B73E-41C6-B80F-1C327B3C3968}" srcOrd="0" destOrd="0" presId="urn:microsoft.com/office/officeart/2005/8/layout/hProcess11"/>
    <dgm:cxn modelId="{001EA5C0-AE37-46C5-8CDA-53A1EE62ACDF}" type="presParOf" srcId="{A35B6C16-E490-4B5A-9B8B-B2579836EB96}" destId="{98BE9818-D860-46BF-B9C1-93B54A71538B}" srcOrd="1" destOrd="0" presId="urn:microsoft.com/office/officeart/2005/8/layout/hProcess11"/>
    <dgm:cxn modelId="{B383A961-3785-4953-8A01-756D39AF49A5}" type="presParOf" srcId="{98BE9818-D860-46BF-B9C1-93B54A71538B}" destId="{F761D0E9-73B4-488D-A07C-98723E99DA0E}" srcOrd="0" destOrd="0" presId="urn:microsoft.com/office/officeart/2005/8/layout/hProcess11"/>
    <dgm:cxn modelId="{E28F92B3-61C9-417B-9467-F871AD9E7612}" type="presParOf" srcId="{F761D0E9-73B4-488D-A07C-98723E99DA0E}" destId="{169A9CFA-81E9-40B9-B8A6-15F32E664ED5}" srcOrd="0" destOrd="0" presId="urn:microsoft.com/office/officeart/2005/8/layout/hProcess11"/>
    <dgm:cxn modelId="{9D8FCE2F-1959-4D89-A17B-6B49E9EE5F8F}" type="presParOf" srcId="{F761D0E9-73B4-488D-A07C-98723E99DA0E}" destId="{DF87583C-BBB6-4A9E-ACF3-C284B2300AA1}" srcOrd="1" destOrd="0" presId="urn:microsoft.com/office/officeart/2005/8/layout/hProcess11"/>
    <dgm:cxn modelId="{E69906B6-BD94-49A4-9F91-A1A973347FCD}" type="presParOf" srcId="{F761D0E9-73B4-488D-A07C-98723E99DA0E}" destId="{DEFC3673-8571-4A92-8489-965F8D0E7147}" srcOrd="2" destOrd="0" presId="urn:microsoft.com/office/officeart/2005/8/layout/hProcess11"/>
    <dgm:cxn modelId="{3AFA6E49-2426-4E18-808E-9EA7F083F4FE}" type="presParOf" srcId="{98BE9818-D860-46BF-B9C1-93B54A71538B}" destId="{4F59DDE9-7D3B-4BC8-887D-6CAA6DF4E30D}" srcOrd="1" destOrd="0" presId="urn:microsoft.com/office/officeart/2005/8/layout/hProcess11"/>
    <dgm:cxn modelId="{23FD7E99-D22E-41F1-B9DF-BCDA7EC4E5A9}" type="presParOf" srcId="{98BE9818-D860-46BF-B9C1-93B54A71538B}" destId="{01C917C3-DA45-4C22-8C01-275CAFA1EDD5}" srcOrd="2" destOrd="0" presId="urn:microsoft.com/office/officeart/2005/8/layout/hProcess11"/>
    <dgm:cxn modelId="{0D592773-4B7E-47AD-865C-E27032728CFD}" type="presParOf" srcId="{01C917C3-DA45-4C22-8C01-275CAFA1EDD5}" destId="{18C322E1-9D8E-4894-8CB4-62BB0DA65AC6}" srcOrd="0" destOrd="0" presId="urn:microsoft.com/office/officeart/2005/8/layout/hProcess11"/>
    <dgm:cxn modelId="{3ABF12A8-965D-4AF7-8034-49E6257C3A82}" type="presParOf" srcId="{01C917C3-DA45-4C22-8C01-275CAFA1EDD5}" destId="{54A49F06-198B-46A8-B6C1-A313B439E6C0}" srcOrd="1" destOrd="0" presId="urn:microsoft.com/office/officeart/2005/8/layout/hProcess11"/>
    <dgm:cxn modelId="{82760AFC-0D56-4F67-9962-9B46D6C65A5C}" type="presParOf" srcId="{01C917C3-DA45-4C22-8C01-275CAFA1EDD5}" destId="{2EFF3F33-4616-4C14-BB23-75F3CB157F15}" srcOrd="2" destOrd="0" presId="urn:microsoft.com/office/officeart/2005/8/layout/hProcess1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5ACE41-0B77-46AC-80AB-730415B556BE}">
      <dsp:nvSpPr>
        <dsp:cNvPr id="0" name=""/>
        <dsp:cNvSpPr/>
      </dsp:nvSpPr>
      <dsp:spPr>
        <a:xfrm>
          <a:off x="1069" y="734897"/>
          <a:ext cx="3893010" cy="1946505"/>
        </a:xfrm>
        <a:prstGeom prst="roundRect">
          <a:avLst>
            <a:gd name="adj" fmla="val 10000"/>
          </a:avLst>
        </a:prstGeom>
        <a:solidFill>
          <a:srgbClr val="00B050"/>
        </a:solidFill>
        <a:ln w="12700" cap="flat" cmpd="sng" algn="ctr">
          <a:solidFill>
            <a:srgbClr val="92D05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35560" rIns="53340" bIns="35560" numCol="1" spcCol="1270" anchor="ctr" anchorCtr="0">
          <a:noAutofit/>
        </a:bodyPr>
        <a:lstStyle/>
        <a:p>
          <a:pPr marL="0" lvl="0" indent="0" algn="ctr" defTabSz="1244600">
            <a:lnSpc>
              <a:spcPct val="90000"/>
            </a:lnSpc>
            <a:spcBef>
              <a:spcPct val="0"/>
            </a:spcBef>
            <a:spcAft>
              <a:spcPct val="35000"/>
            </a:spcAft>
            <a:buNone/>
          </a:pPr>
          <a:r>
            <a:rPr lang="lt-LT" sz="2800" b="0" i="0" kern="1200" dirty="0">
              <a:solidFill>
                <a:schemeClr val="tx1"/>
              </a:solidFill>
            </a:rPr>
            <a:t>Elektroninių cigarečių vartojimo tarp vaikų ir jaunimo mažinimas</a:t>
          </a:r>
          <a:endParaRPr lang="lt-LT" sz="2800" kern="1200" dirty="0">
            <a:solidFill>
              <a:schemeClr val="tx1"/>
            </a:solidFill>
          </a:endParaRPr>
        </a:p>
      </dsp:txBody>
      <dsp:txXfrm>
        <a:off x="58080" y="791908"/>
        <a:ext cx="3778988" cy="1832483"/>
      </dsp:txXfrm>
    </dsp:sp>
    <dsp:sp modelId="{F00E4DF8-62B4-48EC-BFE6-3393DFCE586C}">
      <dsp:nvSpPr>
        <dsp:cNvPr id="0" name=""/>
        <dsp:cNvSpPr/>
      </dsp:nvSpPr>
      <dsp:spPr>
        <a:xfrm>
          <a:off x="4867332" y="734897"/>
          <a:ext cx="3893010" cy="1946505"/>
        </a:xfrm>
        <a:prstGeom prst="roundRect">
          <a:avLst>
            <a:gd name="adj" fmla="val 10000"/>
          </a:avLst>
        </a:prstGeom>
        <a:solidFill>
          <a:srgbClr val="00B050"/>
        </a:solidFill>
        <a:ln w="12700" cap="flat" cmpd="sng" algn="ctr">
          <a:solidFill>
            <a:srgbClr val="92D05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35560" rIns="53340" bIns="35560" numCol="1" spcCol="1270" anchor="ctr" anchorCtr="0">
          <a:noAutofit/>
        </a:bodyPr>
        <a:lstStyle/>
        <a:p>
          <a:pPr marL="0" lvl="0" indent="0" algn="ctr" defTabSz="1244600">
            <a:lnSpc>
              <a:spcPct val="90000"/>
            </a:lnSpc>
            <a:spcBef>
              <a:spcPct val="0"/>
            </a:spcBef>
            <a:spcAft>
              <a:spcPct val="35000"/>
            </a:spcAft>
            <a:buNone/>
          </a:pPr>
          <a:r>
            <a:rPr lang="lt-LT" sz="2800" b="0" i="0" kern="1200" dirty="0">
              <a:solidFill>
                <a:schemeClr val="tx1"/>
              </a:solidFill>
            </a:rPr>
            <a:t>Narkotinių ir psichotropinių medžiagų vartojimo tarp vaikų ir jaunimo mažinimas</a:t>
          </a:r>
          <a:endParaRPr lang="lt-LT" sz="2800" kern="1200" dirty="0">
            <a:solidFill>
              <a:schemeClr val="tx1"/>
            </a:solidFill>
          </a:endParaRPr>
        </a:p>
      </dsp:txBody>
      <dsp:txXfrm>
        <a:off x="4924343" y="791908"/>
        <a:ext cx="3778988" cy="18324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D56625-B73E-41C6-B80F-1C327B3C3968}">
      <dsp:nvSpPr>
        <dsp:cNvPr id="0" name=""/>
        <dsp:cNvSpPr/>
      </dsp:nvSpPr>
      <dsp:spPr>
        <a:xfrm rot="158345">
          <a:off x="0" y="1855698"/>
          <a:ext cx="6142383" cy="644518"/>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69A9CFA-81E9-40B9-B8A6-15F32E664ED5}">
      <dsp:nvSpPr>
        <dsp:cNvPr id="0" name=""/>
        <dsp:cNvSpPr/>
      </dsp:nvSpPr>
      <dsp:spPr>
        <a:xfrm>
          <a:off x="814774" y="1284472"/>
          <a:ext cx="1048299" cy="3088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marL="0" lvl="0" indent="0" algn="ctr" defTabSz="622300">
            <a:lnSpc>
              <a:spcPct val="90000"/>
            </a:lnSpc>
            <a:spcBef>
              <a:spcPct val="0"/>
            </a:spcBef>
            <a:spcAft>
              <a:spcPct val="35000"/>
            </a:spcAft>
            <a:buNone/>
          </a:pPr>
          <a:r>
            <a:rPr lang="lt-LT" sz="1400" b="1" kern="1200" dirty="0"/>
            <a:t>2019 m.</a:t>
          </a:r>
          <a:endParaRPr lang="en-US" sz="1400" b="1" kern="1200" dirty="0"/>
        </a:p>
      </dsp:txBody>
      <dsp:txXfrm>
        <a:off x="814774" y="1284472"/>
        <a:ext cx="1048299" cy="308886"/>
      </dsp:txXfrm>
    </dsp:sp>
    <dsp:sp modelId="{DF87583C-BBB6-4A9E-ACF3-C284B2300AA1}">
      <dsp:nvSpPr>
        <dsp:cNvPr id="0" name=""/>
        <dsp:cNvSpPr/>
      </dsp:nvSpPr>
      <dsp:spPr>
        <a:xfrm>
          <a:off x="1079814" y="1584760"/>
          <a:ext cx="558328" cy="53839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C322E1-9D8E-4894-8CB4-62BB0DA65AC6}">
      <dsp:nvSpPr>
        <dsp:cNvPr id="0" name=""/>
        <dsp:cNvSpPr/>
      </dsp:nvSpPr>
      <dsp:spPr>
        <a:xfrm>
          <a:off x="3785217" y="1656032"/>
          <a:ext cx="1156459" cy="188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t" anchorCtr="0">
          <a:noAutofit/>
        </a:bodyPr>
        <a:lstStyle/>
        <a:p>
          <a:pPr marL="0" lvl="0" indent="0" algn="ctr" defTabSz="622300">
            <a:lnSpc>
              <a:spcPct val="90000"/>
            </a:lnSpc>
            <a:spcBef>
              <a:spcPct val="0"/>
            </a:spcBef>
            <a:spcAft>
              <a:spcPct val="35000"/>
            </a:spcAft>
            <a:buNone/>
          </a:pPr>
          <a:r>
            <a:rPr lang="lt-LT" sz="1400" b="1" kern="1200" dirty="0"/>
            <a:t>2035 m.</a:t>
          </a:r>
          <a:endParaRPr lang="en-US" sz="1400" b="1" kern="1200" dirty="0"/>
        </a:p>
      </dsp:txBody>
      <dsp:txXfrm>
        <a:off x="3785217" y="1656032"/>
        <a:ext cx="1156459" cy="188524"/>
      </dsp:txXfrm>
    </dsp:sp>
    <dsp:sp modelId="{54A49F06-198B-46A8-B6C1-A313B439E6C0}">
      <dsp:nvSpPr>
        <dsp:cNvPr id="0" name=""/>
        <dsp:cNvSpPr/>
      </dsp:nvSpPr>
      <dsp:spPr>
        <a:xfrm>
          <a:off x="4046951" y="2073575"/>
          <a:ext cx="539806" cy="52007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D56625-B73E-41C6-B80F-1C327B3C3968}">
      <dsp:nvSpPr>
        <dsp:cNvPr id="0" name=""/>
        <dsp:cNvSpPr/>
      </dsp:nvSpPr>
      <dsp:spPr>
        <a:xfrm rot="158345">
          <a:off x="0" y="1855698"/>
          <a:ext cx="6142383" cy="644518"/>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69A9CFA-81E9-40B9-B8A6-15F32E664ED5}">
      <dsp:nvSpPr>
        <dsp:cNvPr id="0" name=""/>
        <dsp:cNvSpPr/>
      </dsp:nvSpPr>
      <dsp:spPr>
        <a:xfrm>
          <a:off x="907888" y="1303690"/>
          <a:ext cx="1048299" cy="3088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marL="0" lvl="0" indent="0" algn="ctr" defTabSz="622300">
            <a:lnSpc>
              <a:spcPct val="90000"/>
            </a:lnSpc>
            <a:spcBef>
              <a:spcPct val="0"/>
            </a:spcBef>
            <a:spcAft>
              <a:spcPct val="35000"/>
            </a:spcAft>
            <a:buNone/>
          </a:pPr>
          <a:r>
            <a:rPr lang="lt-LT" sz="1400" b="1" kern="1200" dirty="0"/>
            <a:t>2019 m.</a:t>
          </a:r>
          <a:endParaRPr lang="en-US" sz="1400" b="1" kern="1200" dirty="0"/>
        </a:p>
      </dsp:txBody>
      <dsp:txXfrm>
        <a:off x="907888" y="1303690"/>
        <a:ext cx="1048299" cy="308886"/>
      </dsp:txXfrm>
    </dsp:sp>
    <dsp:sp modelId="{DF87583C-BBB6-4A9E-ACF3-C284B2300AA1}">
      <dsp:nvSpPr>
        <dsp:cNvPr id="0" name=""/>
        <dsp:cNvSpPr/>
      </dsp:nvSpPr>
      <dsp:spPr>
        <a:xfrm>
          <a:off x="1079814" y="1584760"/>
          <a:ext cx="558328" cy="53839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C322E1-9D8E-4894-8CB4-62BB0DA65AC6}">
      <dsp:nvSpPr>
        <dsp:cNvPr id="0" name=""/>
        <dsp:cNvSpPr/>
      </dsp:nvSpPr>
      <dsp:spPr>
        <a:xfrm>
          <a:off x="3785217" y="1656032"/>
          <a:ext cx="1156459" cy="188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t" anchorCtr="0">
          <a:noAutofit/>
        </a:bodyPr>
        <a:lstStyle/>
        <a:p>
          <a:pPr marL="0" lvl="0" indent="0" algn="ctr" defTabSz="622300">
            <a:lnSpc>
              <a:spcPct val="90000"/>
            </a:lnSpc>
            <a:spcBef>
              <a:spcPct val="0"/>
            </a:spcBef>
            <a:spcAft>
              <a:spcPct val="35000"/>
            </a:spcAft>
            <a:buNone/>
          </a:pPr>
          <a:r>
            <a:rPr lang="lt-LT" sz="1400" b="1" kern="1200" dirty="0"/>
            <a:t>2035 m.</a:t>
          </a:r>
          <a:endParaRPr lang="en-US" sz="1400" b="1" kern="1200" dirty="0"/>
        </a:p>
      </dsp:txBody>
      <dsp:txXfrm>
        <a:off x="3785217" y="1656032"/>
        <a:ext cx="1156459" cy="188524"/>
      </dsp:txXfrm>
    </dsp:sp>
    <dsp:sp modelId="{54A49F06-198B-46A8-B6C1-A313B439E6C0}">
      <dsp:nvSpPr>
        <dsp:cNvPr id="0" name=""/>
        <dsp:cNvSpPr/>
      </dsp:nvSpPr>
      <dsp:spPr>
        <a:xfrm>
          <a:off x="4046951" y="2073575"/>
          <a:ext cx="539806" cy="52007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os vietos rezervavimo ženkla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9FCDC0-D3F0-4C2E-B0FE-A9FB01B34F95}" type="datetimeFigureOut">
              <a:rPr lang="en-US" smtClean="0"/>
              <a:t>7/20/2023</a:t>
            </a:fld>
            <a:endParaRPr lang="en-US"/>
          </a:p>
        </p:txBody>
      </p:sp>
      <p:sp>
        <p:nvSpPr>
          <p:cNvPr id="4" name="Skaidrės vaizdo vietos rezervavimo ženkla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Pastabų vietos rezervavimo ženkl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a:p>
        </p:txBody>
      </p:sp>
      <p:sp>
        <p:nvSpPr>
          <p:cNvPr id="6" name="Poraštės vietos rezervavimo ženkla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kaidrės numerio vietos rezervavimo ženkla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156B93-3F81-4153-8064-3C5CDC96BB7C}" type="slidenum">
              <a:rPr lang="en-US" smtClean="0"/>
              <a:t>‹#›</a:t>
            </a:fld>
            <a:endParaRPr lang="en-US"/>
          </a:p>
        </p:txBody>
      </p:sp>
    </p:spTree>
    <p:extLst>
      <p:ext uri="{BB962C8B-B14F-4D97-AF65-F5344CB8AC3E}">
        <p14:creationId xmlns:p14="http://schemas.microsoft.com/office/powerpoint/2010/main" val="6261685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800" kern="100" dirty="0">
                <a:effectLst/>
                <a:latin typeface="Times New Roman" panose="02020603050405020304" pitchFamily="18" charset="0"/>
                <a:ea typeface="Calibri" panose="020F0502020204030204" pitchFamily="34" charset="0"/>
                <a:cs typeface="Times New Roman" panose="02020603050405020304" pitchFamily="18" charset="0"/>
              </a:rPr>
              <a:t>Lietuvoje elektroninių cigarečių vartojimas didėja (rodo GPS, ESPAD, HBSC tyrimai), tarp mokinių rūkymas mažėja ir jau yra mažesnis nei elektroninių cigarečių vartojimas.</a:t>
            </a:r>
          </a:p>
          <a:p>
            <a:pPr marL="0" marR="0" lvl="0" indent="0" algn="l" defTabSz="914400" rtl="0" eaLnBrk="1" fontAlgn="auto" latinLnBrk="0" hangingPunct="1">
              <a:lnSpc>
                <a:spcPct val="100000"/>
              </a:lnSpc>
              <a:spcBef>
                <a:spcPts val="0"/>
              </a:spcBef>
              <a:spcAft>
                <a:spcPts val="0"/>
              </a:spcAft>
              <a:buClrTx/>
              <a:buSzTx/>
              <a:buFontTx/>
              <a:buNone/>
              <a:tabLst/>
              <a:defRPr/>
            </a:pPr>
            <a:r>
              <a:rPr lang="lt-LT" sz="1800" kern="100" dirty="0">
                <a:effectLst/>
                <a:latin typeface="Times New Roman" panose="02020603050405020304" pitchFamily="18" charset="0"/>
                <a:ea typeface="Calibri" panose="020F0502020204030204" pitchFamily="34" charset="0"/>
                <a:cs typeface="Times New Roman" panose="02020603050405020304" pitchFamily="18" charset="0"/>
              </a:rPr>
              <a:t>Naujausio 2022 m. pavasarį Lietuvos sveikatos mokslų universiteto vykdyto Lietuvos moksleivių gyvensenos ir sveikatos tyrimo (HBSC) duomenimis, Lietuvoje tarp 5–9 klasių mokinių sumažėjo įprastinių cigarečių rūkymas, bet padidėjo elektroninių cigarečių vartojimas (ir lenkia įprastų cigarečių rūkymą). 2022 m. rūkiusių bent kartą per paskutines 30 dienų mokinių buvo 12 proc., kai 2018 m. rūkė 15,6 proc., o 2014 m. – 14 proc. 5–9 klasių mokinių. Deja, elektroninių cigarečių vartojimas toliau didėja. Bent kartą per paskutines 30 dienų elektronines cigaretes vartojo kas penktas 5–9 klasių mokinys (2022 m. – 21 proc., 2018 m. – 17,9 proc., 2014 m. – 11,7 proc.).</a:t>
            </a:r>
            <a:endParaRPr lang="lt-L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kaidrės numerio vietos rezervavimo ženklas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CE7690-22F5-4490-A2E9-0AB2F52E077A}" type="slidenum">
              <a:rPr kumimoji="0" lang="lt-L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lt-L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686968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800" dirty="0">
                <a:effectLst/>
                <a:latin typeface="Times New Roman" panose="02020603050405020304" pitchFamily="18" charset="0"/>
                <a:ea typeface="Calibri" panose="020F0502020204030204" pitchFamily="34" charset="0"/>
              </a:rPr>
              <a:t>2022 m. didesnė dalis Lietuvos mokinių vartojo elektronines cigaretes nei rūkė tabako cigaretes. 2022 m. bent kartą gyvenime elektronines cigaretes vartojo 39,3 </a:t>
            </a:r>
            <a:r>
              <a:rPr lang="en-US" sz="1800" dirty="0">
                <a:effectLst/>
                <a:latin typeface="Times New Roman" panose="02020603050405020304" pitchFamily="18" charset="0"/>
                <a:ea typeface="Calibri" panose="020F0502020204030204" pitchFamily="34" charset="0"/>
              </a:rPr>
              <a:t>% </a:t>
            </a:r>
            <a:r>
              <a:rPr lang="lt-LT" sz="1800" dirty="0">
                <a:effectLst/>
                <a:latin typeface="Times New Roman" panose="02020603050405020304" pitchFamily="18" charset="0"/>
                <a:ea typeface="Calibri" panose="020F0502020204030204" pitchFamily="34" charset="0"/>
              </a:rPr>
              <a:t>5–9 klasių mokinių (2014 m. – 26 </a:t>
            </a:r>
            <a:r>
              <a:rPr lang="en-US" sz="1800" dirty="0">
                <a:effectLst/>
                <a:latin typeface="Times New Roman" panose="02020603050405020304" pitchFamily="18" charset="0"/>
                <a:ea typeface="Calibri" panose="020F0502020204030204" pitchFamily="34" charset="0"/>
              </a:rPr>
              <a:t>%, </a:t>
            </a:r>
            <a:r>
              <a:rPr lang="lt-LT" sz="1800" dirty="0">
                <a:effectLst/>
                <a:latin typeface="Times New Roman" panose="02020603050405020304" pitchFamily="18" charset="0"/>
                <a:ea typeface="Calibri" panose="020F0502020204030204" pitchFamily="34" charset="0"/>
              </a:rPr>
              <a:t>2018 m. – 38,6 </a:t>
            </a:r>
            <a:r>
              <a:rPr lang="en-US" sz="1800" dirty="0">
                <a:effectLst/>
                <a:latin typeface="Times New Roman" panose="02020603050405020304" pitchFamily="18" charset="0"/>
                <a:ea typeface="Calibri" panose="020F0502020204030204" pitchFamily="34" charset="0"/>
              </a:rPr>
              <a:t>%), o </a:t>
            </a:r>
            <a:r>
              <a:rPr lang="lt-LT" sz="1800" dirty="0">
                <a:effectLst/>
                <a:latin typeface="Times New Roman" panose="02020603050405020304" pitchFamily="18" charset="0"/>
                <a:ea typeface="Calibri" panose="020F0502020204030204" pitchFamily="34" charset="0"/>
              </a:rPr>
              <a:t>bent kartą per paskutines 30 dienų elektronines cigaretes vartojo kas penktas mokinys ir jų vartojimas tolygiai didėja (2014 m. – 11,7 </a:t>
            </a:r>
            <a:r>
              <a:rPr lang="en-US" sz="1800" dirty="0">
                <a:effectLst/>
                <a:latin typeface="Times New Roman" panose="02020603050405020304" pitchFamily="18" charset="0"/>
                <a:ea typeface="Calibri" panose="020F0502020204030204" pitchFamily="34" charset="0"/>
              </a:rPr>
              <a:t>%, </a:t>
            </a:r>
            <a:r>
              <a:rPr lang="lt-LT" sz="1800" dirty="0">
                <a:effectLst/>
                <a:latin typeface="Times New Roman" panose="02020603050405020304" pitchFamily="18" charset="0"/>
                <a:ea typeface="Calibri" panose="020F0502020204030204" pitchFamily="34" charset="0"/>
              </a:rPr>
              <a:t>2018 m. – 17,9 </a:t>
            </a:r>
            <a:r>
              <a:rPr lang="en-US" sz="1800" dirty="0">
                <a:effectLst/>
                <a:latin typeface="Times New Roman" panose="02020603050405020304" pitchFamily="18" charset="0"/>
                <a:ea typeface="Calibri" panose="020F0502020204030204" pitchFamily="34" charset="0"/>
              </a:rPr>
              <a:t>%</a:t>
            </a:r>
            <a:r>
              <a:rPr lang="lt-LT" sz="1800" dirty="0">
                <a:effectLst/>
                <a:latin typeface="Times New Roman" panose="02020603050405020304" pitchFamily="18" charset="0"/>
                <a:ea typeface="Calibri" panose="020F0502020204030204" pitchFamily="34" charset="0"/>
              </a:rPr>
              <a:t>, 2022 m. – 20,8 </a:t>
            </a:r>
            <a:r>
              <a:rPr lang="en-US" sz="1800" dirty="0">
                <a:effectLst/>
                <a:latin typeface="Times New Roman" panose="02020603050405020304" pitchFamily="18" charset="0"/>
                <a:ea typeface="Calibri" panose="020F0502020204030204" pitchFamily="34" charset="0"/>
              </a:rPr>
              <a:t>%</a:t>
            </a:r>
            <a:r>
              <a:rPr lang="lt-LT" sz="1800" dirty="0">
                <a:effectLst/>
                <a:latin typeface="Times New Roman" panose="02020603050405020304" pitchFamily="18" charset="0"/>
                <a:ea typeface="Calibri" panose="020F0502020204030204" pitchFamily="34" charset="0"/>
              </a:rPr>
              <a:t>).</a:t>
            </a:r>
            <a:endParaRPr lang="lt-L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kaidrės numerio vietos rezervavimo ženklas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CE7690-22F5-4490-A2E9-0AB2F52E077A}" type="slidenum">
              <a:rPr kumimoji="0" lang="lt-L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lt-L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927048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dirty="0"/>
              <a:t>Svarbu nepamiršti ir alkoholio, nors paskutiniai ESPAD duomenys yra gan palankūs dėl LT paauglių alkoholio vartojimo įpročių, tačiau alkoholio vartojimo mažinimas tarp jaunimo išlieka svarbia veiklos sritimi, pvz. ND yra numatyti šie siekiai: </a:t>
            </a:r>
          </a:p>
          <a:p>
            <a:pPr marL="0" marR="0" lvl="0" indent="0" algn="l" defTabSz="914400" rtl="0" eaLnBrk="1" fontAlgn="auto" latinLnBrk="0" hangingPunct="1">
              <a:lnSpc>
                <a:spcPct val="100000"/>
              </a:lnSpc>
              <a:spcBef>
                <a:spcPts val="0"/>
              </a:spcBef>
              <a:spcAft>
                <a:spcPts val="0"/>
              </a:spcAft>
              <a:buClrTx/>
              <a:buSzTx/>
              <a:buFontTx/>
              <a:buNone/>
              <a:tabLst/>
              <a:defRPr/>
            </a:pPr>
            <a:r>
              <a:rPr lang="lt-LT" sz="1200" dirty="0">
                <a:effectLst/>
                <a:latin typeface="Times New Roman" panose="02020603050405020304" pitchFamily="18" charset="0"/>
              </a:rPr>
              <a:t>15–16 metų amžiaus mokinių, bent kartą per paskutines 30 dienų vartojusių alkoholio, dalis (procentais) </a:t>
            </a:r>
            <a:r>
              <a:rPr lang="lt-LT" sz="1200" dirty="0">
                <a:effectLst/>
                <a:latin typeface="Times New Roman" panose="02020603050405020304" pitchFamily="18" charset="0"/>
                <a:sym typeface="Wingdings" panose="05000000000000000000" pitchFamily="2" charset="2"/>
              </a:rPr>
              <a:t> nuo 27</a:t>
            </a:r>
            <a:r>
              <a:rPr lang="en-US" sz="1200" dirty="0">
                <a:effectLst/>
                <a:latin typeface="Times New Roman" panose="02020603050405020304" pitchFamily="18" charset="0"/>
                <a:sym typeface="Wingdings" panose="05000000000000000000" pitchFamily="2" charset="2"/>
              </a:rPr>
              <a:t>% (2019 m.) </a:t>
            </a:r>
            <a:r>
              <a:rPr lang="en-US" sz="1200" dirty="0" err="1">
                <a:effectLst/>
                <a:latin typeface="Times New Roman" panose="02020603050405020304" pitchFamily="18" charset="0"/>
                <a:sym typeface="Wingdings" panose="05000000000000000000" pitchFamily="2" charset="2"/>
              </a:rPr>
              <a:t>iki</a:t>
            </a:r>
            <a:r>
              <a:rPr lang="en-US" sz="1200" dirty="0">
                <a:effectLst/>
                <a:latin typeface="Times New Roman" panose="02020603050405020304" pitchFamily="18" charset="0"/>
                <a:sym typeface="Wingdings" panose="05000000000000000000" pitchFamily="2" charset="2"/>
              </a:rPr>
              <a:t> 15% (2035 m.)</a:t>
            </a:r>
            <a:endParaRPr lang="lt-LT" sz="1200" dirty="0">
              <a:effectLst/>
              <a:latin typeface="Times New Roman" panose="02020603050405020304" pitchFamily="18" charset="0"/>
            </a:endParaRPr>
          </a:p>
          <a:p>
            <a:endParaRPr lang="lt-LT" dirty="0"/>
          </a:p>
          <a:p>
            <a:endParaRPr lang="lt-LT" dirty="0"/>
          </a:p>
          <a:p>
            <a:endParaRPr lang="lt-LT" dirty="0"/>
          </a:p>
          <a:p>
            <a:endParaRPr lang="en-US" dirty="0"/>
          </a:p>
        </p:txBody>
      </p:sp>
      <p:sp>
        <p:nvSpPr>
          <p:cNvPr id="4" name="Slide Number Placeholder 3"/>
          <p:cNvSpPr>
            <a:spLocks noGrp="1"/>
          </p:cNvSpPr>
          <p:nvPr>
            <p:ph type="sldNum" sz="quarter" idx="10"/>
          </p:nvPr>
        </p:nvSpPr>
        <p:spPr/>
        <p:txBody>
          <a:bodyPr/>
          <a:lstStyle/>
          <a:p>
            <a:fld id="{BA70AECF-F4DF-4FB0-9062-46EC6D080847}" type="slidenum">
              <a:rPr lang="lt-LT" smtClean="0"/>
              <a:t>6</a:t>
            </a:fld>
            <a:endParaRPr lang="lt-LT"/>
          </a:p>
        </p:txBody>
      </p:sp>
    </p:spTree>
    <p:extLst>
      <p:ext uri="{BB962C8B-B14F-4D97-AF65-F5344CB8AC3E}">
        <p14:creationId xmlns:p14="http://schemas.microsoft.com/office/powerpoint/2010/main" val="15742406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005520B-0C38-A244-FAB8-DE21E23F622B}"/>
              </a:ext>
            </a:extLst>
          </p:cNvPr>
          <p:cNvSpPr>
            <a:spLocks noGrp="1"/>
          </p:cNvSpPr>
          <p:nvPr>
            <p:ph type="ctrTitle"/>
          </p:nvPr>
        </p:nvSpPr>
        <p:spPr>
          <a:xfrm>
            <a:off x="1524000" y="1122363"/>
            <a:ext cx="9144000" cy="2387600"/>
          </a:xfrm>
        </p:spPr>
        <p:txBody>
          <a:bodyPr anchor="b"/>
          <a:lstStyle>
            <a:lvl1pPr algn="ctr">
              <a:defRPr sz="6000"/>
            </a:lvl1pPr>
          </a:lstStyle>
          <a:p>
            <a:r>
              <a:rPr lang="lt-LT"/>
              <a:t>Spustelėję redaguokite stilių</a:t>
            </a:r>
          </a:p>
        </p:txBody>
      </p:sp>
      <p:sp>
        <p:nvSpPr>
          <p:cNvPr id="3" name="Antrinis pavadinimas 2">
            <a:extLst>
              <a:ext uri="{FF2B5EF4-FFF2-40B4-BE49-F238E27FC236}">
                <a16:creationId xmlns:a16="http://schemas.microsoft.com/office/drawing/2014/main" id="{4AAC8C2E-F8E3-9415-5048-461B6ECC11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Spustelėkite norėdami redaguoti šablono paantraštės stilių</a:t>
            </a:r>
          </a:p>
        </p:txBody>
      </p:sp>
      <p:sp>
        <p:nvSpPr>
          <p:cNvPr id="4" name="Datos vietos rezervavimo ženklas 3">
            <a:extLst>
              <a:ext uri="{FF2B5EF4-FFF2-40B4-BE49-F238E27FC236}">
                <a16:creationId xmlns:a16="http://schemas.microsoft.com/office/drawing/2014/main" id="{4A09F9BA-A750-306A-C8AA-22BBEB0572F7}"/>
              </a:ext>
            </a:extLst>
          </p:cNvPr>
          <p:cNvSpPr>
            <a:spLocks noGrp="1"/>
          </p:cNvSpPr>
          <p:nvPr>
            <p:ph type="dt" sz="half" idx="10"/>
          </p:nvPr>
        </p:nvSpPr>
        <p:spPr/>
        <p:txBody>
          <a:bodyPr/>
          <a:lstStyle/>
          <a:p>
            <a:fld id="{1EBFCDE1-8F43-4CD3-AB2F-C264B602A06A}" type="datetimeFigureOut">
              <a:rPr lang="lt-LT" smtClean="0"/>
              <a:t>2023.07.20</a:t>
            </a:fld>
            <a:endParaRPr lang="lt-LT"/>
          </a:p>
        </p:txBody>
      </p:sp>
      <p:sp>
        <p:nvSpPr>
          <p:cNvPr id="5" name="Poraštės vietos rezervavimo ženklas 4">
            <a:extLst>
              <a:ext uri="{FF2B5EF4-FFF2-40B4-BE49-F238E27FC236}">
                <a16:creationId xmlns:a16="http://schemas.microsoft.com/office/drawing/2014/main" id="{3C160F6A-3E5F-08E2-C15A-8644011EEE26}"/>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0F8F5839-BB60-5D6D-3FAA-6DAE4A47BFE7}"/>
              </a:ext>
            </a:extLst>
          </p:cNvPr>
          <p:cNvSpPr>
            <a:spLocks noGrp="1"/>
          </p:cNvSpPr>
          <p:nvPr>
            <p:ph type="sldNum" sz="quarter" idx="12"/>
          </p:nvPr>
        </p:nvSpPr>
        <p:spPr/>
        <p:txBody>
          <a:bodyPr/>
          <a:lstStyle/>
          <a:p>
            <a:fld id="{EA65862E-1E37-45A5-AC14-1154B9045B98}" type="slidenum">
              <a:rPr lang="lt-LT" smtClean="0"/>
              <a:t>‹#›</a:t>
            </a:fld>
            <a:endParaRPr lang="lt-LT"/>
          </a:p>
        </p:txBody>
      </p:sp>
    </p:spTree>
    <p:extLst>
      <p:ext uri="{BB962C8B-B14F-4D97-AF65-F5344CB8AC3E}">
        <p14:creationId xmlns:p14="http://schemas.microsoft.com/office/powerpoint/2010/main" val="218102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837AB60-C7C5-69F5-BEAD-E95AD6F4757B}"/>
              </a:ext>
            </a:extLst>
          </p:cNvPr>
          <p:cNvSpPr>
            <a:spLocks noGrp="1"/>
          </p:cNvSpPr>
          <p:nvPr>
            <p:ph type="title"/>
          </p:nvPr>
        </p:nvSpPr>
        <p:spPr/>
        <p:txBody>
          <a:bodyPr/>
          <a:lstStyle/>
          <a:p>
            <a:r>
              <a:rPr lang="lt-LT"/>
              <a:t>Spustelėję redaguokite stilių</a:t>
            </a:r>
          </a:p>
        </p:txBody>
      </p:sp>
      <p:sp>
        <p:nvSpPr>
          <p:cNvPr id="3" name="Vertikalaus teksto vietos rezervavimo ženklas 2">
            <a:extLst>
              <a:ext uri="{FF2B5EF4-FFF2-40B4-BE49-F238E27FC236}">
                <a16:creationId xmlns:a16="http://schemas.microsoft.com/office/drawing/2014/main" id="{02ED7645-E040-6041-8D69-403D2176429C}"/>
              </a:ext>
            </a:extLst>
          </p:cNvPr>
          <p:cNvSpPr>
            <a:spLocks noGrp="1"/>
          </p:cNvSpPr>
          <p:nvPr>
            <p:ph type="body" orient="vert" idx="1"/>
          </p:nvPr>
        </p:nvSpPr>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22C4FFF0-C8DD-26D7-385F-FE2CA899457F}"/>
              </a:ext>
            </a:extLst>
          </p:cNvPr>
          <p:cNvSpPr>
            <a:spLocks noGrp="1"/>
          </p:cNvSpPr>
          <p:nvPr>
            <p:ph type="dt" sz="half" idx="10"/>
          </p:nvPr>
        </p:nvSpPr>
        <p:spPr/>
        <p:txBody>
          <a:bodyPr/>
          <a:lstStyle/>
          <a:p>
            <a:fld id="{1EBFCDE1-8F43-4CD3-AB2F-C264B602A06A}" type="datetimeFigureOut">
              <a:rPr lang="lt-LT" smtClean="0"/>
              <a:t>2023.07.20</a:t>
            </a:fld>
            <a:endParaRPr lang="lt-LT"/>
          </a:p>
        </p:txBody>
      </p:sp>
      <p:sp>
        <p:nvSpPr>
          <p:cNvPr id="5" name="Poraštės vietos rezervavimo ženklas 4">
            <a:extLst>
              <a:ext uri="{FF2B5EF4-FFF2-40B4-BE49-F238E27FC236}">
                <a16:creationId xmlns:a16="http://schemas.microsoft.com/office/drawing/2014/main" id="{C9ACDC88-358F-3FA0-D7BD-7EC523B8B9A5}"/>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49E70BDF-4072-B3AC-4514-BFA3D57AFD3B}"/>
              </a:ext>
            </a:extLst>
          </p:cNvPr>
          <p:cNvSpPr>
            <a:spLocks noGrp="1"/>
          </p:cNvSpPr>
          <p:nvPr>
            <p:ph type="sldNum" sz="quarter" idx="12"/>
          </p:nvPr>
        </p:nvSpPr>
        <p:spPr/>
        <p:txBody>
          <a:bodyPr/>
          <a:lstStyle/>
          <a:p>
            <a:fld id="{EA65862E-1E37-45A5-AC14-1154B9045B98}" type="slidenum">
              <a:rPr lang="lt-LT" smtClean="0"/>
              <a:t>‹#›</a:t>
            </a:fld>
            <a:endParaRPr lang="lt-LT"/>
          </a:p>
        </p:txBody>
      </p:sp>
    </p:spTree>
    <p:extLst>
      <p:ext uri="{BB962C8B-B14F-4D97-AF65-F5344CB8AC3E}">
        <p14:creationId xmlns:p14="http://schemas.microsoft.com/office/powerpoint/2010/main" val="1325215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a:extLst>
              <a:ext uri="{FF2B5EF4-FFF2-40B4-BE49-F238E27FC236}">
                <a16:creationId xmlns:a16="http://schemas.microsoft.com/office/drawing/2014/main" id="{7B48B94B-84D9-B950-D29F-6192486848EB}"/>
              </a:ext>
            </a:extLst>
          </p:cNvPr>
          <p:cNvSpPr>
            <a:spLocks noGrp="1"/>
          </p:cNvSpPr>
          <p:nvPr>
            <p:ph type="title" orient="vert"/>
          </p:nvPr>
        </p:nvSpPr>
        <p:spPr>
          <a:xfrm>
            <a:off x="8724900" y="365125"/>
            <a:ext cx="2628900" cy="5811838"/>
          </a:xfrm>
        </p:spPr>
        <p:txBody>
          <a:bodyPr vert="eaVert"/>
          <a:lstStyle/>
          <a:p>
            <a:r>
              <a:rPr lang="lt-LT"/>
              <a:t>Spustelėję redaguokite stilių</a:t>
            </a:r>
          </a:p>
        </p:txBody>
      </p:sp>
      <p:sp>
        <p:nvSpPr>
          <p:cNvPr id="3" name="Vertikalaus teksto vietos rezervavimo ženklas 2">
            <a:extLst>
              <a:ext uri="{FF2B5EF4-FFF2-40B4-BE49-F238E27FC236}">
                <a16:creationId xmlns:a16="http://schemas.microsoft.com/office/drawing/2014/main" id="{0E1BBBAD-DBD6-41A3-5FE2-9B3E91A32506}"/>
              </a:ext>
            </a:extLst>
          </p:cNvPr>
          <p:cNvSpPr>
            <a:spLocks noGrp="1"/>
          </p:cNvSpPr>
          <p:nvPr>
            <p:ph type="body" orient="vert" idx="1"/>
          </p:nvPr>
        </p:nvSpPr>
        <p:spPr>
          <a:xfrm>
            <a:off x="838200" y="365125"/>
            <a:ext cx="7734300" cy="5811838"/>
          </a:xfrm>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3188EE6A-210C-A8E6-FF5B-3361782E0E30}"/>
              </a:ext>
            </a:extLst>
          </p:cNvPr>
          <p:cNvSpPr>
            <a:spLocks noGrp="1"/>
          </p:cNvSpPr>
          <p:nvPr>
            <p:ph type="dt" sz="half" idx="10"/>
          </p:nvPr>
        </p:nvSpPr>
        <p:spPr/>
        <p:txBody>
          <a:bodyPr/>
          <a:lstStyle/>
          <a:p>
            <a:fld id="{1EBFCDE1-8F43-4CD3-AB2F-C264B602A06A}" type="datetimeFigureOut">
              <a:rPr lang="lt-LT" smtClean="0"/>
              <a:t>2023.07.20</a:t>
            </a:fld>
            <a:endParaRPr lang="lt-LT"/>
          </a:p>
        </p:txBody>
      </p:sp>
      <p:sp>
        <p:nvSpPr>
          <p:cNvPr id="5" name="Poraštės vietos rezervavimo ženklas 4">
            <a:extLst>
              <a:ext uri="{FF2B5EF4-FFF2-40B4-BE49-F238E27FC236}">
                <a16:creationId xmlns:a16="http://schemas.microsoft.com/office/drawing/2014/main" id="{355C47CE-A13D-1411-D768-9F5ACFE8E378}"/>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E78E06B4-D7B5-E936-D42D-11BE11B0F1F9}"/>
              </a:ext>
            </a:extLst>
          </p:cNvPr>
          <p:cNvSpPr>
            <a:spLocks noGrp="1"/>
          </p:cNvSpPr>
          <p:nvPr>
            <p:ph type="sldNum" sz="quarter" idx="12"/>
          </p:nvPr>
        </p:nvSpPr>
        <p:spPr/>
        <p:txBody>
          <a:bodyPr/>
          <a:lstStyle/>
          <a:p>
            <a:fld id="{EA65862E-1E37-45A5-AC14-1154B9045B98}" type="slidenum">
              <a:rPr lang="lt-LT" smtClean="0"/>
              <a:t>‹#›</a:t>
            </a:fld>
            <a:endParaRPr lang="lt-LT"/>
          </a:p>
        </p:txBody>
      </p:sp>
    </p:spTree>
    <p:extLst>
      <p:ext uri="{BB962C8B-B14F-4D97-AF65-F5344CB8AC3E}">
        <p14:creationId xmlns:p14="http://schemas.microsoft.com/office/powerpoint/2010/main" val="1005451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BAE5E404-3E8B-670C-71F5-E2E3638A97EB}"/>
              </a:ext>
            </a:extLst>
          </p:cNvPr>
          <p:cNvSpPr>
            <a:spLocks noGrp="1"/>
          </p:cNvSpPr>
          <p:nvPr>
            <p:ph type="title"/>
          </p:nvPr>
        </p:nvSpPr>
        <p:spPr/>
        <p:txBody>
          <a:bodyPr/>
          <a:lstStyle/>
          <a:p>
            <a:r>
              <a:rPr lang="lt-LT"/>
              <a:t>Spustelėję redaguokite stilių</a:t>
            </a:r>
          </a:p>
        </p:txBody>
      </p:sp>
      <p:sp>
        <p:nvSpPr>
          <p:cNvPr id="3" name="Turinio vietos rezervavimo ženklas 2">
            <a:extLst>
              <a:ext uri="{FF2B5EF4-FFF2-40B4-BE49-F238E27FC236}">
                <a16:creationId xmlns:a16="http://schemas.microsoft.com/office/drawing/2014/main" id="{88D57A19-59EF-1B0D-2C55-724839D5F216}"/>
              </a:ext>
            </a:extLst>
          </p:cNvPr>
          <p:cNvSpPr>
            <a:spLocks noGrp="1"/>
          </p:cNvSpPr>
          <p:nvPr>
            <p:ph idx="1"/>
          </p:nvPr>
        </p:nvSpPr>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79818BA3-0FA7-B33B-5B6D-17CBA3A86E9B}"/>
              </a:ext>
            </a:extLst>
          </p:cNvPr>
          <p:cNvSpPr>
            <a:spLocks noGrp="1"/>
          </p:cNvSpPr>
          <p:nvPr>
            <p:ph type="dt" sz="half" idx="10"/>
          </p:nvPr>
        </p:nvSpPr>
        <p:spPr/>
        <p:txBody>
          <a:bodyPr/>
          <a:lstStyle/>
          <a:p>
            <a:fld id="{1EBFCDE1-8F43-4CD3-AB2F-C264B602A06A}" type="datetimeFigureOut">
              <a:rPr lang="lt-LT" smtClean="0"/>
              <a:t>2023.07.20</a:t>
            </a:fld>
            <a:endParaRPr lang="lt-LT"/>
          </a:p>
        </p:txBody>
      </p:sp>
      <p:sp>
        <p:nvSpPr>
          <p:cNvPr id="5" name="Poraštės vietos rezervavimo ženklas 4">
            <a:extLst>
              <a:ext uri="{FF2B5EF4-FFF2-40B4-BE49-F238E27FC236}">
                <a16:creationId xmlns:a16="http://schemas.microsoft.com/office/drawing/2014/main" id="{8BCAF0FF-B6A7-466F-3043-66337EB0B825}"/>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7ABCC5AC-07EA-0B05-6C68-87B169B66BC6}"/>
              </a:ext>
            </a:extLst>
          </p:cNvPr>
          <p:cNvSpPr>
            <a:spLocks noGrp="1"/>
          </p:cNvSpPr>
          <p:nvPr>
            <p:ph type="sldNum" sz="quarter" idx="12"/>
          </p:nvPr>
        </p:nvSpPr>
        <p:spPr/>
        <p:txBody>
          <a:bodyPr/>
          <a:lstStyle/>
          <a:p>
            <a:fld id="{EA65862E-1E37-45A5-AC14-1154B9045B98}" type="slidenum">
              <a:rPr lang="lt-LT" smtClean="0"/>
              <a:t>‹#›</a:t>
            </a:fld>
            <a:endParaRPr lang="lt-LT"/>
          </a:p>
        </p:txBody>
      </p:sp>
    </p:spTree>
    <p:extLst>
      <p:ext uri="{BB962C8B-B14F-4D97-AF65-F5344CB8AC3E}">
        <p14:creationId xmlns:p14="http://schemas.microsoft.com/office/powerpoint/2010/main" val="213161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C1C8F91-9A7E-7C51-F2BD-CA049767F822}"/>
              </a:ext>
            </a:extLst>
          </p:cNvPr>
          <p:cNvSpPr>
            <a:spLocks noGrp="1"/>
          </p:cNvSpPr>
          <p:nvPr>
            <p:ph type="title"/>
          </p:nvPr>
        </p:nvSpPr>
        <p:spPr>
          <a:xfrm>
            <a:off x="831850" y="1709738"/>
            <a:ext cx="10515600" cy="2852737"/>
          </a:xfrm>
        </p:spPr>
        <p:txBody>
          <a:bodyPr anchor="b"/>
          <a:lstStyle>
            <a:lvl1pPr>
              <a:defRPr sz="6000"/>
            </a:lvl1pPr>
          </a:lstStyle>
          <a:p>
            <a:r>
              <a:rPr lang="lt-LT"/>
              <a:t>Spustelėję redaguokite stilių</a:t>
            </a:r>
          </a:p>
        </p:txBody>
      </p:sp>
      <p:sp>
        <p:nvSpPr>
          <p:cNvPr id="3" name="Teksto vietos rezervavimo ženklas 2">
            <a:extLst>
              <a:ext uri="{FF2B5EF4-FFF2-40B4-BE49-F238E27FC236}">
                <a16:creationId xmlns:a16="http://schemas.microsoft.com/office/drawing/2014/main" id="{767400F3-D9AC-66B6-F1BE-3EB6D6A13F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Spustelėkite, kad galėtumėte redaguoti šablono teksto stilius</a:t>
            </a:r>
          </a:p>
        </p:txBody>
      </p:sp>
      <p:sp>
        <p:nvSpPr>
          <p:cNvPr id="4" name="Datos vietos rezervavimo ženklas 3">
            <a:extLst>
              <a:ext uri="{FF2B5EF4-FFF2-40B4-BE49-F238E27FC236}">
                <a16:creationId xmlns:a16="http://schemas.microsoft.com/office/drawing/2014/main" id="{E979F735-0E94-D587-C19F-C0056B2509D3}"/>
              </a:ext>
            </a:extLst>
          </p:cNvPr>
          <p:cNvSpPr>
            <a:spLocks noGrp="1"/>
          </p:cNvSpPr>
          <p:nvPr>
            <p:ph type="dt" sz="half" idx="10"/>
          </p:nvPr>
        </p:nvSpPr>
        <p:spPr/>
        <p:txBody>
          <a:bodyPr/>
          <a:lstStyle/>
          <a:p>
            <a:fld id="{1EBFCDE1-8F43-4CD3-AB2F-C264B602A06A}" type="datetimeFigureOut">
              <a:rPr lang="lt-LT" smtClean="0"/>
              <a:t>2023.07.20</a:t>
            </a:fld>
            <a:endParaRPr lang="lt-LT"/>
          </a:p>
        </p:txBody>
      </p:sp>
      <p:sp>
        <p:nvSpPr>
          <p:cNvPr id="5" name="Poraštės vietos rezervavimo ženklas 4">
            <a:extLst>
              <a:ext uri="{FF2B5EF4-FFF2-40B4-BE49-F238E27FC236}">
                <a16:creationId xmlns:a16="http://schemas.microsoft.com/office/drawing/2014/main" id="{FB3F9276-7162-CF25-6BE9-CABF5DF495BB}"/>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B97A2D2A-C459-7564-0EE0-687000316A76}"/>
              </a:ext>
            </a:extLst>
          </p:cNvPr>
          <p:cNvSpPr>
            <a:spLocks noGrp="1"/>
          </p:cNvSpPr>
          <p:nvPr>
            <p:ph type="sldNum" sz="quarter" idx="12"/>
          </p:nvPr>
        </p:nvSpPr>
        <p:spPr/>
        <p:txBody>
          <a:bodyPr/>
          <a:lstStyle/>
          <a:p>
            <a:fld id="{EA65862E-1E37-45A5-AC14-1154B9045B98}" type="slidenum">
              <a:rPr lang="lt-LT" smtClean="0"/>
              <a:t>‹#›</a:t>
            </a:fld>
            <a:endParaRPr lang="lt-LT"/>
          </a:p>
        </p:txBody>
      </p:sp>
    </p:spTree>
    <p:extLst>
      <p:ext uri="{BB962C8B-B14F-4D97-AF65-F5344CB8AC3E}">
        <p14:creationId xmlns:p14="http://schemas.microsoft.com/office/powerpoint/2010/main" val="1872033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43CAB3B-95EB-5146-B74E-96A1B8B213AE}"/>
              </a:ext>
            </a:extLst>
          </p:cNvPr>
          <p:cNvSpPr>
            <a:spLocks noGrp="1"/>
          </p:cNvSpPr>
          <p:nvPr>
            <p:ph type="title"/>
          </p:nvPr>
        </p:nvSpPr>
        <p:spPr/>
        <p:txBody>
          <a:bodyPr/>
          <a:lstStyle/>
          <a:p>
            <a:r>
              <a:rPr lang="lt-LT"/>
              <a:t>Spustelėję redaguokite stilių</a:t>
            </a:r>
          </a:p>
        </p:txBody>
      </p:sp>
      <p:sp>
        <p:nvSpPr>
          <p:cNvPr id="3" name="Turinio vietos rezervavimo ženklas 2">
            <a:extLst>
              <a:ext uri="{FF2B5EF4-FFF2-40B4-BE49-F238E27FC236}">
                <a16:creationId xmlns:a16="http://schemas.microsoft.com/office/drawing/2014/main" id="{50840897-9D46-9659-EA7C-3B35CEBD9A41}"/>
              </a:ext>
            </a:extLst>
          </p:cNvPr>
          <p:cNvSpPr>
            <a:spLocks noGrp="1"/>
          </p:cNvSpPr>
          <p:nvPr>
            <p:ph sz="half" idx="1"/>
          </p:nvPr>
        </p:nvSpPr>
        <p:spPr>
          <a:xfrm>
            <a:off x="838200" y="1825625"/>
            <a:ext cx="5181600" cy="435133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urinio vietos rezervavimo ženklas 3">
            <a:extLst>
              <a:ext uri="{FF2B5EF4-FFF2-40B4-BE49-F238E27FC236}">
                <a16:creationId xmlns:a16="http://schemas.microsoft.com/office/drawing/2014/main" id="{966A36CD-03C4-C2D2-1DC9-002458065322}"/>
              </a:ext>
            </a:extLst>
          </p:cNvPr>
          <p:cNvSpPr>
            <a:spLocks noGrp="1"/>
          </p:cNvSpPr>
          <p:nvPr>
            <p:ph sz="half" idx="2"/>
          </p:nvPr>
        </p:nvSpPr>
        <p:spPr>
          <a:xfrm>
            <a:off x="6172200" y="1825625"/>
            <a:ext cx="5181600" cy="435133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Datos vietos rezervavimo ženklas 4">
            <a:extLst>
              <a:ext uri="{FF2B5EF4-FFF2-40B4-BE49-F238E27FC236}">
                <a16:creationId xmlns:a16="http://schemas.microsoft.com/office/drawing/2014/main" id="{6F64A599-AAD2-61AF-871E-6F502BDE5CF4}"/>
              </a:ext>
            </a:extLst>
          </p:cNvPr>
          <p:cNvSpPr>
            <a:spLocks noGrp="1"/>
          </p:cNvSpPr>
          <p:nvPr>
            <p:ph type="dt" sz="half" idx="10"/>
          </p:nvPr>
        </p:nvSpPr>
        <p:spPr/>
        <p:txBody>
          <a:bodyPr/>
          <a:lstStyle/>
          <a:p>
            <a:fld id="{1EBFCDE1-8F43-4CD3-AB2F-C264B602A06A}" type="datetimeFigureOut">
              <a:rPr lang="lt-LT" smtClean="0"/>
              <a:t>2023.07.20</a:t>
            </a:fld>
            <a:endParaRPr lang="lt-LT"/>
          </a:p>
        </p:txBody>
      </p:sp>
      <p:sp>
        <p:nvSpPr>
          <p:cNvPr id="6" name="Poraštės vietos rezervavimo ženklas 5">
            <a:extLst>
              <a:ext uri="{FF2B5EF4-FFF2-40B4-BE49-F238E27FC236}">
                <a16:creationId xmlns:a16="http://schemas.microsoft.com/office/drawing/2014/main" id="{C0C94F02-7406-26DB-6A1A-5FD60090B869}"/>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D158D873-54EC-079D-64E3-57EF6A194FA4}"/>
              </a:ext>
            </a:extLst>
          </p:cNvPr>
          <p:cNvSpPr>
            <a:spLocks noGrp="1"/>
          </p:cNvSpPr>
          <p:nvPr>
            <p:ph type="sldNum" sz="quarter" idx="12"/>
          </p:nvPr>
        </p:nvSpPr>
        <p:spPr/>
        <p:txBody>
          <a:bodyPr/>
          <a:lstStyle/>
          <a:p>
            <a:fld id="{EA65862E-1E37-45A5-AC14-1154B9045B98}" type="slidenum">
              <a:rPr lang="lt-LT" smtClean="0"/>
              <a:t>‹#›</a:t>
            </a:fld>
            <a:endParaRPr lang="lt-LT"/>
          </a:p>
        </p:txBody>
      </p:sp>
    </p:spTree>
    <p:extLst>
      <p:ext uri="{BB962C8B-B14F-4D97-AF65-F5344CB8AC3E}">
        <p14:creationId xmlns:p14="http://schemas.microsoft.com/office/powerpoint/2010/main" val="9877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B368A7DA-BF07-2255-286D-DEF366DABBDE}"/>
              </a:ext>
            </a:extLst>
          </p:cNvPr>
          <p:cNvSpPr>
            <a:spLocks noGrp="1"/>
          </p:cNvSpPr>
          <p:nvPr>
            <p:ph type="title"/>
          </p:nvPr>
        </p:nvSpPr>
        <p:spPr>
          <a:xfrm>
            <a:off x="839788" y="365125"/>
            <a:ext cx="10515600" cy="1325563"/>
          </a:xfrm>
        </p:spPr>
        <p:txBody>
          <a:bodyPr/>
          <a:lstStyle/>
          <a:p>
            <a:r>
              <a:rPr lang="lt-LT"/>
              <a:t>Spustelėję redaguokite stilių</a:t>
            </a:r>
          </a:p>
        </p:txBody>
      </p:sp>
      <p:sp>
        <p:nvSpPr>
          <p:cNvPr id="3" name="Teksto vietos rezervavimo ženklas 2">
            <a:extLst>
              <a:ext uri="{FF2B5EF4-FFF2-40B4-BE49-F238E27FC236}">
                <a16:creationId xmlns:a16="http://schemas.microsoft.com/office/drawing/2014/main" id="{BFD358FC-7844-AA9C-639E-061BB55FA0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 name="Turinio vietos rezervavimo ženklas 3">
            <a:extLst>
              <a:ext uri="{FF2B5EF4-FFF2-40B4-BE49-F238E27FC236}">
                <a16:creationId xmlns:a16="http://schemas.microsoft.com/office/drawing/2014/main" id="{53CEBA91-FDB9-1523-C89D-F308DD20EA2E}"/>
              </a:ext>
            </a:extLst>
          </p:cNvPr>
          <p:cNvSpPr>
            <a:spLocks noGrp="1"/>
          </p:cNvSpPr>
          <p:nvPr>
            <p:ph sz="half" idx="2"/>
          </p:nvPr>
        </p:nvSpPr>
        <p:spPr>
          <a:xfrm>
            <a:off x="839788" y="2505075"/>
            <a:ext cx="5157787" cy="368458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Teksto vietos rezervavimo ženklas 4">
            <a:extLst>
              <a:ext uri="{FF2B5EF4-FFF2-40B4-BE49-F238E27FC236}">
                <a16:creationId xmlns:a16="http://schemas.microsoft.com/office/drawing/2014/main" id="{9C7B48E5-EAF1-B54F-F965-0E149C7D33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6" name="Turinio vietos rezervavimo ženklas 5">
            <a:extLst>
              <a:ext uri="{FF2B5EF4-FFF2-40B4-BE49-F238E27FC236}">
                <a16:creationId xmlns:a16="http://schemas.microsoft.com/office/drawing/2014/main" id="{1F845F75-73F9-75B6-3FE9-F3A0BFDA1E76}"/>
              </a:ext>
            </a:extLst>
          </p:cNvPr>
          <p:cNvSpPr>
            <a:spLocks noGrp="1"/>
          </p:cNvSpPr>
          <p:nvPr>
            <p:ph sz="quarter" idx="4"/>
          </p:nvPr>
        </p:nvSpPr>
        <p:spPr>
          <a:xfrm>
            <a:off x="6172200" y="2505075"/>
            <a:ext cx="5183188" cy="368458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7" name="Datos vietos rezervavimo ženklas 6">
            <a:extLst>
              <a:ext uri="{FF2B5EF4-FFF2-40B4-BE49-F238E27FC236}">
                <a16:creationId xmlns:a16="http://schemas.microsoft.com/office/drawing/2014/main" id="{9AC309CF-AC1C-8E85-C838-EE08E0F164DD}"/>
              </a:ext>
            </a:extLst>
          </p:cNvPr>
          <p:cNvSpPr>
            <a:spLocks noGrp="1"/>
          </p:cNvSpPr>
          <p:nvPr>
            <p:ph type="dt" sz="half" idx="10"/>
          </p:nvPr>
        </p:nvSpPr>
        <p:spPr/>
        <p:txBody>
          <a:bodyPr/>
          <a:lstStyle/>
          <a:p>
            <a:fld id="{1EBFCDE1-8F43-4CD3-AB2F-C264B602A06A}" type="datetimeFigureOut">
              <a:rPr lang="lt-LT" smtClean="0"/>
              <a:t>2023.07.20</a:t>
            </a:fld>
            <a:endParaRPr lang="lt-LT"/>
          </a:p>
        </p:txBody>
      </p:sp>
      <p:sp>
        <p:nvSpPr>
          <p:cNvPr id="8" name="Poraštės vietos rezervavimo ženklas 7">
            <a:extLst>
              <a:ext uri="{FF2B5EF4-FFF2-40B4-BE49-F238E27FC236}">
                <a16:creationId xmlns:a16="http://schemas.microsoft.com/office/drawing/2014/main" id="{2A38D83F-375B-0665-79A3-70C47E1F5B00}"/>
              </a:ext>
            </a:extLst>
          </p:cNvPr>
          <p:cNvSpPr>
            <a:spLocks noGrp="1"/>
          </p:cNvSpPr>
          <p:nvPr>
            <p:ph type="ftr" sz="quarter" idx="11"/>
          </p:nvPr>
        </p:nvSpPr>
        <p:spPr/>
        <p:txBody>
          <a:bodyPr/>
          <a:lstStyle/>
          <a:p>
            <a:endParaRPr lang="lt-LT"/>
          </a:p>
        </p:txBody>
      </p:sp>
      <p:sp>
        <p:nvSpPr>
          <p:cNvPr id="9" name="Skaidrės numerio vietos rezervavimo ženklas 8">
            <a:extLst>
              <a:ext uri="{FF2B5EF4-FFF2-40B4-BE49-F238E27FC236}">
                <a16:creationId xmlns:a16="http://schemas.microsoft.com/office/drawing/2014/main" id="{AA4A97E9-0965-9729-8847-133DED055D1F}"/>
              </a:ext>
            </a:extLst>
          </p:cNvPr>
          <p:cNvSpPr>
            <a:spLocks noGrp="1"/>
          </p:cNvSpPr>
          <p:nvPr>
            <p:ph type="sldNum" sz="quarter" idx="12"/>
          </p:nvPr>
        </p:nvSpPr>
        <p:spPr/>
        <p:txBody>
          <a:bodyPr/>
          <a:lstStyle/>
          <a:p>
            <a:fld id="{EA65862E-1E37-45A5-AC14-1154B9045B98}" type="slidenum">
              <a:rPr lang="lt-LT" smtClean="0"/>
              <a:t>‹#›</a:t>
            </a:fld>
            <a:endParaRPr lang="lt-LT"/>
          </a:p>
        </p:txBody>
      </p:sp>
    </p:spTree>
    <p:extLst>
      <p:ext uri="{BB962C8B-B14F-4D97-AF65-F5344CB8AC3E}">
        <p14:creationId xmlns:p14="http://schemas.microsoft.com/office/powerpoint/2010/main" val="132573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9BD5144A-AF01-8AD9-97F3-EA2DDC64FD17}"/>
              </a:ext>
            </a:extLst>
          </p:cNvPr>
          <p:cNvSpPr>
            <a:spLocks noGrp="1"/>
          </p:cNvSpPr>
          <p:nvPr>
            <p:ph type="title"/>
          </p:nvPr>
        </p:nvSpPr>
        <p:spPr/>
        <p:txBody>
          <a:bodyPr/>
          <a:lstStyle/>
          <a:p>
            <a:r>
              <a:rPr lang="lt-LT"/>
              <a:t>Spustelėję redaguokite stilių</a:t>
            </a:r>
          </a:p>
        </p:txBody>
      </p:sp>
      <p:sp>
        <p:nvSpPr>
          <p:cNvPr id="3" name="Datos vietos rezervavimo ženklas 2">
            <a:extLst>
              <a:ext uri="{FF2B5EF4-FFF2-40B4-BE49-F238E27FC236}">
                <a16:creationId xmlns:a16="http://schemas.microsoft.com/office/drawing/2014/main" id="{792BAECE-315B-9CD4-7148-408D0F3C8E8A}"/>
              </a:ext>
            </a:extLst>
          </p:cNvPr>
          <p:cNvSpPr>
            <a:spLocks noGrp="1"/>
          </p:cNvSpPr>
          <p:nvPr>
            <p:ph type="dt" sz="half" idx="10"/>
          </p:nvPr>
        </p:nvSpPr>
        <p:spPr/>
        <p:txBody>
          <a:bodyPr/>
          <a:lstStyle/>
          <a:p>
            <a:fld id="{1EBFCDE1-8F43-4CD3-AB2F-C264B602A06A}" type="datetimeFigureOut">
              <a:rPr lang="lt-LT" smtClean="0"/>
              <a:t>2023.07.20</a:t>
            </a:fld>
            <a:endParaRPr lang="lt-LT"/>
          </a:p>
        </p:txBody>
      </p:sp>
      <p:sp>
        <p:nvSpPr>
          <p:cNvPr id="4" name="Poraštės vietos rezervavimo ženklas 3">
            <a:extLst>
              <a:ext uri="{FF2B5EF4-FFF2-40B4-BE49-F238E27FC236}">
                <a16:creationId xmlns:a16="http://schemas.microsoft.com/office/drawing/2014/main" id="{2C1E31B7-B7B9-9081-4DAC-1DAEC7A51167}"/>
              </a:ext>
            </a:extLst>
          </p:cNvPr>
          <p:cNvSpPr>
            <a:spLocks noGrp="1"/>
          </p:cNvSpPr>
          <p:nvPr>
            <p:ph type="ftr" sz="quarter" idx="11"/>
          </p:nvPr>
        </p:nvSpPr>
        <p:spPr/>
        <p:txBody>
          <a:bodyPr/>
          <a:lstStyle/>
          <a:p>
            <a:endParaRPr lang="lt-LT"/>
          </a:p>
        </p:txBody>
      </p:sp>
      <p:sp>
        <p:nvSpPr>
          <p:cNvPr id="5" name="Skaidrės numerio vietos rezervavimo ženklas 4">
            <a:extLst>
              <a:ext uri="{FF2B5EF4-FFF2-40B4-BE49-F238E27FC236}">
                <a16:creationId xmlns:a16="http://schemas.microsoft.com/office/drawing/2014/main" id="{017AEEAF-ED28-60F8-13B7-8ABBFCDFF5B8}"/>
              </a:ext>
            </a:extLst>
          </p:cNvPr>
          <p:cNvSpPr>
            <a:spLocks noGrp="1"/>
          </p:cNvSpPr>
          <p:nvPr>
            <p:ph type="sldNum" sz="quarter" idx="12"/>
          </p:nvPr>
        </p:nvSpPr>
        <p:spPr/>
        <p:txBody>
          <a:bodyPr/>
          <a:lstStyle/>
          <a:p>
            <a:fld id="{EA65862E-1E37-45A5-AC14-1154B9045B98}" type="slidenum">
              <a:rPr lang="lt-LT" smtClean="0"/>
              <a:t>‹#›</a:t>
            </a:fld>
            <a:endParaRPr lang="lt-LT"/>
          </a:p>
        </p:txBody>
      </p:sp>
    </p:spTree>
    <p:extLst>
      <p:ext uri="{BB962C8B-B14F-4D97-AF65-F5344CB8AC3E}">
        <p14:creationId xmlns:p14="http://schemas.microsoft.com/office/powerpoint/2010/main" val="2623607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a:extLst>
              <a:ext uri="{FF2B5EF4-FFF2-40B4-BE49-F238E27FC236}">
                <a16:creationId xmlns:a16="http://schemas.microsoft.com/office/drawing/2014/main" id="{0AA27978-1E9A-A396-57D3-D543E1C50881}"/>
              </a:ext>
            </a:extLst>
          </p:cNvPr>
          <p:cNvSpPr>
            <a:spLocks noGrp="1"/>
          </p:cNvSpPr>
          <p:nvPr>
            <p:ph type="dt" sz="half" idx="10"/>
          </p:nvPr>
        </p:nvSpPr>
        <p:spPr/>
        <p:txBody>
          <a:bodyPr/>
          <a:lstStyle/>
          <a:p>
            <a:fld id="{1EBFCDE1-8F43-4CD3-AB2F-C264B602A06A}" type="datetimeFigureOut">
              <a:rPr lang="lt-LT" smtClean="0"/>
              <a:t>2023.07.20</a:t>
            </a:fld>
            <a:endParaRPr lang="lt-LT"/>
          </a:p>
        </p:txBody>
      </p:sp>
      <p:sp>
        <p:nvSpPr>
          <p:cNvPr id="3" name="Poraštės vietos rezervavimo ženklas 2">
            <a:extLst>
              <a:ext uri="{FF2B5EF4-FFF2-40B4-BE49-F238E27FC236}">
                <a16:creationId xmlns:a16="http://schemas.microsoft.com/office/drawing/2014/main" id="{B1811C6F-CA4A-A4AD-124C-964A254E33DA}"/>
              </a:ext>
            </a:extLst>
          </p:cNvPr>
          <p:cNvSpPr>
            <a:spLocks noGrp="1"/>
          </p:cNvSpPr>
          <p:nvPr>
            <p:ph type="ftr" sz="quarter" idx="11"/>
          </p:nvPr>
        </p:nvSpPr>
        <p:spPr/>
        <p:txBody>
          <a:bodyPr/>
          <a:lstStyle/>
          <a:p>
            <a:endParaRPr lang="lt-LT"/>
          </a:p>
        </p:txBody>
      </p:sp>
      <p:sp>
        <p:nvSpPr>
          <p:cNvPr id="4" name="Skaidrės numerio vietos rezervavimo ženklas 3">
            <a:extLst>
              <a:ext uri="{FF2B5EF4-FFF2-40B4-BE49-F238E27FC236}">
                <a16:creationId xmlns:a16="http://schemas.microsoft.com/office/drawing/2014/main" id="{6982CA96-8A2B-2422-9378-5B9C19170BF3}"/>
              </a:ext>
            </a:extLst>
          </p:cNvPr>
          <p:cNvSpPr>
            <a:spLocks noGrp="1"/>
          </p:cNvSpPr>
          <p:nvPr>
            <p:ph type="sldNum" sz="quarter" idx="12"/>
          </p:nvPr>
        </p:nvSpPr>
        <p:spPr/>
        <p:txBody>
          <a:bodyPr/>
          <a:lstStyle/>
          <a:p>
            <a:fld id="{EA65862E-1E37-45A5-AC14-1154B9045B98}" type="slidenum">
              <a:rPr lang="lt-LT" smtClean="0"/>
              <a:t>‹#›</a:t>
            </a:fld>
            <a:endParaRPr lang="lt-LT"/>
          </a:p>
        </p:txBody>
      </p:sp>
    </p:spTree>
    <p:extLst>
      <p:ext uri="{BB962C8B-B14F-4D97-AF65-F5344CB8AC3E}">
        <p14:creationId xmlns:p14="http://schemas.microsoft.com/office/powerpoint/2010/main" val="3989139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60035AB8-46CD-569D-DDCF-3F68DEC66D7A}"/>
              </a:ext>
            </a:extLst>
          </p:cNvPr>
          <p:cNvSpPr>
            <a:spLocks noGrp="1"/>
          </p:cNvSpPr>
          <p:nvPr>
            <p:ph type="title"/>
          </p:nvPr>
        </p:nvSpPr>
        <p:spPr>
          <a:xfrm>
            <a:off x="839788" y="457200"/>
            <a:ext cx="3932237" cy="1600200"/>
          </a:xfrm>
        </p:spPr>
        <p:txBody>
          <a:bodyPr anchor="b"/>
          <a:lstStyle>
            <a:lvl1pPr>
              <a:defRPr sz="3200"/>
            </a:lvl1pPr>
          </a:lstStyle>
          <a:p>
            <a:r>
              <a:rPr lang="lt-LT"/>
              <a:t>Spustelėję redaguokite stilių</a:t>
            </a:r>
          </a:p>
        </p:txBody>
      </p:sp>
      <p:sp>
        <p:nvSpPr>
          <p:cNvPr id="3" name="Turinio vietos rezervavimo ženklas 2">
            <a:extLst>
              <a:ext uri="{FF2B5EF4-FFF2-40B4-BE49-F238E27FC236}">
                <a16:creationId xmlns:a16="http://schemas.microsoft.com/office/drawing/2014/main" id="{B28ADB38-3680-41FD-9A7C-63FCE95359C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eksto vietos rezervavimo ženklas 3">
            <a:extLst>
              <a:ext uri="{FF2B5EF4-FFF2-40B4-BE49-F238E27FC236}">
                <a16:creationId xmlns:a16="http://schemas.microsoft.com/office/drawing/2014/main" id="{AA707806-535B-F6C5-884E-3EBD17EFAC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Spustelėkite, kad galėtumėte redaguoti šablono teksto stilius</a:t>
            </a:r>
          </a:p>
        </p:txBody>
      </p:sp>
      <p:sp>
        <p:nvSpPr>
          <p:cNvPr id="5" name="Datos vietos rezervavimo ženklas 4">
            <a:extLst>
              <a:ext uri="{FF2B5EF4-FFF2-40B4-BE49-F238E27FC236}">
                <a16:creationId xmlns:a16="http://schemas.microsoft.com/office/drawing/2014/main" id="{8B0CBBEF-A7A2-4AC6-EA69-8906A6DB45B6}"/>
              </a:ext>
            </a:extLst>
          </p:cNvPr>
          <p:cNvSpPr>
            <a:spLocks noGrp="1"/>
          </p:cNvSpPr>
          <p:nvPr>
            <p:ph type="dt" sz="half" idx="10"/>
          </p:nvPr>
        </p:nvSpPr>
        <p:spPr/>
        <p:txBody>
          <a:bodyPr/>
          <a:lstStyle/>
          <a:p>
            <a:fld id="{1EBFCDE1-8F43-4CD3-AB2F-C264B602A06A}" type="datetimeFigureOut">
              <a:rPr lang="lt-LT" smtClean="0"/>
              <a:t>2023.07.20</a:t>
            </a:fld>
            <a:endParaRPr lang="lt-LT"/>
          </a:p>
        </p:txBody>
      </p:sp>
      <p:sp>
        <p:nvSpPr>
          <p:cNvPr id="6" name="Poraštės vietos rezervavimo ženklas 5">
            <a:extLst>
              <a:ext uri="{FF2B5EF4-FFF2-40B4-BE49-F238E27FC236}">
                <a16:creationId xmlns:a16="http://schemas.microsoft.com/office/drawing/2014/main" id="{B76B7747-393F-9520-3BAE-50491600AB76}"/>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60BF36A9-42E0-8B9C-3488-151DDA680519}"/>
              </a:ext>
            </a:extLst>
          </p:cNvPr>
          <p:cNvSpPr>
            <a:spLocks noGrp="1"/>
          </p:cNvSpPr>
          <p:nvPr>
            <p:ph type="sldNum" sz="quarter" idx="12"/>
          </p:nvPr>
        </p:nvSpPr>
        <p:spPr/>
        <p:txBody>
          <a:bodyPr/>
          <a:lstStyle/>
          <a:p>
            <a:fld id="{EA65862E-1E37-45A5-AC14-1154B9045B98}" type="slidenum">
              <a:rPr lang="lt-LT" smtClean="0"/>
              <a:t>‹#›</a:t>
            </a:fld>
            <a:endParaRPr lang="lt-LT"/>
          </a:p>
        </p:txBody>
      </p:sp>
    </p:spTree>
    <p:extLst>
      <p:ext uri="{BB962C8B-B14F-4D97-AF65-F5344CB8AC3E}">
        <p14:creationId xmlns:p14="http://schemas.microsoft.com/office/powerpoint/2010/main" val="1549314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60B501A-8BEF-E9AD-B472-E7C8397740C0}"/>
              </a:ext>
            </a:extLst>
          </p:cNvPr>
          <p:cNvSpPr>
            <a:spLocks noGrp="1"/>
          </p:cNvSpPr>
          <p:nvPr>
            <p:ph type="title"/>
          </p:nvPr>
        </p:nvSpPr>
        <p:spPr>
          <a:xfrm>
            <a:off x="839788" y="457200"/>
            <a:ext cx="3932237" cy="1600200"/>
          </a:xfrm>
        </p:spPr>
        <p:txBody>
          <a:bodyPr anchor="b"/>
          <a:lstStyle>
            <a:lvl1pPr>
              <a:defRPr sz="3200"/>
            </a:lvl1pPr>
          </a:lstStyle>
          <a:p>
            <a:r>
              <a:rPr lang="lt-LT"/>
              <a:t>Spustelėję redaguokite stilių</a:t>
            </a:r>
          </a:p>
        </p:txBody>
      </p:sp>
      <p:sp>
        <p:nvSpPr>
          <p:cNvPr id="3" name="Paveikslėlio vietos rezervavimo ženklas 2">
            <a:extLst>
              <a:ext uri="{FF2B5EF4-FFF2-40B4-BE49-F238E27FC236}">
                <a16:creationId xmlns:a16="http://schemas.microsoft.com/office/drawing/2014/main" id="{CDFD30C7-73A3-E2D1-D241-DD174B3B3E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a:extLst>
              <a:ext uri="{FF2B5EF4-FFF2-40B4-BE49-F238E27FC236}">
                <a16:creationId xmlns:a16="http://schemas.microsoft.com/office/drawing/2014/main" id="{DEA8174C-7734-A3CE-7C91-EB4FA392EF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Spustelėkite, kad galėtumėte redaguoti šablono teksto stilius</a:t>
            </a:r>
          </a:p>
        </p:txBody>
      </p:sp>
      <p:sp>
        <p:nvSpPr>
          <p:cNvPr id="5" name="Datos vietos rezervavimo ženklas 4">
            <a:extLst>
              <a:ext uri="{FF2B5EF4-FFF2-40B4-BE49-F238E27FC236}">
                <a16:creationId xmlns:a16="http://schemas.microsoft.com/office/drawing/2014/main" id="{AE7A44D7-09A9-265F-8D40-D18FCA0935FB}"/>
              </a:ext>
            </a:extLst>
          </p:cNvPr>
          <p:cNvSpPr>
            <a:spLocks noGrp="1"/>
          </p:cNvSpPr>
          <p:nvPr>
            <p:ph type="dt" sz="half" idx="10"/>
          </p:nvPr>
        </p:nvSpPr>
        <p:spPr/>
        <p:txBody>
          <a:bodyPr/>
          <a:lstStyle/>
          <a:p>
            <a:fld id="{1EBFCDE1-8F43-4CD3-AB2F-C264B602A06A}" type="datetimeFigureOut">
              <a:rPr lang="lt-LT" smtClean="0"/>
              <a:t>2023.07.20</a:t>
            </a:fld>
            <a:endParaRPr lang="lt-LT"/>
          </a:p>
        </p:txBody>
      </p:sp>
      <p:sp>
        <p:nvSpPr>
          <p:cNvPr id="6" name="Poraštės vietos rezervavimo ženklas 5">
            <a:extLst>
              <a:ext uri="{FF2B5EF4-FFF2-40B4-BE49-F238E27FC236}">
                <a16:creationId xmlns:a16="http://schemas.microsoft.com/office/drawing/2014/main" id="{3E230244-0E7A-83DC-8FCF-0B9B170C5BA8}"/>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CBAD7265-9687-6D88-D427-FAA13C861E56}"/>
              </a:ext>
            </a:extLst>
          </p:cNvPr>
          <p:cNvSpPr>
            <a:spLocks noGrp="1"/>
          </p:cNvSpPr>
          <p:nvPr>
            <p:ph type="sldNum" sz="quarter" idx="12"/>
          </p:nvPr>
        </p:nvSpPr>
        <p:spPr/>
        <p:txBody>
          <a:bodyPr/>
          <a:lstStyle/>
          <a:p>
            <a:fld id="{EA65862E-1E37-45A5-AC14-1154B9045B98}" type="slidenum">
              <a:rPr lang="lt-LT" smtClean="0"/>
              <a:t>‹#›</a:t>
            </a:fld>
            <a:endParaRPr lang="lt-LT"/>
          </a:p>
        </p:txBody>
      </p:sp>
    </p:spTree>
    <p:extLst>
      <p:ext uri="{BB962C8B-B14F-4D97-AF65-F5344CB8AC3E}">
        <p14:creationId xmlns:p14="http://schemas.microsoft.com/office/powerpoint/2010/main" val="496180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a:extLst>
              <a:ext uri="{FF2B5EF4-FFF2-40B4-BE49-F238E27FC236}">
                <a16:creationId xmlns:a16="http://schemas.microsoft.com/office/drawing/2014/main" id="{D0A07A36-C509-2C49-07C6-A7A1391FAD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redaguokite stilių</a:t>
            </a:r>
          </a:p>
        </p:txBody>
      </p:sp>
      <p:sp>
        <p:nvSpPr>
          <p:cNvPr id="3" name="Teksto vietos rezervavimo ženklas 2">
            <a:extLst>
              <a:ext uri="{FF2B5EF4-FFF2-40B4-BE49-F238E27FC236}">
                <a16:creationId xmlns:a16="http://schemas.microsoft.com/office/drawing/2014/main" id="{DD4DF689-DA3B-B17D-2AA0-5EB1D3C6DA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753498D2-9536-FD2C-D2A7-5852CB74F4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BFCDE1-8F43-4CD3-AB2F-C264B602A06A}" type="datetimeFigureOut">
              <a:rPr lang="lt-LT" smtClean="0"/>
              <a:t>2023.07.20</a:t>
            </a:fld>
            <a:endParaRPr lang="lt-LT"/>
          </a:p>
        </p:txBody>
      </p:sp>
      <p:sp>
        <p:nvSpPr>
          <p:cNvPr id="5" name="Poraštės vietos rezervavimo ženklas 4">
            <a:extLst>
              <a:ext uri="{FF2B5EF4-FFF2-40B4-BE49-F238E27FC236}">
                <a16:creationId xmlns:a16="http://schemas.microsoft.com/office/drawing/2014/main" id="{694A478A-3D86-07A3-4D77-97C886F0F2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a:extLst>
              <a:ext uri="{FF2B5EF4-FFF2-40B4-BE49-F238E27FC236}">
                <a16:creationId xmlns:a16="http://schemas.microsoft.com/office/drawing/2014/main" id="{B06EB1A5-7CEE-D205-0F16-B27D44DCC6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65862E-1E37-45A5-AC14-1154B9045B98}" type="slidenum">
              <a:rPr lang="lt-LT" smtClean="0"/>
              <a:t>‹#›</a:t>
            </a:fld>
            <a:endParaRPr lang="lt-LT"/>
          </a:p>
        </p:txBody>
      </p:sp>
    </p:spTree>
    <p:extLst>
      <p:ext uri="{BB962C8B-B14F-4D97-AF65-F5344CB8AC3E}">
        <p14:creationId xmlns:p14="http://schemas.microsoft.com/office/powerpoint/2010/main" val="20417390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emcdda.europa.eu/system/files/publications/11733/Europos-prevencijos-mokymo-programa-eupc-LT.pdf"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webgate.ec.europa.eu/dyna/bp-portal/index_search.cfm" TargetMode="External"/><Relationship Id="rId2" Type="http://schemas.openxmlformats.org/officeDocument/2006/relationships/hyperlink" Target="https://www.emcdda.europa.eu/best-practice/xchange_en"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www.e-tar.lt/portal/lt/legalAct/21ad5220fec611ed9978886e85107ab2/asr"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hyperlink" Target="https://www.e-tar.lt/portal/lt/legalAct/bb3f7080faf211ed9978886e85107ab2" TargetMode="Externa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s://www.e-tar.lt/rs/actualedition/21ad5220fec611ed9978886e85107ab2/pePTlPkfTS/#_ftn3"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ntakd.lrv.lt/uploads/ntakd/documents/files/30470-NTAKD-EDPQS-Quick-Guide-LT.pdf"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248D7A1-B3F8-2C6A-C6F0-338E90CF0A0B}"/>
              </a:ext>
            </a:extLst>
          </p:cNvPr>
          <p:cNvSpPr>
            <a:spLocks noGrp="1"/>
          </p:cNvSpPr>
          <p:nvPr>
            <p:ph type="ctrTitle"/>
          </p:nvPr>
        </p:nvSpPr>
        <p:spPr>
          <a:xfrm>
            <a:off x="1384853" y="1937372"/>
            <a:ext cx="9144000" cy="2387600"/>
          </a:xfrm>
        </p:spPr>
        <p:txBody>
          <a:bodyPr>
            <a:normAutofit fontScale="90000"/>
          </a:bodyPr>
          <a:lstStyle/>
          <a:p>
            <a:br>
              <a:rPr lang="lt-LT" dirty="0"/>
            </a:br>
            <a:r>
              <a:rPr lang="lt-LT" b="1" dirty="0">
                <a:solidFill>
                  <a:srgbClr val="002060"/>
                </a:solidFill>
              </a:rPr>
              <a:t>Psichoaktyviųjų medžiagų vartojimo mažinimas:</a:t>
            </a:r>
            <a:br>
              <a:rPr lang="lt-LT" b="1" dirty="0">
                <a:solidFill>
                  <a:srgbClr val="002060"/>
                </a:solidFill>
              </a:rPr>
            </a:br>
            <a:r>
              <a:rPr lang="lt-LT" b="1" dirty="0">
                <a:solidFill>
                  <a:srgbClr val="FFC000"/>
                </a:solidFill>
              </a:rPr>
              <a:t>bendros gairės veiklų planavimui</a:t>
            </a:r>
          </a:p>
        </p:txBody>
      </p:sp>
    </p:spTree>
    <p:extLst>
      <p:ext uri="{BB962C8B-B14F-4D97-AF65-F5344CB8AC3E}">
        <p14:creationId xmlns:p14="http://schemas.microsoft.com/office/powerpoint/2010/main" val="1803495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Lentelė 1">
            <a:extLst>
              <a:ext uri="{FF2B5EF4-FFF2-40B4-BE49-F238E27FC236}">
                <a16:creationId xmlns:a16="http://schemas.microsoft.com/office/drawing/2014/main" id="{714F596B-18ED-71C0-8B23-BEFFC7E1585A}"/>
              </a:ext>
            </a:extLst>
          </p:cNvPr>
          <p:cNvGraphicFramePr>
            <a:graphicFrameLocks noGrp="1"/>
          </p:cNvGraphicFramePr>
          <p:nvPr>
            <p:extLst>
              <p:ext uri="{D42A27DB-BD31-4B8C-83A1-F6EECF244321}">
                <p14:modId xmlns:p14="http://schemas.microsoft.com/office/powerpoint/2010/main" val="611858006"/>
              </p:ext>
            </p:extLst>
          </p:nvPr>
        </p:nvGraphicFramePr>
        <p:xfrm>
          <a:off x="643467" y="871837"/>
          <a:ext cx="11149140" cy="5114326"/>
        </p:xfrm>
        <a:graphic>
          <a:graphicData uri="http://schemas.openxmlformats.org/drawingml/2006/table">
            <a:tbl>
              <a:tblPr firstRow="1" firstCol="1" bandRow="1">
                <a:tableStyleId>{8799B23B-EC83-4686-B30A-512413B5E67A}</a:tableStyleId>
              </a:tblPr>
              <a:tblGrid>
                <a:gridCol w="4485124">
                  <a:extLst>
                    <a:ext uri="{9D8B030D-6E8A-4147-A177-3AD203B41FA5}">
                      <a16:colId xmlns:a16="http://schemas.microsoft.com/office/drawing/2014/main" val="2779108460"/>
                    </a:ext>
                  </a:extLst>
                </a:gridCol>
                <a:gridCol w="6664016">
                  <a:extLst>
                    <a:ext uri="{9D8B030D-6E8A-4147-A177-3AD203B41FA5}">
                      <a16:colId xmlns:a16="http://schemas.microsoft.com/office/drawing/2014/main" val="1827382636"/>
                    </a:ext>
                  </a:extLst>
                </a:gridCol>
              </a:tblGrid>
              <a:tr h="5114326">
                <a:tc>
                  <a:txBody>
                    <a:bodyPr/>
                    <a:lstStyle/>
                    <a:p>
                      <a:pPr algn="just">
                        <a:lnSpc>
                          <a:spcPct val="107000"/>
                        </a:lnSpc>
                        <a:spcAft>
                          <a:spcPts val="800"/>
                        </a:spcAft>
                      </a:pPr>
                      <a:r>
                        <a:rPr lang="lt-LT" sz="2000" dirty="0">
                          <a:effectLst/>
                        </a:rPr>
                        <a:t>Reikalavimai dėl planuojamų </a:t>
                      </a:r>
                      <a:r>
                        <a:rPr lang="lt-LT" sz="2000" dirty="0">
                          <a:effectLst/>
                          <a:highlight>
                            <a:srgbClr val="FFFF00"/>
                          </a:highlight>
                        </a:rPr>
                        <a:t>veiklų apimties, turinio ir mokslinio pagrindimo </a:t>
                      </a:r>
                    </a:p>
                    <a:p>
                      <a:pPr algn="just">
                        <a:lnSpc>
                          <a:spcPct val="107000"/>
                        </a:lnSpc>
                        <a:spcAft>
                          <a:spcPts val="800"/>
                        </a:spcAft>
                      </a:pPr>
                      <a:r>
                        <a:rPr lang="lt-LT" sz="1800" dirty="0">
                          <a:effectLst/>
                        </a:rPr>
                        <a:t> </a:t>
                      </a:r>
                      <a:endParaRPr lang="lt-LT"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10452" marR="110452" marT="0" marB="0"/>
                </a:tc>
                <a:tc>
                  <a:txBody>
                    <a:bodyPr/>
                    <a:lstStyle/>
                    <a:p>
                      <a:pPr marL="342900" lvl="0" indent="-342900" algn="just" fontAlgn="base">
                        <a:lnSpc>
                          <a:spcPct val="107000"/>
                        </a:lnSpc>
                        <a:buFont typeface="Wingdings" panose="05000000000000000000" pitchFamily="2" charset="2"/>
                        <a:buChar char=""/>
                      </a:pPr>
                      <a:r>
                        <a:rPr lang="lt-LT" sz="2000" b="0" dirty="0">
                          <a:effectLst/>
                        </a:rPr>
                        <a:t>Planuojant veiklas, rekomenduojama vadovautis Europos prevencijos mokymo programoje: </a:t>
                      </a:r>
                      <a:r>
                        <a:rPr lang="lt-LT" sz="2000" b="1" dirty="0">
                          <a:effectLst/>
                        </a:rPr>
                        <a:t>moksliškai pagrįstos psichoaktyviųjų medžiagų vartojimo prevencijos vadove</a:t>
                      </a:r>
                      <a:r>
                        <a:rPr lang="lt-LT" sz="2000" b="0" dirty="0">
                          <a:effectLst/>
                        </a:rPr>
                        <a:t>: </a:t>
                      </a:r>
                      <a:r>
                        <a:rPr lang="lt-LT" sz="2000" b="0" u="sng" dirty="0">
                          <a:effectLst/>
                          <a:hlinkClick r:id="rId2"/>
                        </a:rPr>
                        <a:t>https://www.emcdda.europa.eu/system/files/publications/11733/Europos-prevencijos-mokymo-programa-eupc-LT.pdf</a:t>
                      </a:r>
                      <a:r>
                        <a:rPr lang="lt-LT" sz="2000" b="0" dirty="0">
                          <a:effectLst/>
                        </a:rPr>
                        <a:t>., </a:t>
                      </a:r>
                      <a:r>
                        <a:rPr lang="lt-LT" sz="2000" b="1" dirty="0">
                          <a:effectLst/>
                        </a:rPr>
                        <a:t>pateiktais prevencijos metodais, </a:t>
                      </a:r>
                      <a:r>
                        <a:rPr lang="lt-LT" sz="2000" b="0" dirty="0">
                          <a:effectLst/>
                        </a:rPr>
                        <a:t>taikomais skirtingoje aplinkoje (prevencija šeimoje, mokykloje, darbo vietoje, bendruomenėje, aplinkos prevencija, prevencija pasitelkiant žiniasklaidą), </a:t>
                      </a:r>
                      <a:r>
                        <a:rPr lang="lt-LT" sz="2000" b="1" kern="1200" dirty="0">
                          <a:solidFill>
                            <a:schemeClr val="tx1"/>
                          </a:solidFill>
                          <a:effectLst/>
                          <a:highlight>
                            <a:srgbClr val="00FFFF"/>
                          </a:highlight>
                          <a:latin typeface="+mn-lt"/>
                          <a:ea typeface="+mn-ea"/>
                          <a:cs typeface="+mn-cs"/>
                        </a:rPr>
                        <a:t>II skyrius (87-150 psl.)</a:t>
                      </a:r>
                      <a:r>
                        <a:rPr lang="lt-LT" sz="2000" b="0" dirty="0">
                          <a:effectLst/>
                          <a:highlight>
                            <a:srgbClr val="00FFFF"/>
                          </a:highlight>
                        </a:rPr>
                        <a:t>;</a:t>
                      </a:r>
                    </a:p>
                    <a:p>
                      <a:pPr marL="342900" lvl="0" indent="-342900" algn="just" fontAlgn="base">
                        <a:lnSpc>
                          <a:spcPct val="107000"/>
                        </a:lnSpc>
                        <a:spcAft>
                          <a:spcPts val="800"/>
                        </a:spcAft>
                        <a:buFont typeface="Wingdings" panose="05000000000000000000" pitchFamily="2" charset="2"/>
                        <a:buChar char=""/>
                      </a:pPr>
                      <a:r>
                        <a:rPr lang="lt-LT" sz="2000" b="0" dirty="0">
                          <a:effectLst/>
                        </a:rPr>
                        <a:t>Įrodymais pagrįstos </a:t>
                      </a:r>
                      <a:r>
                        <a:rPr lang="lt-LT" sz="2000" b="1" dirty="0">
                          <a:effectLst/>
                        </a:rPr>
                        <a:t>prevencijos principai ir veiklų veiksmingumo apžvalga </a:t>
                      </a:r>
                      <a:r>
                        <a:rPr lang="lt-LT" sz="2000" b="0" dirty="0">
                          <a:effectLst/>
                        </a:rPr>
                        <a:t>pateikta </a:t>
                      </a:r>
                      <a:r>
                        <a:rPr lang="lt-LT" sz="2000" b="0" dirty="0">
                          <a:effectLst/>
                          <a:highlight>
                            <a:srgbClr val="00FFFF"/>
                          </a:highlight>
                        </a:rPr>
                        <a:t>3 skyriuje (51-68 psl.), </a:t>
                      </a:r>
                      <a:r>
                        <a:rPr lang="lt-LT" sz="2000" b="0" dirty="0">
                          <a:effectLst/>
                        </a:rPr>
                        <a:t>pasirenkamų veiklų veiksmingumas turėtų būti ne mažiau kaip </a:t>
                      </a:r>
                      <a:r>
                        <a:rPr lang="lt-LT" sz="2000" b="0" dirty="0">
                          <a:effectLst/>
                          <a:highlight>
                            <a:srgbClr val="00FFFF"/>
                          </a:highlight>
                        </a:rPr>
                        <a:t>„** Tinkamas“</a:t>
                      </a:r>
                    </a:p>
                    <a:p>
                      <a:pPr algn="just" fontAlgn="base">
                        <a:lnSpc>
                          <a:spcPct val="107000"/>
                        </a:lnSpc>
                        <a:spcAft>
                          <a:spcPts val="800"/>
                        </a:spcAft>
                      </a:pPr>
                      <a:r>
                        <a:rPr lang="lt-LT" sz="1800" dirty="0">
                          <a:effectLst/>
                        </a:rPr>
                        <a:t> </a:t>
                      </a:r>
                      <a:endParaRPr lang="lt-LT"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10452" marR="110452" marT="0" marB="0"/>
                </a:tc>
                <a:extLst>
                  <a:ext uri="{0D108BD9-81ED-4DB2-BD59-A6C34878D82A}">
                    <a16:rowId xmlns:a16="http://schemas.microsoft.com/office/drawing/2014/main" val="3706749182"/>
                  </a:ext>
                </a:extLst>
              </a:tr>
            </a:tbl>
          </a:graphicData>
        </a:graphic>
      </p:graphicFrame>
      <p:pic>
        <p:nvPicPr>
          <p:cNvPr id="4" name="Paveikslėlis 3">
            <a:extLst>
              <a:ext uri="{FF2B5EF4-FFF2-40B4-BE49-F238E27FC236}">
                <a16:creationId xmlns:a16="http://schemas.microsoft.com/office/drawing/2014/main" id="{541516FE-CF44-99D2-8653-3910F4039402}"/>
              </a:ext>
            </a:extLst>
          </p:cNvPr>
          <p:cNvPicPr>
            <a:picLocks noChangeAspect="1"/>
          </p:cNvPicPr>
          <p:nvPr/>
        </p:nvPicPr>
        <p:blipFill>
          <a:blip r:embed="rId3"/>
          <a:stretch>
            <a:fillRect/>
          </a:stretch>
        </p:blipFill>
        <p:spPr>
          <a:xfrm>
            <a:off x="878090" y="1991236"/>
            <a:ext cx="4111354" cy="3994927"/>
          </a:xfrm>
          <a:prstGeom prst="rect">
            <a:avLst/>
          </a:prstGeom>
        </p:spPr>
        <p:style>
          <a:lnRef idx="2">
            <a:schemeClr val="accent1"/>
          </a:lnRef>
          <a:fillRef idx="1">
            <a:schemeClr val="lt1"/>
          </a:fillRef>
          <a:effectRef idx="0">
            <a:schemeClr val="accent1"/>
          </a:effectRef>
          <a:fontRef idx="minor">
            <a:schemeClr val="dk1"/>
          </a:fontRef>
        </p:style>
      </p:pic>
      <p:sp>
        <p:nvSpPr>
          <p:cNvPr id="7" name="TextBox 6">
            <a:extLst>
              <a:ext uri="{FF2B5EF4-FFF2-40B4-BE49-F238E27FC236}">
                <a16:creationId xmlns:a16="http://schemas.microsoft.com/office/drawing/2014/main" id="{868AF570-A94A-CA69-447A-AAE2F07688B5}"/>
              </a:ext>
            </a:extLst>
          </p:cNvPr>
          <p:cNvSpPr txBox="1"/>
          <p:nvPr/>
        </p:nvSpPr>
        <p:spPr>
          <a:xfrm>
            <a:off x="519157" y="225717"/>
            <a:ext cx="6097424" cy="421654"/>
          </a:xfrm>
          <a:prstGeom prst="rect">
            <a:avLst/>
          </a:prstGeom>
          <a:noFill/>
        </p:spPr>
        <p:txBody>
          <a:bodyPr wrap="square">
            <a:spAutoFit/>
          </a:bodyPr>
          <a:lstStyle/>
          <a:p>
            <a:pPr algn="just" fontAlgn="t">
              <a:lnSpc>
                <a:spcPct val="107000"/>
              </a:lnSpc>
              <a:spcBef>
                <a:spcPts val="0"/>
              </a:spcBef>
              <a:spcAft>
                <a:spcPts val="800"/>
              </a:spcAft>
            </a:pPr>
            <a:r>
              <a:rPr lang="lt-LT" sz="2000" b="1" i="0" u="none" strike="noStrike" dirty="0">
                <a:solidFill>
                  <a:srgbClr val="000000"/>
                </a:solidFill>
                <a:effectLst/>
                <a:latin typeface="+mn-lt"/>
                <a:ea typeface="Calibri" panose="020F0502020204030204" pitchFamily="34" charset="0"/>
                <a:cs typeface="Times New Roman" panose="02020603050405020304" pitchFamily="18" charset="0"/>
              </a:rPr>
              <a:t>Reikalavimai </a:t>
            </a:r>
            <a:r>
              <a:rPr lang="lt-LT" sz="2000" b="1" i="0" u="none" strike="noStrike" dirty="0">
                <a:solidFill>
                  <a:srgbClr val="000000"/>
                </a:solidFill>
                <a:effectLst/>
                <a:highlight>
                  <a:srgbClr val="00FFFF"/>
                </a:highlight>
                <a:latin typeface="+mn-lt"/>
                <a:ea typeface="Calibri" panose="020F0502020204030204" pitchFamily="34" charset="0"/>
                <a:cs typeface="Times New Roman" panose="02020603050405020304" pitchFamily="18" charset="0"/>
              </a:rPr>
              <a:t>paslaugos turiniui </a:t>
            </a:r>
            <a:endParaRPr lang="lt-LT" sz="2000" b="0" i="0" u="none" strike="noStrike" dirty="0">
              <a:effectLst/>
              <a:highlight>
                <a:srgbClr val="00FFFF"/>
              </a:highlight>
              <a:latin typeface="+mn-lt"/>
            </a:endParaRPr>
          </a:p>
        </p:txBody>
      </p:sp>
    </p:spTree>
    <p:extLst>
      <p:ext uri="{BB962C8B-B14F-4D97-AF65-F5344CB8AC3E}">
        <p14:creationId xmlns:p14="http://schemas.microsoft.com/office/powerpoint/2010/main" val="2328934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6">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8">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Lentelė 1">
            <a:extLst>
              <a:ext uri="{FF2B5EF4-FFF2-40B4-BE49-F238E27FC236}">
                <a16:creationId xmlns:a16="http://schemas.microsoft.com/office/drawing/2014/main" id="{232848DE-C3D9-5C49-E8A4-EEE66AF5DE07}"/>
              </a:ext>
            </a:extLst>
          </p:cNvPr>
          <p:cNvGraphicFramePr>
            <a:graphicFrameLocks noGrp="1"/>
          </p:cNvGraphicFramePr>
          <p:nvPr>
            <p:extLst>
              <p:ext uri="{D42A27DB-BD31-4B8C-83A1-F6EECF244321}">
                <p14:modId xmlns:p14="http://schemas.microsoft.com/office/powerpoint/2010/main" val="2933563812"/>
              </p:ext>
            </p:extLst>
          </p:nvPr>
        </p:nvGraphicFramePr>
        <p:xfrm>
          <a:off x="711833" y="2495777"/>
          <a:ext cx="10905067" cy="3779115"/>
        </p:xfrm>
        <a:graphic>
          <a:graphicData uri="http://schemas.openxmlformats.org/drawingml/2006/table">
            <a:tbl>
              <a:tblPr firstRow="1" firstCol="1" bandRow="1"/>
              <a:tblGrid>
                <a:gridCol w="1942922">
                  <a:extLst>
                    <a:ext uri="{9D8B030D-6E8A-4147-A177-3AD203B41FA5}">
                      <a16:colId xmlns:a16="http://schemas.microsoft.com/office/drawing/2014/main" val="607364359"/>
                    </a:ext>
                  </a:extLst>
                </a:gridCol>
                <a:gridCol w="8962145">
                  <a:extLst>
                    <a:ext uri="{9D8B030D-6E8A-4147-A177-3AD203B41FA5}">
                      <a16:colId xmlns:a16="http://schemas.microsoft.com/office/drawing/2014/main" val="2517812232"/>
                    </a:ext>
                  </a:extLst>
                </a:gridCol>
              </a:tblGrid>
              <a:tr h="3298272">
                <a:tc>
                  <a:txBody>
                    <a:bodyPr/>
                    <a:lstStyle/>
                    <a:p>
                      <a:pPr algn="just" fontAlgn="t">
                        <a:lnSpc>
                          <a:spcPct val="107000"/>
                        </a:lnSpc>
                        <a:spcBef>
                          <a:spcPts val="0"/>
                        </a:spcBef>
                        <a:spcAft>
                          <a:spcPts val="800"/>
                        </a:spcAft>
                      </a:pPr>
                      <a:r>
                        <a:rPr lang="lt-LT" sz="2000" b="1" i="0" u="none" strike="noStrike" dirty="0">
                          <a:solidFill>
                            <a:srgbClr val="000000"/>
                          </a:solidFill>
                          <a:effectLst/>
                          <a:highlight>
                            <a:srgbClr val="00FFFF"/>
                          </a:highlight>
                          <a:latin typeface="+mn-lt"/>
                          <a:ea typeface="Calibri" panose="020F0502020204030204" pitchFamily="34" charset="0"/>
                          <a:cs typeface="Times New Roman" panose="02020603050405020304" pitchFamily="18" charset="0"/>
                        </a:rPr>
                        <a:t>Veiklų pavyzdžiai</a:t>
                      </a:r>
                      <a:endParaRPr lang="lt-LT" sz="2000" b="0" i="0" u="none" strike="noStrike" dirty="0">
                        <a:effectLst/>
                        <a:highlight>
                          <a:srgbClr val="00FFFF"/>
                        </a:highlight>
                        <a:latin typeface="+mn-lt"/>
                      </a:endParaRPr>
                    </a:p>
                  </a:txBody>
                  <a:tcPr marL="151615" marR="151615" marT="2105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just" fontAlgn="t">
                        <a:lnSpc>
                          <a:spcPct val="107000"/>
                        </a:lnSpc>
                        <a:spcBef>
                          <a:spcPts val="0"/>
                        </a:spcBef>
                        <a:spcAft>
                          <a:spcPts val="0"/>
                        </a:spcAft>
                        <a:buClrTx/>
                        <a:buSzPts val="1100"/>
                        <a:buFont typeface="Wingdings" panose="05000000000000000000" pitchFamily="2" charset="2"/>
                        <a:buNone/>
                      </a:pPr>
                      <a:r>
                        <a:rPr lang="lt-LT" sz="2000" b="1" i="0" u="none" strike="noStrike" dirty="0">
                          <a:effectLst/>
                          <a:latin typeface="+mn-lt"/>
                          <a:ea typeface="Calibri" panose="020F0502020204030204" pitchFamily="34" charset="0"/>
                          <a:cs typeface="Times New Roman" panose="02020603050405020304" pitchFamily="18" charset="0"/>
                        </a:rPr>
                        <a:t>Europos narkotikų ir narkomanijos stebėsenos centro </a:t>
                      </a:r>
                      <a:r>
                        <a:rPr lang="lt-LT" sz="2000" b="1" i="0" u="none" strike="noStrike" dirty="0">
                          <a:solidFill>
                            <a:srgbClr val="000000"/>
                          </a:solidFill>
                          <a:effectLst/>
                          <a:latin typeface="+mn-lt"/>
                          <a:ea typeface="Calibri" panose="020F0502020204030204" pitchFamily="34" charset="0"/>
                          <a:cs typeface="Times New Roman" panose="02020603050405020304" pitchFamily="18" charset="0"/>
                        </a:rPr>
                        <a:t>gerųjų praktikų portalas: </a:t>
                      </a:r>
                      <a:r>
                        <a:rPr lang="en-US" sz="1800" u="sng" kern="1200" dirty="0">
                          <a:solidFill>
                            <a:schemeClr val="tx1"/>
                          </a:solidFill>
                          <a:effectLst/>
                          <a:latin typeface="+mn-lt"/>
                          <a:ea typeface="+mn-ea"/>
                          <a:cs typeface="+mn-cs"/>
                          <a:hlinkClick r:id="rId2"/>
                        </a:rPr>
                        <a:t>https://www.emcdda.europa.eu/best-practice/xchange_en</a:t>
                      </a:r>
                      <a:endParaRPr lang="lt-LT" sz="1800" kern="1200" dirty="0">
                        <a:solidFill>
                          <a:schemeClr val="tx1"/>
                        </a:solidFill>
                        <a:effectLst/>
                        <a:latin typeface="+mn-lt"/>
                        <a:ea typeface="+mn-ea"/>
                        <a:cs typeface="+mn-cs"/>
                      </a:endParaRPr>
                    </a:p>
                    <a:p>
                      <a:pPr marL="0" indent="0" algn="just" fontAlgn="t">
                        <a:lnSpc>
                          <a:spcPct val="107000"/>
                        </a:lnSpc>
                        <a:spcBef>
                          <a:spcPts val="0"/>
                        </a:spcBef>
                        <a:spcAft>
                          <a:spcPts val="0"/>
                        </a:spcAft>
                        <a:buClrTx/>
                        <a:buSzPts val="1100"/>
                        <a:buFont typeface="Wingdings" panose="05000000000000000000" pitchFamily="2" charset="2"/>
                        <a:buNone/>
                      </a:pPr>
                      <a:endParaRPr lang="lt-LT" sz="2000" b="0" i="0" u="none" strike="noStrike" dirty="0">
                        <a:effectLst/>
                        <a:latin typeface="+mn-lt"/>
                      </a:endParaRPr>
                    </a:p>
                    <a:p>
                      <a:pPr marL="265176" algn="just" fontAlgn="t">
                        <a:lnSpc>
                          <a:spcPct val="107000"/>
                        </a:lnSpc>
                        <a:spcBef>
                          <a:spcPts val="0"/>
                        </a:spcBef>
                        <a:spcAft>
                          <a:spcPts val="0"/>
                        </a:spcAft>
                      </a:pPr>
                      <a:r>
                        <a:rPr lang="lt-LT" sz="2000" b="0" i="0" u="none" strike="noStrike" dirty="0">
                          <a:solidFill>
                            <a:srgbClr val="000000"/>
                          </a:solidFill>
                          <a:effectLst/>
                          <a:latin typeface="+mn-lt"/>
                          <a:ea typeface="Calibri" panose="020F0502020204030204" pitchFamily="34" charset="0"/>
                          <a:cs typeface="Times New Roman" panose="02020603050405020304" pitchFamily="18" charset="0"/>
                        </a:rPr>
                        <a:t>galima paieška pagal filtrus: raktiniai žodžiai, veiklos sritis, tikslinė grupė ar aplinka, psichoaktyvių medžiagų rūšys, įrodymų stiprumas, siekiami rezultatai;</a:t>
                      </a:r>
                      <a:endParaRPr lang="lt-LT" sz="2000" b="0" i="0" u="none" strike="noStrike" dirty="0">
                        <a:effectLst/>
                        <a:latin typeface="+mn-lt"/>
                      </a:endParaRPr>
                    </a:p>
                    <a:p>
                      <a:pPr marL="347472" indent="-347472" algn="just" fontAlgn="t">
                        <a:lnSpc>
                          <a:spcPct val="107000"/>
                        </a:lnSpc>
                        <a:spcBef>
                          <a:spcPts val="0"/>
                        </a:spcBef>
                        <a:spcAft>
                          <a:spcPts val="0"/>
                        </a:spcAft>
                      </a:pPr>
                      <a:endParaRPr lang="lt-LT" sz="2000" b="1" i="0" u="none" strike="noStrike" dirty="0">
                        <a:solidFill>
                          <a:srgbClr val="000000"/>
                        </a:solidFill>
                        <a:effectLst/>
                        <a:latin typeface="+mn-lt"/>
                        <a:ea typeface="Calibri" panose="020F0502020204030204" pitchFamily="34" charset="0"/>
                        <a:cs typeface="Times New Roman" panose="02020603050405020304" pitchFamily="18" charset="0"/>
                      </a:endParaRPr>
                    </a:p>
                    <a:p>
                      <a:pPr marL="347472" indent="-347472" algn="just" fontAlgn="t">
                        <a:lnSpc>
                          <a:spcPct val="107000"/>
                        </a:lnSpc>
                        <a:spcBef>
                          <a:spcPts val="0"/>
                        </a:spcBef>
                        <a:spcAft>
                          <a:spcPts val="0"/>
                        </a:spcAft>
                      </a:pPr>
                      <a:r>
                        <a:rPr lang="lt-LT" sz="2000" b="1" i="0" u="none" strike="noStrike" dirty="0">
                          <a:solidFill>
                            <a:srgbClr val="000000"/>
                          </a:solidFill>
                          <a:effectLst/>
                          <a:latin typeface="+mn-lt"/>
                          <a:ea typeface="Calibri" panose="020F0502020204030204" pitchFamily="34" charset="0"/>
                          <a:cs typeface="Times New Roman" panose="02020603050405020304" pitchFamily="18" charset="0"/>
                        </a:rPr>
                        <a:t>Europos Komisijos visuomenės sveikatos gerųjų praktikų portalas: </a:t>
                      </a:r>
                      <a:r>
                        <a:rPr lang="lt-LT" sz="2000" b="0" i="0" u="sng" strike="noStrike" dirty="0">
                          <a:solidFill>
                            <a:srgbClr val="0563C1"/>
                          </a:solidFill>
                          <a:effectLst/>
                          <a:latin typeface="+mn-lt"/>
                          <a:ea typeface="Calibri" panose="020F0502020204030204" pitchFamily="34" charset="0"/>
                          <a:cs typeface="Times New Roman" panose="02020603050405020304" pitchFamily="18" charset="0"/>
                          <a:hlinkClick r:id="rId3"/>
                        </a:rPr>
                        <a:t>https://webgate.ec.europa.eu/dyna/bp-portal/index_search.cfm</a:t>
                      </a:r>
                      <a:endParaRPr lang="lt-LT" sz="2000" b="0" i="0" u="none" strike="noStrike" dirty="0">
                        <a:effectLst/>
                        <a:latin typeface="+mn-lt"/>
                      </a:endParaRPr>
                    </a:p>
                    <a:p>
                      <a:pPr marL="265176" algn="just" fontAlgn="t">
                        <a:lnSpc>
                          <a:spcPct val="107000"/>
                        </a:lnSpc>
                        <a:spcBef>
                          <a:spcPts val="0"/>
                        </a:spcBef>
                        <a:spcAft>
                          <a:spcPts val="800"/>
                        </a:spcAft>
                      </a:pPr>
                      <a:r>
                        <a:rPr lang="lt-LT" sz="2000" b="0" i="0" u="none" strike="noStrike" dirty="0">
                          <a:solidFill>
                            <a:srgbClr val="000000"/>
                          </a:solidFill>
                          <a:effectLst/>
                          <a:latin typeface="+mn-lt"/>
                          <a:ea typeface="Calibri" panose="020F0502020204030204" pitchFamily="34" charset="0"/>
                          <a:cs typeface="Times New Roman" panose="02020603050405020304" pitchFamily="18" charset="0"/>
                        </a:rPr>
                        <a:t>galima paieška pagal filtrus: raktiniai žodžiai, sveikatos tema, praktikos rūšis</a:t>
                      </a:r>
                    </a:p>
                    <a:p>
                      <a:pPr marL="265176" algn="just" fontAlgn="t">
                        <a:lnSpc>
                          <a:spcPct val="107000"/>
                        </a:lnSpc>
                        <a:spcBef>
                          <a:spcPts val="0"/>
                        </a:spcBef>
                        <a:spcAft>
                          <a:spcPts val="800"/>
                        </a:spcAft>
                      </a:pPr>
                      <a:endParaRPr lang="lt-LT" sz="2000" b="0" i="0" u="none" strike="noStrike" dirty="0">
                        <a:solidFill>
                          <a:srgbClr val="000000"/>
                        </a:solidFill>
                        <a:effectLst/>
                        <a:latin typeface="+mn-lt"/>
                        <a:ea typeface="Calibri" panose="020F0502020204030204" pitchFamily="34" charset="0"/>
                        <a:cs typeface="Times New Roman" panose="02020603050405020304" pitchFamily="18" charset="0"/>
                      </a:endParaRPr>
                    </a:p>
                    <a:p>
                      <a:pPr marL="265176" algn="just" fontAlgn="t">
                        <a:lnSpc>
                          <a:spcPct val="107000"/>
                        </a:lnSpc>
                        <a:spcBef>
                          <a:spcPts val="0"/>
                        </a:spcBef>
                        <a:spcAft>
                          <a:spcPts val="800"/>
                        </a:spcAft>
                      </a:pPr>
                      <a:endParaRPr lang="lt-LT" sz="2000" b="0" i="0" u="none" strike="noStrike" dirty="0">
                        <a:solidFill>
                          <a:srgbClr val="000000"/>
                        </a:solidFill>
                        <a:effectLst/>
                        <a:latin typeface="+mn-lt"/>
                        <a:ea typeface="Calibri" panose="020F0502020204030204" pitchFamily="34" charset="0"/>
                        <a:cs typeface="Times New Roman" panose="02020603050405020304" pitchFamily="18" charset="0"/>
                      </a:endParaRPr>
                    </a:p>
                  </a:txBody>
                  <a:tcPr marL="151615" marR="151615" marT="2105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99295769"/>
                  </a:ext>
                </a:extLst>
              </a:tr>
            </a:tbl>
          </a:graphicData>
        </a:graphic>
      </p:graphicFrame>
      <p:sp>
        <p:nvSpPr>
          <p:cNvPr id="4" name="TextBox 3">
            <a:extLst>
              <a:ext uri="{FF2B5EF4-FFF2-40B4-BE49-F238E27FC236}">
                <a16:creationId xmlns:a16="http://schemas.microsoft.com/office/drawing/2014/main" id="{3D65118F-97A4-FEBE-A61B-F83B5E05276E}"/>
              </a:ext>
            </a:extLst>
          </p:cNvPr>
          <p:cNvSpPr txBox="1"/>
          <p:nvPr/>
        </p:nvSpPr>
        <p:spPr>
          <a:xfrm>
            <a:off x="997721" y="1063951"/>
            <a:ext cx="6097424" cy="454612"/>
          </a:xfrm>
          <a:prstGeom prst="rect">
            <a:avLst/>
          </a:prstGeom>
          <a:noFill/>
        </p:spPr>
        <p:txBody>
          <a:bodyPr wrap="square">
            <a:spAutoFit/>
          </a:bodyPr>
          <a:lstStyle/>
          <a:p>
            <a:pPr algn="just" fontAlgn="t">
              <a:lnSpc>
                <a:spcPct val="107000"/>
              </a:lnSpc>
              <a:spcBef>
                <a:spcPts val="0"/>
              </a:spcBef>
              <a:spcAft>
                <a:spcPts val="800"/>
              </a:spcAft>
            </a:pPr>
            <a:r>
              <a:rPr lang="lt-LT" sz="2200" b="1" dirty="0">
                <a:solidFill>
                  <a:srgbClr val="000000"/>
                </a:solidFill>
                <a:highlight>
                  <a:srgbClr val="00FFFF"/>
                </a:highlight>
                <a:ea typeface="Calibri" panose="020F0502020204030204" pitchFamily="34" charset="0"/>
                <a:cs typeface="Times New Roman" panose="02020603050405020304" pitchFamily="18" charset="0"/>
              </a:rPr>
              <a:t>P</a:t>
            </a:r>
            <a:r>
              <a:rPr lang="lt-LT" sz="2200" b="1" i="0" u="none" strike="noStrike" dirty="0">
                <a:solidFill>
                  <a:srgbClr val="000000"/>
                </a:solidFill>
                <a:effectLst/>
                <a:highlight>
                  <a:srgbClr val="00FFFF"/>
                </a:highlight>
                <a:latin typeface="+mn-lt"/>
                <a:ea typeface="Calibri" panose="020F0502020204030204" pitchFamily="34" charset="0"/>
                <a:cs typeface="Times New Roman" panose="02020603050405020304" pitchFamily="18" charset="0"/>
              </a:rPr>
              <a:t>atikimi šaltiniai galimoms </a:t>
            </a:r>
            <a:r>
              <a:rPr lang="lt-LT" sz="2200" b="1" dirty="0">
                <a:solidFill>
                  <a:srgbClr val="000000"/>
                </a:solidFill>
                <a:highlight>
                  <a:srgbClr val="00FFFF"/>
                </a:highlight>
                <a:ea typeface="Calibri" panose="020F0502020204030204" pitchFamily="34" charset="0"/>
                <a:cs typeface="Times New Roman" panose="02020603050405020304" pitchFamily="18" charset="0"/>
              </a:rPr>
              <a:t>veikloms</a:t>
            </a:r>
            <a:endParaRPr lang="lt-LT" sz="2200" b="0" i="0" u="none" strike="noStrike" dirty="0">
              <a:effectLst/>
              <a:highlight>
                <a:srgbClr val="00FFFF"/>
              </a:highlight>
              <a:latin typeface="+mn-lt"/>
            </a:endParaRPr>
          </a:p>
        </p:txBody>
      </p:sp>
    </p:spTree>
    <p:extLst>
      <p:ext uri="{BB962C8B-B14F-4D97-AF65-F5344CB8AC3E}">
        <p14:creationId xmlns:p14="http://schemas.microsoft.com/office/powerpoint/2010/main" val="859346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28E3C42-021D-CB06-DB35-7FBB7053A677}"/>
              </a:ext>
            </a:extLst>
          </p:cNvPr>
          <p:cNvSpPr txBox="1"/>
          <p:nvPr/>
        </p:nvSpPr>
        <p:spPr>
          <a:xfrm>
            <a:off x="946445" y="971523"/>
            <a:ext cx="10086175" cy="4247317"/>
          </a:xfrm>
          <a:prstGeom prst="rect">
            <a:avLst/>
          </a:prstGeom>
          <a:noFill/>
        </p:spPr>
        <p:txBody>
          <a:bodyPr wrap="square">
            <a:spAutoFit/>
          </a:bodyPr>
          <a:lstStyle/>
          <a:p>
            <a:pPr algn="ctr"/>
            <a:r>
              <a:rPr lang="lt-LT" sz="3000" b="1" dirty="0">
                <a:solidFill>
                  <a:srgbClr val="FF6600"/>
                </a:solidFill>
              </a:rPr>
              <a:t>Sėkmingo įdomių ir prasmingų darbų </a:t>
            </a:r>
            <a:endParaRPr lang="en-US" sz="3000" b="1" dirty="0">
              <a:solidFill>
                <a:srgbClr val="FF6600"/>
              </a:solidFill>
            </a:endParaRPr>
          </a:p>
          <a:p>
            <a:pPr algn="ctr"/>
            <a:r>
              <a:rPr lang="lt-LT" sz="3000" b="1" dirty="0">
                <a:solidFill>
                  <a:srgbClr val="FF6600"/>
                </a:solidFill>
              </a:rPr>
              <a:t>planavimo ir įgyvendinimo</a:t>
            </a:r>
            <a:r>
              <a:rPr lang="en-US" sz="3000" b="1" dirty="0">
                <a:solidFill>
                  <a:srgbClr val="FF6600"/>
                </a:solidFill>
              </a:rPr>
              <a:t>!</a:t>
            </a:r>
          </a:p>
          <a:p>
            <a:pPr algn="ctr"/>
            <a:endParaRPr lang="en-US" sz="3000" b="1" dirty="0">
              <a:solidFill>
                <a:srgbClr val="FF6600"/>
              </a:solidFill>
            </a:endParaRPr>
          </a:p>
          <a:p>
            <a:pPr algn="ctr"/>
            <a:endParaRPr lang="en-US" sz="3000" b="1" dirty="0">
              <a:solidFill>
                <a:srgbClr val="FF6600"/>
              </a:solidFill>
            </a:endParaRPr>
          </a:p>
          <a:p>
            <a:pPr algn="ctr"/>
            <a:r>
              <a:rPr lang="en-US" sz="3000" b="1" dirty="0">
                <a:solidFill>
                  <a:srgbClr val="002060"/>
                </a:solidFill>
              </a:rPr>
              <a:t>SAM </a:t>
            </a:r>
            <a:r>
              <a:rPr lang="en-US" sz="3000" b="1" dirty="0" err="1">
                <a:solidFill>
                  <a:srgbClr val="002060"/>
                </a:solidFill>
              </a:rPr>
              <a:t>kontaktai</a:t>
            </a:r>
            <a:r>
              <a:rPr lang="lt-LT" sz="3000" b="1" dirty="0">
                <a:solidFill>
                  <a:srgbClr val="002060"/>
                </a:solidFill>
              </a:rPr>
              <a:t> (psichoaktyviųjų medžiagų prevencijos ir intervencijos temai)</a:t>
            </a:r>
            <a:r>
              <a:rPr lang="en-US" sz="3000" b="1" dirty="0">
                <a:solidFill>
                  <a:srgbClr val="002060"/>
                </a:solidFill>
              </a:rPr>
              <a:t>:</a:t>
            </a:r>
          </a:p>
          <a:p>
            <a:pPr algn="ctr"/>
            <a:endParaRPr lang="en-US" sz="3000" b="1" dirty="0">
              <a:solidFill>
                <a:srgbClr val="FF6600"/>
              </a:solidFill>
            </a:endParaRPr>
          </a:p>
          <a:p>
            <a:pPr algn="ctr"/>
            <a:endParaRPr lang="en-US" sz="3000" b="1" dirty="0">
              <a:solidFill>
                <a:srgbClr val="FF6600"/>
              </a:solidFill>
            </a:endParaRPr>
          </a:p>
          <a:p>
            <a:pPr algn="ctr"/>
            <a:endParaRPr lang="en-US" sz="3000" b="1" dirty="0">
              <a:solidFill>
                <a:srgbClr val="FF6600"/>
              </a:solidFill>
            </a:endParaRPr>
          </a:p>
        </p:txBody>
      </p:sp>
      <p:pic>
        <p:nvPicPr>
          <p:cNvPr id="7" name="Paveikslėlis 6">
            <a:extLst>
              <a:ext uri="{FF2B5EF4-FFF2-40B4-BE49-F238E27FC236}">
                <a16:creationId xmlns:a16="http://schemas.microsoft.com/office/drawing/2014/main" id="{68A91130-9CB9-D155-C87C-A98DFCF66BEE}"/>
              </a:ext>
            </a:extLst>
          </p:cNvPr>
          <p:cNvPicPr>
            <a:picLocks noChangeAspect="1"/>
          </p:cNvPicPr>
          <p:nvPr/>
        </p:nvPicPr>
        <p:blipFill>
          <a:blip r:embed="rId2"/>
          <a:stretch>
            <a:fillRect/>
          </a:stretch>
        </p:blipFill>
        <p:spPr>
          <a:xfrm>
            <a:off x="1232611" y="4066348"/>
            <a:ext cx="4277322" cy="1514686"/>
          </a:xfrm>
          <a:prstGeom prst="rect">
            <a:avLst/>
          </a:prstGeom>
        </p:spPr>
      </p:pic>
      <p:pic>
        <p:nvPicPr>
          <p:cNvPr id="9" name="Paveikslėlis 8">
            <a:extLst>
              <a:ext uri="{FF2B5EF4-FFF2-40B4-BE49-F238E27FC236}">
                <a16:creationId xmlns:a16="http://schemas.microsoft.com/office/drawing/2014/main" id="{5F5B67BE-15CD-2B39-1940-A73267EA7A37}"/>
              </a:ext>
            </a:extLst>
          </p:cNvPr>
          <p:cNvPicPr>
            <a:picLocks noChangeAspect="1"/>
          </p:cNvPicPr>
          <p:nvPr/>
        </p:nvPicPr>
        <p:blipFill>
          <a:blip r:embed="rId3"/>
          <a:stretch>
            <a:fillRect/>
          </a:stretch>
        </p:blipFill>
        <p:spPr>
          <a:xfrm>
            <a:off x="6096000" y="4066348"/>
            <a:ext cx="4211782" cy="1487098"/>
          </a:xfrm>
          <a:prstGeom prst="rect">
            <a:avLst/>
          </a:prstGeom>
        </p:spPr>
      </p:pic>
    </p:spTree>
    <p:extLst>
      <p:ext uri="{BB962C8B-B14F-4D97-AF65-F5344CB8AC3E}">
        <p14:creationId xmlns:p14="http://schemas.microsoft.com/office/powerpoint/2010/main" val="2267022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E4C1A63-AE63-8559-96E6-6227DA44B46F}"/>
              </a:ext>
            </a:extLst>
          </p:cNvPr>
          <p:cNvSpPr txBox="1"/>
          <p:nvPr/>
        </p:nvSpPr>
        <p:spPr>
          <a:xfrm>
            <a:off x="825388" y="459641"/>
            <a:ext cx="10086886" cy="1610697"/>
          </a:xfrm>
          <a:prstGeom prst="rect">
            <a:avLst/>
          </a:prstGeom>
          <a:noFill/>
        </p:spPr>
        <p:txBody>
          <a:bodyPr wrap="square">
            <a:spAutoFit/>
          </a:bodyPr>
          <a:lstStyle/>
          <a:p>
            <a:pPr algn="ctr"/>
            <a:br>
              <a:rPr lang="lt-LT" dirty="0"/>
            </a:br>
            <a:r>
              <a:rPr lang="lt-LT" sz="2200" dirty="0">
                <a:solidFill>
                  <a:srgbClr val="002060"/>
                </a:solidFill>
              </a:rPr>
              <a:t>SAM 2023-05-30 ĮSAKYMAS Nr. V-627 „</a:t>
            </a:r>
            <a:r>
              <a:rPr lang="lt-LT" sz="2200" b="0" i="0" dirty="0">
                <a:solidFill>
                  <a:srgbClr val="002060"/>
                </a:solidFill>
                <a:effectLst/>
              </a:rPr>
              <a:t>DĖL REGIONINĖS PAŽANGOS PRIEMONĖS NR. 11-001-02-10-03 (RE) „GERINTI KOKYBIŠKŲ VISUOMENĖS SVEIKATOS PASLAUGŲ PRIEINAMUMĄ REGIONUOSE“ FINANSAVIMO GAIRIŲ PATVIRTINIMO“</a:t>
            </a:r>
            <a:r>
              <a:rPr lang="lt-LT" sz="2200" b="0" i="0" baseline="30000" dirty="0">
                <a:solidFill>
                  <a:srgbClr val="002060"/>
                </a:solidFill>
                <a:effectLst/>
              </a:rPr>
              <a:t>1 (</a:t>
            </a:r>
            <a:r>
              <a:rPr lang="lt-LT" sz="2200" b="0" i="0" baseline="30000" dirty="0">
                <a:solidFill>
                  <a:srgbClr val="FF0000"/>
                </a:solidFill>
                <a:effectLst/>
              </a:rPr>
              <a:t>žiūrėti aktualią redakciją)</a:t>
            </a:r>
            <a:endParaRPr lang="en-US" sz="2200" baseline="30000" dirty="0">
              <a:solidFill>
                <a:srgbClr val="FF0000"/>
              </a:solidFill>
            </a:endParaRPr>
          </a:p>
        </p:txBody>
      </p:sp>
      <p:sp>
        <p:nvSpPr>
          <p:cNvPr id="6" name="TextBox 5">
            <a:extLst>
              <a:ext uri="{FF2B5EF4-FFF2-40B4-BE49-F238E27FC236}">
                <a16:creationId xmlns:a16="http://schemas.microsoft.com/office/drawing/2014/main" id="{899E8310-A35C-6D9D-A198-2F7D51FE6C22}"/>
              </a:ext>
            </a:extLst>
          </p:cNvPr>
          <p:cNvSpPr txBox="1"/>
          <p:nvPr/>
        </p:nvSpPr>
        <p:spPr>
          <a:xfrm>
            <a:off x="336847" y="6029027"/>
            <a:ext cx="11855153" cy="369332"/>
          </a:xfrm>
          <a:prstGeom prst="rect">
            <a:avLst/>
          </a:prstGeom>
          <a:noFill/>
        </p:spPr>
        <p:txBody>
          <a:bodyPr wrap="square">
            <a:spAutoFit/>
          </a:bodyPr>
          <a:lstStyle/>
          <a:p>
            <a:r>
              <a:rPr lang="en-US" dirty="0">
                <a:hlinkClick r:id="rId2"/>
              </a:rPr>
              <a:t>https://www.e-tar.lt/portal/lt/legalAct/21ad5220fec611ed9978886e85107ab2/asr</a:t>
            </a:r>
            <a:r>
              <a:rPr lang="lt-LT" dirty="0"/>
              <a:t> </a:t>
            </a:r>
            <a:endParaRPr lang="en-US" dirty="0"/>
          </a:p>
        </p:txBody>
      </p:sp>
      <p:graphicFrame>
        <p:nvGraphicFramePr>
          <p:cNvPr id="7" name="Lentelė 6">
            <a:extLst>
              <a:ext uri="{FF2B5EF4-FFF2-40B4-BE49-F238E27FC236}">
                <a16:creationId xmlns:a16="http://schemas.microsoft.com/office/drawing/2014/main" id="{8ECDC293-AD49-4A42-BC5F-50EF5BB1C31E}"/>
              </a:ext>
            </a:extLst>
          </p:cNvPr>
          <p:cNvGraphicFramePr>
            <a:graphicFrameLocks noGrp="1"/>
          </p:cNvGraphicFramePr>
          <p:nvPr>
            <p:extLst>
              <p:ext uri="{D42A27DB-BD31-4B8C-83A1-F6EECF244321}">
                <p14:modId xmlns:p14="http://schemas.microsoft.com/office/powerpoint/2010/main" val="1388056435"/>
              </p:ext>
            </p:extLst>
          </p:nvPr>
        </p:nvGraphicFramePr>
        <p:xfrm>
          <a:off x="548413" y="2364888"/>
          <a:ext cx="11088548" cy="3017520"/>
        </p:xfrm>
        <a:graphic>
          <a:graphicData uri="http://schemas.openxmlformats.org/drawingml/2006/table">
            <a:tbl>
              <a:tblPr>
                <a:tableStyleId>{BC89EF96-8CEA-46FF-86C4-4CE0E7609802}</a:tableStyleId>
              </a:tblPr>
              <a:tblGrid>
                <a:gridCol w="514848">
                  <a:extLst>
                    <a:ext uri="{9D8B030D-6E8A-4147-A177-3AD203B41FA5}">
                      <a16:colId xmlns:a16="http://schemas.microsoft.com/office/drawing/2014/main" val="398640007"/>
                    </a:ext>
                  </a:extLst>
                </a:gridCol>
                <a:gridCol w="6037307">
                  <a:extLst>
                    <a:ext uri="{9D8B030D-6E8A-4147-A177-3AD203B41FA5}">
                      <a16:colId xmlns:a16="http://schemas.microsoft.com/office/drawing/2014/main" val="3810451074"/>
                    </a:ext>
                  </a:extLst>
                </a:gridCol>
                <a:gridCol w="4536393">
                  <a:extLst>
                    <a:ext uri="{9D8B030D-6E8A-4147-A177-3AD203B41FA5}">
                      <a16:colId xmlns:a16="http://schemas.microsoft.com/office/drawing/2014/main" val="3878486715"/>
                    </a:ext>
                  </a:extLst>
                </a:gridCol>
              </a:tblGrid>
              <a:tr h="0">
                <a:tc>
                  <a:txBody>
                    <a:bodyPr/>
                    <a:lstStyle/>
                    <a:p>
                      <a:pPr marL="0" marR="0" algn="ctr" fontAlgn="base">
                        <a:spcBef>
                          <a:spcPts val="0"/>
                        </a:spcBef>
                        <a:spcAft>
                          <a:spcPts val="0"/>
                        </a:spcAft>
                      </a:pPr>
                      <a:r>
                        <a:rPr lang="lt-LT" sz="1100" b="1">
                          <a:effectLst/>
                        </a:rPr>
                        <a:t>Eil. Nr.</a:t>
                      </a:r>
                      <a:endParaRPr lang="lt-LT" sz="1200">
                        <a:effectLst/>
                        <a:latin typeface="+mj-lt"/>
                      </a:endParaRPr>
                    </a:p>
                  </a:txBody>
                  <a:tcPr marL="68580" marR="68580" marT="0" marB="0"/>
                </a:tc>
                <a:tc>
                  <a:txBody>
                    <a:bodyPr/>
                    <a:lstStyle/>
                    <a:p>
                      <a:pPr marL="0" marR="0" algn="ctr" fontAlgn="base">
                        <a:spcBef>
                          <a:spcPts val="0"/>
                        </a:spcBef>
                        <a:spcAft>
                          <a:spcPts val="0"/>
                        </a:spcAft>
                      </a:pPr>
                      <a:r>
                        <a:rPr lang="lt-LT" sz="1100" b="1">
                          <a:effectLst/>
                        </a:rPr>
                        <a:t>Finansuojamos veiklos</a:t>
                      </a:r>
                      <a:endParaRPr lang="lt-LT" sz="1200">
                        <a:effectLst/>
                        <a:latin typeface="+mj-lt"/>
                      </a:endParaRPr>
                    </a:p>
                  </a:txBody>
                  <a:tcPr marL="68580" marR="68580" marT="0" marB="0"/>
                </a:tc>
                <a:tc>
                  <a:txBody>
                    <a:bodyPr/>
                    <a:lstStyle/>
                    <a:p>
                      <a:pPr marL="0" marR="0" algn="ctr" fontAlgn="base">
                        <a:spcBef>
                          <a:spcPts val="0"/>
                        </a:spcBef>
                        <a:spcAft>
                          <a:spcPts val="0"/>
                        </a:spcAft>
                      </a:pPr>
                      <a:r>
                        <a:rPr lang="lt-LT" sz="1100" b="1">
                          <a:effectLst/>
                        </a:rPr>
                        <a:t>Tikslinės grupės</a:t>
                      </a:r>
                      <a:endParaRPr lang="lt-LT" sz="1200">
                        <a:effectLst/>
                        <a:latin typeface="+mj-lt"/>
                      </a:endParaRPr>
                    </a:p>
                  </a:txBody>
                  <a:tcPr marL="68580" marR="68580" marT="0" marB="0"/>
                </a:tc>
                <a:extLst>
                  <a:ext uri="{0D108BD9-81ED-4DB2-BD59-A6C34878D82A}">
                    <a16:rowId xmlns:a16="http://schemas.microsoft.com/office/drawing/2014/main" val="1915209660"/>
                  </a:ext>
                </a:extLst>
              </a:tr>
              <a:tr h="438150">
                <a:tc>
                  <a:txBody>
                    <a:bodyPr/>
                    <a:lstStyle/>
                    <a:p>
                      <a:pPr marL="0" marR="0" algn="ctr" fontAlgn="base">
                        <a:spcBef>
                          <a:spcPts val="0"/>
                        </a:spcBef>
                        <a:spcAft>
                          <a:spcPts val="0"/>
                        </a:spcAft>
                      </a:pPr>
                      <a:r>
                        <a:rPr lang="lt-LT" sz="1100" dirty="0">
                          <a:effectLst/>
                        </a:rPr>
                        <a:t>1.</a:t>
                      </a:r>
                      <a:endParaRPr lang="lt-LT" sz="1200" dirty="0">
                        <a:effectLst/>
                        <a:latin typeface="+mj-lt"/>
                      </a:endParaRPr>
                    </a:p>
                  </a:txBody>
                  <a:tcPr marL="68580" marR="68580" marT="0" marB="0"/>
                </a:tc>
                <a:tc>
                  <a:txBody>
                    <a:bodyPr/>
                    <a:lstStyle/>
                    <a:p>
                      <a:pPr marL="0" marR="0" algn="just" fontAlgn="base">
                        <a:spcBef>
                          <a:spcPts val="0"/>
                        </a:spcBef>
                        <a:spcAft>
                          <a:spcPts val="0"/>
                        </a:spcAft>
                      </a:pPr>
                      <a:r>
                        <a:rPr lang="lt-LT" sz="1200" dirty="0">
                          <a:effectLst/>
                        </a:rPr>
                        <a:t>...</a:t>
                      </a:r>
                      <a:endParaRPr lang="lt-LT" sz="1200" dirty="0">
                        <a:effectLst/>
                        <a:latin typeface="+mj-lt"/>
                      </a:endParaRPr>
                    </a:p>
                  </a:txBody>
                  <a:tcPr marL="68580" marR="68580" marT="0" marB="0"/>
                </a:tc>
                <a:tc>
                  <a:txBody>
                    <a:bodyPr/>
                    <a:lstStyle/>
                    <a:p>
                      <a:pPr marL="0" marR="471805" algn="just" fontAlgn="base">
                        <a:spcBef>
                          <a:spcPts val="0"/>
                        </a:spcBef>
                        <a:spcAft>
                          <a:spcPts val="0"/>
                        </a:spcAft>
                      </a:pPr>
                      <a:endParaRPr lang="lt-LT" sz="1200" dirty="0">
                        <a:effectLst/>
                      </a:endParaRPr>
                    </a:p>
                    <a:p>
                      <a:pPr marL="0" marR="471805" algn="just" fontAlgn="base">
                        <a:spcBef>
                          <a:spcPts val="0"/>
                        </a:spcBef>
                        <a:spcAft>
                          <a:spcPts val="0"/>
                        </a:spcAft>
                      </a:pPr>
                      <a:endParaRPr lang="lt-LT" sz="1200" dirty="0">
                        <a:effectLst/>
                      </a:endParaRPr>
                    </a:p>
                    <a:p>
                      <a:pPr marL="0" marR="471805" algn="just" fontAlgn="base">
                        <a:spcBef>
                          <a:spcPts val="0"/>
                        </a:spcBef>
                        <a:spcAft>
                          <a:spcPts val="0"/>
                        </a:spcAft>
                      </a:pPr>
                      <a:endParaRPr lang="lt-LT" sz="1200" dirty="0">
                        <a:effectLst/>
                        <a:latin typeface="+mj-lt"/>
                      </a:endParaRPr>
                    </a:p>
                  </a:txBody>
                  <a:tcPr marL="68580" marR="68580" marT="0" marB="0"/>
                </a:tc>
                <a:extLst>
                  <a:ext uri="{0D108BD9-81ED-4DB2-BD59-A6C34878D82A}">
                    <a16:rowId xmlns:a16="http://schemas.microsoft.com/office/drawing/2014/main" val="2048102079"/>
                  </a:ext>
                </a:extLst>
              </a:tr>
              <a:tr h="850265">
                <a:tc>
                  <a:txBody>
                    <a:bodyPr/>
                    <a:lstStyle/>
                    <a:p>
                      <a:pPr marL="0" marR="0" algn="ctr" fontAlgn="base">
                        <a:spcBef>
                          <a:spcPts val="0"/>
                        </a:spcBef>
                        <a:spcAft>
                          <a:spcPts val="0"/>
                        </a:spcAft>
                      </a:pPr>
                      <a:endParaRPr lang="lt-LT" sz="1400" dirty="0">
                        <a:effectLst/>
                      </a:endParaRPr>
                    </a:p>
                    <a:p>
                      <a:pPr marL="0" marR="0" algn="ctr" fontAlgn="base">
                        <a:spcBef>
                          <a:spcPts val="0"/>
                        </a:spcBef>
                        <a:spcAft>
                          <a:spcPts val="0"/>
                        </a:spcAft>
                      </a:pPr>
                      <a:r>
                        <a:rPr lang="lt-LT" sz="1400" dirty="0">
                          <a:effectLst/>
                        </a:rPr>
                        <a:t>2.</a:t>
                      </a:r>
                      <a:endParaRPr lang="lt-LT" sz="1400" dirty="0">
                        <a:effectLst/>
                        <a:latin typeface="+mj-lt"/>
                      </a:endParaRPr>
                    </a:p>
                  </a:txBody>
                  <a:tcPr marL="68580" marR="68580" marT="0" marB="0"/>
                </a:tc>
                <a:tc>
                  <a:txBody>
                    <a:bodyPr/>
                    <a:lstStyle/>
                    <a:p>
                      <a:pPr marL="0" marR="0" algn="just" fontAlgn="base">
                        <a:spcBef>
                          <a:spcPts val="0"/>
                        </a:spcBef>
                        <a:spcAft>
                          <a:spcPts val="0"/>
                        </a:spcAft>
                      </a:pPr>
                      <a:endParaRPr lang="lt-LT" sz="1400" b="1" dirty="0">
                        <a:effectLst/>
                        <a:highlight>
                          <a:srgbClr val="FFFF00"/>
                        </a:highlight>
                      </a:endParaRPr>
                    </a:p>
                    <a:p>
                      <a:pPr marL="0" marR="0" algn="just" fontAlgn="base">
                        <a:spcBef>
                          <a:spcPts val="0"/>
                        </a:spcBef>
                        <a:spcAft>
                          <a:spcPts val="0"/>
                        </a:spcAft>
                      </a:pPr>
                      <a:r>
                        <a:rPr lang="lt-LT" sz="1400" b="1" dirty="0">
                          <a:effectLst/>
                          <a:highlight>
                            <a:srgbClr val="FFFF00"/>
                          </a:highlight>
                        </a:rPr>
                        <a:t>Priklausomybės ligų prevencijos (psichoaktyviųjų medžiagų vartojimo mažinimo) paslaugų prieinamumo didinimas ir įvairių iniciatyvų tikslinėse grupėse skatinimas </a:t>
                      </a:r>
                      <a:r>
                        <a:rPr lang="lt-LT" sz="1400" dirty="0">
                          <a:effectLst/>
                        </a:rPr>
                        <a:t>(psichoaktyviųjų medžiagų vartojimo mažinimas, </a:t>
                      </a:r>
                      <a:r>
                        <a:rPr lang="lt-LT" sz="1400" b="1" dirty="0">
                          <a:effectLst/>
                        </a:rPr>
                        <a:t>pasitelkiant </a:t>
                      </a:r>
                      <a:r>
                        <a:rPr lang="lt-LT" sz="1400" b="1" u="sng" dirty="0">
                          <a:effectLst/>
                        </a:rPr>
                        <a:t>pirminės</a:t>
                      </a:r>
                      <a:r>
                        <a:rPr lang="lt-LT" sz="1400" b="1" dirty="0">
                          <a:effectLst/>
                        </a:rPr>
                        <a:t> prevencijos ir ankstyvosios intervencijos eksperimentuojantiems ir rizikingai vartojantiems asmenims priemones,</a:t>
                      </a:r>
                      <a:r>
                        <a:rPr lang="lt-LT" sz="1400" dirty="0">
                          <a:effectLst/>
                        </a:rPr>
                        <a:t> orientuotas į rizikos sveikatai veiksnių mažinimą).</a:t>
                      </a:r>
                      <a:endParaRPr lang="lt-LT" sz="1400" dirty="0">
                        <a:effectLst/>
                        <a:latin typeface="+mj-lt"/>
                      </a:endParaRPr>
                    </a:p>
                  </a:txBody>
                  <a:tcPr marL="68580" marR="68580" marT="0" marB="0"/>
                </a:tc>
                <a:tc>
                  <a:txBody>
                    <a:bodyPr/>
                    <a:lstStyle/>
                    <a:p>
                      <a:pPr marL="0" marR="471805" algn="just" fontAlgn="base">
                        <a:spcBef>
                          <a:spcPts val="0"/>
                        </a:spcBef>
                        <a:spcAft>
                          <a:spcPts val="0"/>
                        </a:spcAft>
                      </a:pPr>
                      <a:r>
                        <a:rPr lang="lt-LT" sz="1400" b="1" dirty="0">
                          <a:effectLst/>
                        </a:rPr>
                        <a:t>Vaikai, jaunimas ir jų aplinkos nariai </a:t>
                      </a:r>
                      <a:r>
                        <a:rPr lang="lt-LT" sz="1400" dirty="0">
                          <a:effectLst/>
                        </a:rPr>
                        <a:t>(šeima, mokykla, bendruomenė). </a:t>
                      </a:r>
                    </a:p>
                    <a:p>
                      <a:pPr marL="0" marR="471805" algn="just" fontAlgn="base">
                        <a:spcBef>
                          <a:spcPts val="0"/>
                        </a:spcBef>
                        <a:spcAft>
                          <a:spcPts val="0"/>
                        </a:spcAft>
                      </a:pPr>
                      <a:r>
                        <a:rPr lang="lt-LT" sz="1400" b="0" i="0" kern="1200" dirty="0">
                          <a:solidFill>
                            <a:schemeClr val="tx1"/>
                          </a:solidFill>
                          <a:effectLst/>
                          <a:latin typeface="+mn-lt"/>
                          <a:ea typeface="+mn-ea"/>
                          <a:cs typeface="+mn-cs"/>
                        </a:rPr>
                        <a:t>Rekomenduojama, kad:</a:t>
                      </a:r>
                    </a:p>
                    <a:p>
                      <a:pPr marL="171450" marR="471805" indent="-171450" algn="just" fontAlgn="base">
                        <a:spcBef>
                          <a:spcPts val="0"/>
                        </a:spcBef>
                        <a:spcAft>
                          <a:spcPts val="0"/>
                        </a:spcAft>
                        <a:buFontTx/>
                        <a:buChar char="-"/>
                      </a:pPr>
                      <a:r>
                        <a:rPr lang="lt-LT" sz="1400" b="0" i="0" kern="1200" dirty="0">
                          <a:solidFill>
                            <a:schemeClr val="tx1"/>
                          </a:solidFill>
                          <a:effectLst/>
                          <a:latin typeface="+mn-lt"/>
                          <a:ea typeface="+mn-ea"/>
                          <a:cs typeface="+mn-cs"/>
                        </a:rPr>
                        <a:t>apie 70 proc. dalyvaujančių asmenų būtų vaikai, jaunimas ir</a:t>
                      </a:r>
                    </a:p>
                    <a:p>
                      <a:pPr marL="171450" marR="471805" indent="-171450" algn="just" fontAlgn="base">
                        <a:spcBef>
                          <a:spcPts val="0"/>
                        </a:spcBef>
                        <a:spcAft>
                          <a:spcPts val="0"/>
                        </a:spcAft>
                        <a:buFontTx/>
                        <a:buChar char="-"/>
                      </a:pPr>
                      <a:r>
                        <a:rPr lang="lt-LT" sz="1400" b="0" i="0" kern="1200" dirty="0">
                          <a:solidFill>
                            <a:schemeClr val="tx1"/>
                          </a:solidFill>
                          <a:effectLst/>
                          <a:latin typeface="+mn-lt"/>
                          <a:ea typeface="+mn-ea"/>
                          <a:cs typeface="+mn-cs"/>
                        </a:rPr>
                        <a:t>apie 30 proc. dalyvaujančių asmenų būtų vaikų, jaunimo aplinkos nariai (šeimos, mokyklos, bendruomenės nariai). </a:t>
                      </a:r>
                    </a:p>
                    <a:p>
                      <a:pPr marL="0" marR="471805" indent="0" algn="just" fontAlgn="base">
                        <a:spcBef>
                          <a:spcPts val="0"/>
                        </a:spcBef>
                        <a:spcAft>
                          <a:spcPts val="0"/>
                        </a:spcAft>
                        <a:buFontTx/>
                        <a:buNone/>
                      </a:pPr>
                      <a:r>
                        <a:rPr lang="lt-LT" sz="1400" b="0" i="0" kern="1200" dirty="0">
                          <a:solidFill>
                            <a:schemeClr val="tx1"/>
                          </a:solidFill>
                          <a:effectLst/>
                          <a:latin typeface="+mn-lt"/>
                          <a:ea typeface="+mn-ea"/>
                          <a:cs typeface="+mn-cs"/>
                        </a:rPr>
                        <a:t>Vaikais ar jaunimu laikomi </a:t>
                      </a:r>
                      <a:r>
                        <a:rPr lang="lt-LT" sz="1400" b="1" i="0" kern="1200" dirty="0">
                          <a:solidFill>
                            <a:schemeClr val="tx1"/>
                          </a:solidFill>
                          <a:effectLst/>
                          <a:latin typeface="+mn-lt"/>
                          <a:ea typeface="+mn-ea"/>
                          <a:cs typeface="+mn-cs"/>
                        </a:rPr>
                        <a:t>asmenys nuo 10 iki 29 metų </a:t>
                      </a:r>
                      <a:r>
                        <a:rPr lang="lt-LT" sz="1400" b="0" i="0" kern="1200" dirty="0">
                          <a:solidFill>
                            <a:schemeClr val="tx1"/>
                          </a:solidFill>
                          <a:effectLst/>
                          <a:latin typeface="+mn-lt"/>
                          <a:ea typeface="+mn-ea"/>
                          <a:cs typeface="+mn-cs"/>
                        </a:rPr>
                        <a:t>amžiaus.</a:t>
                      </a:r>
                      <a:endParaRPr lang="lt-LT" sz="1400" dirty="0">
                        <a:effectLst/>
                        <a:latin typeface="+mj-lt"/>
                      </a:endParaRPr>
                    </a:p>
                  </a:txBody>
                  <a:tcPr marL="68580" marR="68580" marT="0" marB="0"/>
                </a:tc>
                <a:extLst>
                  <a:ext uri="{0D108BD9-81ED-4DB2-BD59-A6C34878D82A}">
                    <a16:rowId xmlns:a16="http://schemas.microsoft.com/office/drawing/2014/main" val="1950786242"/>
                  </a:ext>
                </a:extLst>
              </a:tr>
            </a:tbl>
          </a:graphicData>
        </a:graphic>
      </p:graphicFrame>
      <p:sp>
        <p:nvSpPr>
          <p:cNvPr id="8" name="Rectangle 1">
            <a:extLst>
              <a:ext uri="{FF2B5EF4-FFF2-40B4-BE49-F238E27FC236}">
                <a16:creationId xmlns:a16="http://schemas.microsoft.com/office/drawing/2014/main" id="{D038DE2E-7A1D-E567-0CF9-7E7911535BB8}"/>
              </a:ext>
            </a:extLst>
          </p:cNvPr>
          <p:cNvSpPr>
            <a:spLocks noChangeArrowheads="1"/>
          </p:cNvSpPr>
          <p:nvPr/>
        </p:nvSpPr>
        <p:spPr bwMode="auto">
          <a:xfrm>
            <a:off x="590768" y="1894226"/>
            <a:ext cx="221663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lt-LT" altLang="lt-LT" sz="1800" b="1" i="0" u="none" strike="noStrike" cap="none" normalizeH="0" baseline="0" dirty="0">
                <a:ln>
                  <a:noFill/>
                </a:ln>
                <a:solidFill>
                  <a:srgbClr val="000000"/>
                </a:solidFill>
                <a:effectLst/>
                <a:latin typeface="+mj-lt"/>
                <a:cs typeface="Times New Roman" panose="02020603050405020304" pitchFamily="18" charset="0"/>
              </a:rPr>
              <a:t>Finansuojamos veiklos</a:t>
            </a:r>
            <a:endParaRPr kumimoji="0" lang="lt-LT" altLang="lt-LT" sz="1800" b="0" i="0" u="none" strike="noStrike" cap="none" normalizeH="0" baseline="0" dirty="0">
              <a:ln>
                <a:noFill/>
              </a:ln>
              <a:solidFill>
                <a:schemeClr val="tx1"/>
              </a:solidFill>
              <a:effectLst/>
              <a:latin typeface="+mj-lt"/>
            </a:endParaRPr>
          </a:p>
        </p:txBody>
      </p:sp>
      <p:sp>
        <p:nvSpPr>
          <p:cNvPr id="9" name="Rectangle 1">
            <a:extLst>
              <a:ext uri="{FF2B5EF4-FFF2-40B4-BE49-F238E27FC236}">
                <a16:creationId xmlns:a16="http://schemas.microsoft.com/office/drawing/2014/main" id="{9B3E29F5-C659-0BC9-024E-699553AC1D2B}"/>
              </a:ext>
            </a:extLst>
          </p:cNvPr>
          <p:cNvSpPr>
            <a:spLocks noChangeArrowheads="1"/>
          </p:cNvSpPr>
          <p:nvPr/>
        </p:nvSpPr>
        <p:spPr bwMode="auto">
          <a:xfrm>
            <a:off x="327991" y="5344662"/>
            <a:ext cx="1152939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spcBef>
                <a:spcPct val="0"/>
              </a:spcBef>
              <a:spcAft>
                <a:spcPct val="0"/>
              </a:spcAft>
            </a:pPr>
            <a:r>
              <a:rPr kumimoji="0" lang="lt-LT" altLang="lt-LT" sz="1600" b="1" i="0" u="none" strike="noStrike" cap="none" normalizeH="0" baseline="0" dirty="0">
                <a:ln>
                  <a:noFill/>
                </a:ln>
                <a:solidFill>
                  <a:srgbClr val="FF0000"/>
                </a:solidFill>
                <a:effectLst/>
                <a:latin typeface="+mj-lt"/>
              </a:rPr>
              <a:t>NEĮEINA (!): </a:t>
            </a:r>
            <a:r>
              <a:rPr kumimoji="0" lang="lt-LT" altLang="lt-LT" sz="1600" i="0" u="none" strike="noStrike" cap="none" normalizeH="0" baseline="0" dirty="0">
                <a:ln>
                  <a:noFill/>
                </a:ln>
                <a:solidFill>
                  <a:srgbClr val="FF0000"/>
                </a:solidFill>
                <a:effectLst/>
                <a:latin typeface="+mj-lt"/>
              </a:rPr>
              <a:t>priklausomybės </a:t>
            </a:r>
            <a:r>
              <a:rPr kumimoji="0" lang="lt-LT" altLang="lt-LT" sz="1600" i="0" u="none" strike="noStrike" cap="none" normalizeH="0" baseline="0">
                <a:ln>
                  <a:noFill/>
                </a:ln>
                <a:solidFill>
                  <a:srgbClr val="FF0000"/>
                </a:solidFill>
                <a:effectLst/>
                <a:latin typeface="+mj-lt"/>
              </a:rPr>
              <a:t>konsultantų ir ankstyvosios </a:t>
            </a:r>
            <a:r>
              <a:rPr kumimoji="0" lang="lt-LT" altLang="lt-LT" sz="1600" i="0" u="none" strike="noStrike" cap="none" normalizeH="0" baseline="0" dirty="0">
                <a:ln>
                  <a:noFill/>
                </a:ln>
                <a:solidFill>
                  <a:srgbClr val="FF0000"/>
                </a:solidFill>
                <a:effectLst/>
                <a:latin typeface="+mj-lt"/>
              </a:rPr>
              <a:t>intervencijos programa pagal </a:t>
            </a:r>
            <a:r>
              <a:rPr lang="lt-LT" altLang="lt-LT" sz="1600" dirty="0">
                <a:solidFill>
                  <a:srgbClr val="FF0000"/>
                </a:solidFill>
                <a:latin typeface="+mj-lt"/>
              </a:rPr>
              <a:t>aprašus, savižudybių prevencijos, metimo rūkyti pagalbos, psichikos </a:t>
            </a:r>
            <a:r>
              <a:rPr kumimoji="0" lang="lt-LT" altLang="lt-LT" sz="1600" b="0" i="0" u="none" strike="noStrike" cap="none" normalizeH="0" baseline="0" dirty="0">
                <a:ln>
                  <a:noFill/>
                </a:ln>
                <a:solidFill>
                  <a:srgbClr val="FF0000"/>
                </a:solidFill>
                <a:effectLst/>
                <a:latin typeface="+mj-lt"/>
              </a:rPr>
              <a:t>sveikatos priežiūros paslaugos, gydymo, psichosocialinės reabilitacijos veiklos </a:t>
            </a:r>
          </a:p>
        </p:txBody>
      </p:sp>
    </p:spTree>
    <p:extLst>
      <p:ext uri="{BB962C8B-B14F-4D97-AF65-F5344CB8AC3E}">
        <p14:creationId xmlns:p14="http://schemas.microsoft.com/office/powerpoint/2010/main" val="3635747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EC4D350-FC61-DEE9-CBAC-20E74D4C7D97}"/>
              </a:ext>
            </a:extLst>
          </p:cNvPr>
          <p:cNvSpPr>
            <a:spLocks noGrp="1"/>
          </p:cNvSpPr>
          <p:nvPr>
            <p:ph type="title"/>
          </p:nvPr>
        </p:nvSpPr>
        <p:spPr>
          <a:xfrm>
            <a:off x="991294" y="838200"/>
            <a:ext cx="10515600" cy="1325563"/>
          </a:xfrm>
        </p:spPr>
        <p:txBody>
          <a:bodyPr>
            <a:noAutofit/>
          </a:bodyPr>
          <a:lstStyle/>
          <a:p>
            <a:r>
              <a:rPr lang="en-US" sz="3400" b="1" dirty="0">
                <a:solidFill>
                  <a:schemeClr val="accent1"/>
                </a:solidFill>
                <a:latin typeface="+mn-lt"/>
              </a:rPr>
              <a:t>N</a:t>
            </a:r>
            <a:r>
              <a:rPr lang="lt-LT" sz="3400" b="1" dirty="0" err="1">
                <a:solidFill>
                  <a:schemeClr val="accent1"/>
                </a:solidFill>
                <a:latin typeface="+mn-lt"/>
              </a:rPr>
              <a:t>acionalinės</a:t>
            </a:r>
            <a:r>
              <a:rPr lang="lt-LT" sz="3400" b="1" dirty="0">
                <a:solidFill>
                  <a:schemeClr val="accent1"/>
                </a:solidFill>
                <a:latin typeface="+mn-lt"/>
              </a:rPr>
              <a:t> darbotvarkės </a:t>
            </a:r>
            <a:r>
              <a:rPr lang="en-US" sz="3400" b="1" dirty="0" err="1">
                <a:solidFill>
                  <a:schemeClr val="accent1"/>
                </a:solidFill>
                <a:latin typeface="+mn-lt"/>
                <a:ea typeface="Times New Roman" panose="02020603050405020304" pitchFamily="18" charset="0"/>
              </a:rPr>
              <a:t>narkotikų</a:t>
            </a:r>
            <a:r>
              <a:rPr lang="en-US" sz="3400" b="1" dirty="0">
                <a:solidFill>
                  <a:schemeClr val="accent1"/>
                </a:solidFill>
                <a:latin typeface="+mn-lt"/>
                <a:ea typeface="Times New Roman" panose="02020603050405020304" pitchFamily="18" charset="0"/>
              </a:rPr>
              <a:t>, tabako ir alkoholio kontrolės, </a:t>
            </a:r>
            <a:r>
              <a:rPr lang="en-US" sz="3400" b="1" dirty="0" err="1">
                <a:solidFill>
                  <a:schemeClr val="accent1"/>
                </a:solidFill>
                <a:latin typeface="+mn-lt"/>
                <a:ea typeface="Times New Roman" panose="02020603050405020304" pitchFamily="18" charset="0"/>
              </a:rPr>
              <a:t>vartojimo</a:t>
            </a:r>
            <a:r>
              <a:rPr lang="en-US" sz="3400" b="1" dirty="0">
                <a:solidFill>
                  <a:schemeClr val="accent1"/>
                </a:solidFill>
                <a:latin typeface="+mn-lt"/>
                <a:ea typeface="Times New Roman" panose="02020603050405020304" pitchFamily="18" charset="0"/>
              </a:rPr>
              <a:t> </a:t>
            </a:r>
            <a:r>
              <a:rPr lang="en-US" sz="3400" b="1" dirty="0" err="1">
                <a:solidFill>
                  <a:schemeClr val="accent1"/>
                </a:solidFill>
                <a:latin typeface="+mn-lt"/>
                <a:ea typeface="Times New Roman" panose="02020603050405020304" pitchFamily="18" charset="0"/>
              </a:rPr>
              <a:t>prevencijos</a:t>
            </a:r>
            <a:r>
              <a:rPr lang="en-US" sz="3400" b="1" dirty="0">
                <a:solidFill>
                  <a:schemeClr val="accent1"/>
                </a:solidFill>
                <a:latin typeface="+mn-lt"/>
                <a:ea typeface="Times New Roman" panose="02020603050405020304" pitchFamily="18" charset="0"/>
              </a:rPr>
              <a:t> </a:t>
            </a:r>
            <a:r>
              <a:rPr lang="en-US" sz="3400" b="1" dirty="0" err="1">
                <a:solidFill>
                  <a:schemeClr val="accent1"/>
                </a:solidFill>
                <a:latin typeface="+mn-lt"/>
                <a:ea typeface="Times New Roman" panose="02020603050405020304" pitchFamily="18" charset="0"/>
              </a:rPr>
              <a:t>i</a:t>
            </a:r>
            <a:r>
              <a:rPr lang="lt-LT" sz="3400" b="1" dirty="0">
                <a:solidFill>
                  <a:schemeClr val="accent1"/>
                </a:solidFill>
                <a:latin typeface="+mn-lt"/>
                <a:ea typeface="Times New Roman" panose="02020603050405020304" pitchFamily="18" charset="0"/>
              </a:rPr>
              <a:t>r k</a:t>
            </a:r>
            <a:r>
              <a:rPr lang="en-US" sz="3400" b="1" dirty="0" err="1">
                <a:solidFill>
                  <a:schemeClr val="accent1"/>
                </a:solidFill>
                <a:latin typeface="+mn-lt"/>
                <a:ea typeface="Times New Roman" panose="02020603050405020304" pitchFamily="18" charset="0"/>
              </a:rPr>
              <a:t>lausimai</a:t>
            </a:r>
            <a:r>
              <a:rPr lang="lt-LT" sz="3400" b="1" dirty="0">
                <a:solidFill>
                  <a:schemeClr val="accent1"/>
                </a:solidFill>
                <a:latin typeface="+mn-lt"/>
                <a:ea typeface="Times New Roman" panose="02020603050405020304" pitchFamily="18" charset="0"/>
              </a:rPr>
              <a:t>s</a:t>
            </a:r>
            <a:r>
              <a:rPr lang="lt-LT" sz="3400" b="1" baseline="30000" dirty="0">
                <a:solidFill>
                  <a:schemeClr val="accent1"/>
                </a:solidFill>
                <a:latin typeface="+mn-lt"/>
                <a:ea typeface="Times New Roman" panose="02020603050405020304" pitchFamily="18" charset="0"/>
              </a:rPr>
              <a:t>1</a:t>
            </a:r>
            <a:br>
              <a:rPr lang="lt-LT" sz="3400" b="1" dirty="0">
                <a:solidFill>
                  <a:schemeClr val="accent1"/>
                </a:solidFill>
                <a:latin typeface="+mn-lt"/>
                <a:ea typeface="Times New Roman" panose="02020603050405020304" pitchFamily="18" charset="0"/>
              </a:rPr>
            </a:br>
            <a:r>
              <a:rPr lang="lt-LT" sz="3400" dirty="0">
                <a:solidFill>
                  <a:schemeClr val="accent1"/>
                </a:solidFill>
                <a:latin typeface="+mn-lt"/>
              </a:rPr>
              <a:t>2023-2026 m. plano </a:t>
            </a:r>
            <a:r>
              <a:rPr lang="lt-LT" sz="3400" b="1" dirty="0">
                <a:solidFill>
                  <a:schemeClr val="accent1"/>
                </a:solidFill>
                <a:latin typeface="+mn-lt"/>
              </a:rPr>
              <a:t>prioritetai:</a:t>
            </a:r>
          </a:p>
        </p:txBody>
      </p:sp>
      <p:graphicFrame>
        <p:nvGraphicFramePr>
          <p:cNvPr id="4" name="Turinio vietos rezervavimo ženklas 3">
            <a:extLst>
              <a:ext uri="{FF2B5EF4-FFF2-40B4-BE49-F238E27FC236}">
                <a16:creationId xmlns:a16="http://schemas.microsoft.com/office/drawing/2014/main" id="{D7AADDAA-8F49-ED59-D428-7F9553B6F98A}"/>
              </a:ext>
            </a:extLst>
          </p:cNvPr>
          <p:cNvGraphicFramePr>
            <a:graphicFrameLocks noGrp="1"/>
          </p:cNvGraphicFramePr>
          <p:nvPr>
            <p:ph idx="1"/>
            <p:extLst>
              <p:ext uri="{D42A27DB-BD31-4B8C-83A1-F6EECF244321}">
                <p14:modId xmlns:p14="http://schemas.microsoft.com/office/powerpoint/2010/main" val="2519456975"/>
              </p:ext>
            </p:extLst>
          </p:nvPr>
        </p:nvGraphicFramePr>
        <p:xfrm>
          <a:off x="1868388" y="2603500"/>
          <a:ext cx="8761412" cy="3416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2C4192DA-2BD7-65A9-E1CB-033C9E54700A}"/>
              </a:ext>
            </a:extLst>
          </p:cNvPr>
          <p:cNvSpPr txBox="1"/>
          <p:nvPr/>
        </p:nvSpPr>
        <p:spPr>
          <a:xfrm>
            <a:off x="516549" y="5945799"/>
            <a:ext cx="9134106" cy="338554"/>
          </a:xfrm>
          <a:prstGeom prst="rect">
            <a:avLst/>
          </a:prstGeom>
          <a:noFill/>
        </p:spPr>
        <p:txBody>
          <a:bodyPr wrap="square">
            <a:spAutoFit/>
          </a:bodyPr>
          <a:lstStyle/>
          <a:p>
            <a:r>
              <a:rPr lang="lt-LT" sz="1600" u="none" strike="noStrike" dirty="0">
                <a:effectLst/>
                <a:latin typeface="+mj-lt"/>
                <a:ea typeface="Times New Roman" panose="02020603050405020304" pitchFamily="18" charset="0"/>
                <a:hlinkClick r:id="rId7"/>
              </a:rPr>
              <a:t>1 https://www.e-tar.lt/portal/lt/legalAct/bb3f7080faf211ed9978886e85107ab2</a:t>
            </a:r>
            <a:r>
              <a:rPr lang="lt-LT" sz="1600" dirty="0">
                <a:effectLst/>
                <a:latin typeface="+mj-lt"/>
                <a:ea typeface="Times New Roman" panose="02020603050405020304" pitchFamily="18" charset="0"/>
              </a:rPr>
              <a:t> </a:t>
            </a:r>
            <a:endParaRPr lang="en-US" sz="1600" dirty="0">
              <a:latin typeface="+mj-lt"/>
            </a:endParaRPr>
          </a:p>
        </p:txBody>
      </p:sp>
    </p:spTree>
    <p:extLst>
      <p:ext uri="{BB962C8B-B14F-4D97-AF65-F5344CB8AC3E}">
        <p14:creationId xmlns:p14="http://schemas.microsoft.com/office/powerpoint/2010/main" val="4025517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3">
            <a:extLst>
              <a:ext uri="{FF2B5EF4-FFF2-40B4-BE49-F238E27FC236}">
                <a16:creationId xmlns:a16="http://schemas.microsoft.com/office/drawing/2014/main" id="{AC56F144-2602-39D8-93FC-F3AB0111A6EF}"/>
              </a:ext>
            </a:extLst>
          </p:cNvPr>
          <p:cNvSpPr>
            <a:spLocks noGrp="1"/>
          </p:cNvSpPr>
          <p:nvPr>
            <p:ph type="title"/>
          </p:nvPr>
        </p:nvSpPr>
        <p:spPr>
          <a:xfrm>
            <a:off x="1059703" y="792692"/>
            <a:ext cx="9389222" cy="826557"/>
          </a:xfrm>
        </p:spPr>
        <p:txBody>
          <a:bodyPr vert="horz" lIns="91440" tIns="45720" rIns="91440" bIns="45720" rtlCol="0" anchor="b">
            <a:noAutofit/>
          </a:bodyPr>
          <a:lstStyle/>
          <a:p>
            <a:pPr>
              <a:lnSpc>
                <a:spcPct val="90000"/>
              </a:lnSpc>
            </a:pPr>
            <a:r>
              <a:rPr lang="lt-LT" sz="2800" b="1" dirty="0">
                <a:solidFill>
                  <a:schemeClr val="accent1"/>
                </a:solidFill>
              </a:rPr>
              <a:t>5–9 kl. mokinių rūkymas per paskutines 30 d.</a:t>
            </a:r>
            <a:br>
              <a:rPr lang="lt-LT" sz="2800" b="1" dirty="0">
                <a:solidFill>
                  <a:schemeClr val="accent1"/>
                </a:solidFill>
              </a:rPr>
            </a:br>
            <a:r>
              <a:rPr lang="lt-LT" sz="2800" b="1" dirty="0">
                <a:solidFill>
                  <a:schemeClr val="accent1"/>
                </a:solidFill>
              </a:rPr>
              <a:t>(HBSC, 2014–2022 m., proc.)</a:t>
            </a:r>
            <a:endParaRPr lang="en-US" sz="2800" b="1" i="0" kern="1200" dirty="0">
              <a:solidFill>
                <a:schemeClr val="accent1"/>
              </a:solidFill>
              <a:latin typeface="+mj-lt"/>
              <a:ea typeface="+mj-ea"/>
              <a:cs typeface="+mj-cs"/>
            </a:endParaRPr>
          </a:p>
        </p:txBody>
      </p:sp>
      <p:graphicFrame>
        <p:nvGraphicFramePr>
          <p:cNvPr id="10" name="Turinio vietos rezervavimo ženklas 9">
            <a:extLst>
              <a:ext uri="{FF2B5EF4-FFF2-40B4-BE49-F238E27FC236}">
                <a16:creationId xmlns:a16="http://schemas.microsoft.com/office/drawing/2014/main" id="{2FF520FE-B930-1F40-3D8B-B9BCBCC3AF7F}"/>
              </a:ext>
            </a:extLst>
          </p:cNvPr>
          <p:cNvGraphicFramePr>
            <a:graphicFrameLocks noGrp="1"/>
          </p:cNvGraphicFramePr>
          <p:nvPr>
            <p:ph idx="1"/>
          </p:nvPr>
        </p:nvGraphicFramePr>
        <p:xfrm>
          <a:off x="1154952" y="2322786"/>
          <a:ext cx="10379823" cy="3665483"/>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FD98C008-0A84-0D58-C673-74DF7FD2D561}"/>
              </a:ext>
            </a:extLst>
          </p:cNvPr>
          <p:cNvSpPr txBox="1"/>
          <p:nvPr/>
        </p:nvSpPr>
        <p:spPr>
          <a:xfrm>
            <a:off x="1154953" y="6147816"/>
            <a:ext cx="9471005" cy="30777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1400" b="0" i="0" u="none" strike="noStrike" kern="100" cap="none" spc="0" normalizeH="0" baseline="0" noProof="0" dirty="0">
                <a:ln>
                  <a:noFill/>
                </a:ln>
                <a:solidFill>
                  <a:prstClr val="black"/>
                </a:solidFill>
                <a:effectLst/>
                <a:uLnTx/>
                <a:uFillTx/>
                <a:latin typeface="Century Gothic" panose="020B0502020202020204"/>
                <a:ea typeface="Calibri" panose="020F0502020204030204" pitchFamily="34" charset="0"/>
                <a:cs typeface="Times New Roman" panose="02020603050405020304" pitchFamily="18" charset="0"/>
              </a:rPr>
              <a:t>Lietuvos moksleivių gyvensenos ir sveikatos tyrimo (HBSC) duomenys (vykdė - LSMU)</a:t>
            </a:r>
            <a:endParaRPr kumimoji="0" lang="lt-LT" sz="14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64089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3">
            <a:extLst>
              <a:ext uri="{FF2B5EF4-FFF2-40B4-BE49-F238E27FC236}">
                <a16:creationId xmlns:a16="http://schemas.microsoft.com/office/drawing/2014/main" id="{AC56F144-2602-39D8-93FC-F3AB0111A6EF}"/>
              </a:ext>
            </a:extLst>
          </p:cNvPr>
          <p:cNvSpPr>
            <a:spLocks noGrp="1"/>
          </p:cNvSpPr>
          <p:nvPr>
            <p:ph type="title"/>
          </p:nvPr>
        </p:nvSpPr>
        <p:spPr>
          <a:xfrm>
            <a:off x="1059703" y="792692"/>
            <a:ext cx="9389222" cy="826557"/>
          </a:xfrm>
        </p:spPr>
        <p:txBody>
          <a:bodyPr vert="horz" lIns="91440" tIns="45720" rIns="91440" bIns="45720" rtlCol="0" anchor="b">
            <a:noAutofit/>
          </a:bodyPr>
          <a:lstStyle/>
          <a:p>
            <a:pPr>
              <a:lnSpc>
                <a:spcPct val="90000"/>
              </a:lnSpc>
            </a:pPr>
            <a:r>
              <a:rPr lang="lt-LT" sz="2800" b="1" dirty="0">
                <a:solidFill>
                  <a:schemeClr val="accent1"/>
                </a:solidFill>
              </a:rPr>
              <a:t>5–9 kl. mokinių elektroninių cigarečių vartojimas </a:t>
            </a:r>
            <a:br>
              <a:rPr lang="lt-LT" sz="2800" b="1" dirty="0">
                <a:solidFill>
                  <a:schemeClr val="accent1"/>
                </a:solidFill>
              </a:rPr>
            </a:br>
            <a:r>
              <a:rPr lang="lt-LT" sz="2800" b="1" dirty="0">
                <a:solidFill>
                  <a:schemeClr val="accent1"/>
                </a:solidFill>
              </a:rPr>
              <a:t>(HBSC, 2014–2022 m., proc.)</a:t>
            </a:r>
            <a:endParaRPr lang="en-US" sz="2800" b="1" i="0" kern="1200" dirty="0">
              <a:solidFill>
                <a:schemeClr val="accent1"/>
              </a:solidFill>
              <a:latin typeface="+mj-lt"/>
              <a:ea typeface="+mj-ea"/>
              <a:cs typeface="+mj-cs"/>
            </a:endParaRPr>
          </a:p>
        </p:txBody>
      </p:sp>
      <p:graphicFrame>
        <p:nvGraphicFramePr>
          <p:cNvPr id="10" name="Turinio vietos rezervavimo ženklas 9">
            <a:extLst>
              <a:ext uri="{FF2B5EF4-FFF2-40B4-BE49-F238E27FC236}">
                <a16:creationId xmlns:a16="http://schemas.microsoft.com/office/drawing/2014/main" id="{2FF520FE-B930-1F40-3D8B-B9BCBCC3AF7F}"/>
              </a:ext>
            </a:extLst>
          </p:cNvPr>
          <p:cNvGraphicFramePr>
            <a:graphicFrameLocks noGrp="1"/>
          </p:cNvGraphicFramePr>
          <p:nvPr>
            <p:ph idx="1"/>
          </p:nvPr>
        </p:nvGraphicFramePr>
        <p:xfrm>
          <a:off x="1154952" y="2322786"/>
          <a:ext cx="10379823" cy="3665483"/>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FD98C008-0A84-0D58-C673-74DF7FD2D561}"/>
              </a:ext>
            </a:extLst>
          </p:cNvPr>
          <p:cNvSpPr txBox="1"/>
          <p:nvPr/>
        </p:nvSpPr>
        <p:spPr>
          <a:xfrm>
            <a:off x="1154953" y="6147816"/>
            <a:ext cx="9471005" cy="30777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1400" b="0" i="0" u="none" strike="noStrike" kern="100" cap="none" spc="0" normalizeH="0" baseline="0" noProof="0" dirty="0">
                <a:ln>
                  <a:noFill/>
                </a:ln>
                <a:solidFill>
                  <a:prstClr val="black"/>
                </a:solidFill>
                <a:effectLst/>
                <a:uLnTx/>
                <a:uFillTx/>
                <a:latin typeface="Century Gothic" panose="020B0502020202020204"/>
                <a:ea typeface="Calibri" panose="020F0502020204030204" pitchFamily="34" charset="0"/>
                <a:cs typeface="Times New Roman" panose="02020603050405020304" pitchFamily="18" charset="0"/>
              </a:rPr>
              <a:t>Lietuvos moksleivių gyvensenos ir sveikatos tyrimo (HBSC) duomenys (vykdė - LSMU)</a:t>
            </a:r>
            <a:endParaRPr kumimoji="0" lang="lt-LT" sz="14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04602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5470" y="772803"/>
            <a:ext cx="10515600" cy="1325563"/>
          </a:xfrm>
        </p:spPr>
        <p:txBody>
          <a:bodyPr>
            <a:noAutofit/>
          </a:bodyPr>
          <a:lstStyle/>
          <a:p>
            <a:pPr algn="ctr"/>
            <a:r>
              <a:rPr lang="en-US" sz="3800" b="1" dirty="0">
                <a:solidFill>
                  <a:srgbClr val="92D050"/>
                </a:solidFill>
                <a:latin typeface="+mn-lt"/>
              </a:rPr>
              <a:t>N</a:t>
            </a:r>
            <a:r>
              <a:rPr lang="lt-LT" sz="3800" b="1" dirty="0" err="1">
                <a:solidFill>
                  <a:srgbClr val="92D050"/>
                </a:solidFill>
                <a:latin typeface="+mn-lt"/>
              </a:rPr>
              <a:t>acionalinės</a:t>
            </a:r>
            <a:r>
              <a:rPr lang="lt-LT" sz="3800" b="1" dirty="0">
                <a:solidFill>
                  <a:srgbClr val="92D050"/>
                </a:solidFill>
                <a:latin typeface="+mn-lt"/>
              </a:rPr>
              <a:t> darbotvarkės </a:t>
            </a:r>
            <a:br>
              <a:rPr lang="lt-LT" sz="3800" b="1" dirty="0">
                <a:solidFill>
                  <a:srgbClr val="92D050"/>
                </a:solidFill>
                <a:latin typeface="+mn-lt"/>
              </a:rPr>
            </a:br>
            <a:r>
              <a:rPr lang="lt-LT" sz="3800" b="1" dirty="0">
                <a:solidFill>
                  <a:srgbClr val="92D050"/>
                </a:solidFill>
                <a:latin typeface="+mn-lt"/>
              </a:rPr>
              <a:t>siekiami </a:t>
            </a:r>
            <a:r>
              <a:rPr lang="lt-LT" sz="3800" b="1" u="sng" dirty="0">
                <a:solidFill>
                  <a:srgbClr val="92D050"/>
                </a:solidFill>
                <a:latin typeface="+mn-lt"/>
              </a:rPr>
              <a:t>prioritetų</a:t>
            </a:r>
            <a:r>
              <a:rPr lang="en-US" sz="3800" b="1" dirty="0">
                <a:solidFill>
                  <a:srgbClr val="92D050"/>
                </a:solidFill>
                <a:latin typeface="+mn-lt"/>
              </a:rPr>
              <a:t> </a:t>
            </a:r>
            <a:r>
              <a:rPr lang="en-US" sz="3800" b="1" dirty="0" err="1">
                <a:solidFill>
                  <a:srgbClr val="92D050"/>
                </a:solidFill>
                <a:latin typeface="+mn-lt"/>
              </a:rPr>
              <a:t>rezul</a:t>
            </a:r>
            <a:r>
              <a:rPr lang="lt-LT" sz="3800" b="1" dirty="0">
                <a:solidFill>
                  <a:srgbClr val="92D050"/>
                </a:solidFill>
                <a:latin typeface="+mn-lt"/>
              </a:rPr>
              <a:t>t</a:t>
            </a:r>
            <a:r>
              <a:rPr lang="en-US" sz="3800" b="1" dirty="0" err="1">
                <a:solidFill>
                  <a:srgbClr val="92D050"/>
                </a:solidFill>
                <a:latin typeface="+mn-lt"/>
              </a:rPr>
              <a:t>atai</a:t>
            </a:r>
            <a:r>
              <a:rPr lang="lt-LT" sz="3800" b="1" dirty="0">
                <a:solidFill>
                  <a:srgbClr val="92D050"/>
                </a:solidFill>
                <a:latin typeface="+mn-lt"/>
              </a:rPr>
              <a:t> </a:t>
            </a:r>
            <a:endParaRPr lang="en-US" sz="3800" b="1" dirty="0">
              <a:solidFill>
                <a:srgbClr val="92D050"/>
              </a:solidFill>
              <a:latin typeface="+mn-lt"/>
            </a:endParaRPr>
          </a:p>
        </p:txBody>
      </p:sp>
      <p:sp>
        <p:nvSpPr>
          <p:cNvPr id="3" name="Content Placeholder 2"/>
          <p:cNvSpPr>
            <a:spLocks noGrp="1"/>
          </p:cNvSpPr>
          <p:nvPr>
            <p:ph idx="1"/>
          </p:nvPr>
        </p:nvSpPr>
        <p:spPr>
          <a:xfrm>
            <a:off x="735491" y="2943874"/>
            <a:ext cx="3801299" cy="1053656"/>
          </a:xfrm>
        </p:spPr>
        <p:txBody>
          <a:bodyPr>
            <a:normAutofit/>
          </a:bodyPr>
          <a:lstStyle/>
          <a:p>
            <a:pPr marL="0" indent="0">
              <a:buNone/>
            </a:pPr>
            <a:r>
              <a:rPr lang="lt-LT" sz="1700" b="1" dirty="0"/>
              <a:t>15–16 metų amžiaus mokinių, bent kartą per paskutines 30 dienų rūkiusių elektronines cigaretes, dalis (procentais)</a:t>
            </a:r>
          </a:p>
          <a:p>
            <a:pPr marL="0" indent="0">
              <a:buNone/>
            </a:pPr>
            <a:endParaRPr lang="en-US" b="1" dirty="0"/>
          </a:p>
        </p:txBody>
      </p:sp>
      <p:graphicFrame>
        <p:nvGraphicFramePr>
          <p:cNvPr id="7" name="Diagram 6"/>
          <p:cNvGraphicFramePr/>
          <p:nvPr>
            <p:extLst>
              <p:ext uri="{D42A27DB-BD31-4B8C-83A1-F6EECF244321}">
                <p14:modId xmlns:p14="http://schemas.microsoft.com/office/powerpoint/2010/main" val="2904684708"/>
              </p:ext>
            </p:extLst>
          </p:nvPr>
        </p:nvGraphicFramePr>
        <p:xfrm>
          <a:off x="4974694" y="1343076"/>
          <a:ext cx="6142384" cy="43559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6014013" y="3006500"/>
            <a:ext cx="781878" cy="338554"/>
          </a:xfrm>
          <a:prstGeom prst="rect">
            <a:avLst/>
          </a:prstGeom>
          <a:noFill/>
        </p:spPr>
        <p:txBody>
          <a:bodyPr wrap="square" rtlCol="0">
            <a:spAutoFit/>
          </a:bodyPr>
          <a:lstStyle/>
          <a:p>
            <a:r>
              <a:rPr lang="lt-LT" sz="1600" b="1" dirty="0"/>
              <a:t>31</a:t>
            </a:r>
            <a:endParaRPr lang="en-US" sz="1600" b="1" dirty="0"/>
          </a:p>
        </p:txBody>
      </p:sp>
      <p:sp>
        <p:nvSpPr>
          <p:cNvPr id="9" name="TextBox 8"/>
          <p:cNvSpPr txBox="1"/>
          <p:nvPr/>
        </p:nvSpPr>
        <p:spPr>
          <a:xfrm>
            <a:off x="9111262" y="3551095"/>
            <a:ext cx="885011" cy="338554"/>
          </a:xfrm>
          <a:prstGeom prst="rect">
            <a:avLst/>
          </a:prstGeom>
          <a:noFill/>
        </p:spPr>
        <p:txBody>
          <a:bodyPr wrap="square" rtlCol="0">
            <a:spAutoFit/>
          </a:bodyPr>
          <a:lstStyle/>
          <a:p>
            <a:r>
              <a:rPr lang="lt-LT" sz="1600" b="1" dirty="0"/>
              <a:t>15</a:t>
            </a:r>
            <a:endParaRPr lang="en-US" sz="1600" b="1" dirty="0"/>
          </a:p>
        </p:txBody>
      </p:sp>
      <p:sp>
        <p:nvSpPr>
          <p:cNvPr id="11" name="Content Placeholder 2"/>
          <p:cNvSpPr txBox="1">
            <a:spLocks/>
          </p:cNvSpPr>
          <p:nvPr/>
        </p:nvSpPr>
        <p:spPr>
          <a:xfrm>
            <a:off x="738748" y="4733944"/>
            <a:ext cx="3801299" cy="1053656"/>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pPr marL="0" indent="0">
              <a:buNone/>
            </a:pPr>
            <a:r>
              <a:rPr lang="lt-LT" sz="1700" b="1" dirty="0"/>
              <a:t>15–16 metų amžiaus mokinių, bent kartą gyvenime vartojusių bet kokį nelegalų narkotiką, dalis (procentais) </a:t>
            </a:r>
            <a:endParaRPr lang="lt-LT" sz="1700" b="1" dirty="0">
              <a:latin typeface="Times New Roman" panose="02020603050405020304" pitchFamily="18" charset="0"/>
              <a:ea typeface="Times New Roman" panose="02020603050405020304" pitchFamily="18" charset="0"/>
            </a:endParaRPr>
          </a:p>
          <a:p>
            <a:pPr marL="0" indent="0">
              <a:buNone/>
            </a:pPr>
            <a:endParaRPr lang="en-US" sz="1600" b="1" dirty="0"/>
          </a:p>
        </p:txBody>
      </p:sp>
      <p:graphicFrame>
        <p:nvGraphicFramePr>
          <p:cNvPr id="15" name="Diagram 14"/>
          <p:cNvGraphicFramePr/>
          <p:nvPr>
            <p:extLst>
              <p:ext uri="{D42A27DB-BD31-4B8C-83A1-F6EECF244321}">
                <p14:modId xmlns:p14="http://schemas.microsoft.com/office/powerpoint/2010/main" val="3943658671"/>
              </p:ext>
            </p:extLst>
          </p:nvPr>
        </p:nvGraphicFramePr>
        <p:xfrm>
          <a:off x="4971437" y="3129354"/>
          <a:ext cx="6142384" cy="435591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6" name="TextBox 15"/>
          <p:cNvSpPr txBox="1"/>
          <p:nvPr/>
        </p:nvSpPr>
        <p:spPr>
          <a:xfrm>
            <a:off x="6113404" y="4792778"/>
            <a:ext cx="583095" cy="338554"/>
          </a:xfrm>
          <a:prstGeom prst="rect">
            <a:avLst/>
          </a:prstGeom>
          <a:noFill/>
        </p:spPr>
        <p:txBody>
          <a:bodyPr wrap="square" rtlCol="0">
            <a:spAutoFit/>
          </a:bodyPr>
          <a:lstStyle/>
          <a:p>
            <a:r>
              <a:rPr lang="lt-LT" sz="1600" b="1" dirty="0"/>
              <a:t>19</a:t>
            </a:r>
            <a:endParaRPr lang="en-US" sz="1600" b="1" dirty="0"/>
          </a:p>
        </p:txBody>
      </p:sp>
      <p:sp>
        <p:nvSpPr>
          <p:cNvPr id="17" name="TextBox 16"/>
          <p:cNvSpPr txBox="1"/>
          <p:nvPr/>
        </p:nvSpPr>
        <p:spPr>
          <a:xfrm>
            <a:off x="9024062" y="5307312"/>
            <a:ext cx="626593" cy="338554"/>
          </a:xfrm>
          <a:prstGeom prst="rect">
            <a:avLst/>
          </a:prstGeom>
          <a:noFill/>
        </p:spPr>
        <p:txBody>
          <a:bodyPr wrap="square" rtlCol="0">
            <a:spAutoFit/>
          </a:bodyPr>
          <a:lstStyle/>
          <a:p>
            <a:r>
              <a:rPr lang="lt-LT" sz="1600" b="1" dirty="0"/>
              <a:t>10</a:t>
            </a:r>
            <a:endParaRPr lang="en-US" sz="1600" b="1" dirty="0"/>
          </a:p>
        </p:txBody>
      </p:sp>
      <p:sp>
        <p:nvSpPr>
          <p:cNvPr id="21" name="TextBox 20"/>
          <p:cNvSpPr txBox="1"/>
          <p:nvPr/>
        </p:nvSpPr>
        <p:spPr>
          <a:xfrm>
            <a:off x="6799148" y="3336629"/>
            <a:ext cx="2076321" cy="307777"/>
          </a:xfrm>
          <a:prstGeom prst="rect">
            <a:avLst/>
          </a:prstGeom>
          <a:noFill/>
        </p:spPr>
        <p:txBody>
          <a:bodyPr wrap="square" rtlCol="0">
            <a:spAutoFit/>
          </a:bodyPr>
          <a:lstStyle/>
          <a:p>
            <a:r>
              <a:rPr lang="lt-LT" sz="1400" b="1" dirty="0">
                <a:solidFill>
                  <a:schemeClr val="bg2">
                    <a:lumMod val="25000"/>
                  </a:schemeClr>
                </a:solidFill>
              </a:rPr>
              <a:t>48 proc. mažėjimas</a:t>
            </a:r>
            <a:endParaRPr lang="en-US" sz="1400" b="1" dirty="0">
              <a:solidFill>
                <a:schemeClr val="bg2">
                  <a:lumMod val="25000"/>
                </a:schemeClr>
              </a:solidFill>
            </a:endParaRPr>
          </a:p>
        </p:txBody>
      </p:sp>
      <p:sp>
        <p:nvSpPr>
          <p:cNvPr id="22" name="TextBox 21"/>
          <p:cNvSpPr txBox="1"/>
          <p:nvPr/>
        </p:nvSpPr>
        <p:spPr>
          <a:xfrm>
            <a:off x="6765064" y="5131332"/>
            <a:ext cx="2076321" cy="307777"/>
          </a:xfrm>
          <a:prstGeom prst="rect">
            <a:avLst/>
          </a:prstGeom>
          <a:noFill/>
        </p:spPr>
        <p:txBody>
          <a:bodyPr wrap="square" rtlCol="0">
            <a:spAutoFit/>
          </a:bodyPr>
          <a:lstStyle/>
          <a:p>
            <a:r>
              <a:rPr lang="lt-LT" sz="1400" b="1" dirty="0">
                <a:solidFill>
                  <a:schemeClr val="bg2">
                    <a:lumMod val="25000"/>
                  </a:schemeClr>
                </a:solidFill>
              </a:rPr>
              <a:t>47 proc. mažėjimas</a:t>
            </a:r>
            <a:endParaRPr lang="en-US" sz="1400" b="1" dirty="0">
              <a:solidFill>
                <a:schemeClr val="bg2">
                  <a:lumMod val="25000"/>
                </a:schemeClr>
              </a:solidFill>
            </a:endParaRPr>
          </a:p>
        </p:txBody>
      </p:sp>
    </p:spTree>
    <p:extLst>
      <p:ext uri="{BB962C8B-B14F-4D97-AF65-F5344CB8AC3E}">
        <p14:creationId xmlns:p14="http://schemas.microsoft.com/office/powerpoint/2010/main" val="1481051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fade">
                                      <p:cBhvr>
                                        <p:cTn id="13" dur="500"/>
                                        <p:tgtEl>
                                          <p:spTgt spid="21"/>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500"/>
                                        <p:tgtEl>
                                          <p:spTgt spid="11"/>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fade">
                                      <p:cBhvr>
                                        <p:cTn id="30" dur="500"/>
                                        <p:tgtEl>
                                          <p:spTgt spid="16"/>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2"/>
                                        </p:tgtEl>
                                        <p:attrNameLst>
                                          <p:attrName>style.visibility</p:attrName>
                                        </p:attrNameLst>
                                      </p:cBhvr>
                                      <p:to>
                                        <p:strVal val="visible"/>
                                      </p:to>
                                    </p:set>
                                    <p:animEffect transition="in" filter="fade">
                                      <p:cBhvr>
                                        <p:cTn id="33" dur="500"/>
                                        <p:tgtEl>
                                          <p:spTgt spid="22"/>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fade">
                                      <p:cBhvr>
                                        <p:cTn id="3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7" grpId="0">
        <p:bldAsOne/>
      </p:bldGraphic>
      <p:bldP spid="8" grpId="0"/>
      <p:bldP spid="9" grpId="0"/>
      <p:bldP spid="11" grpId="0"/>
      <p:bldGraphic spid="15" grpId="0">
        <p:bldAsOne/>
      </p:bldGraphic>
      <p:bldP spid="16" grpId="0"/>
      <p:bldP spid="17" grpId="0"/>
      <p:bldP spid="21"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4776BA14-5D58-2235-CBA2-F3FF64216856}"/>
              </a:ext>
            </a:extLst>
          </p:cNvPr>
          <p:cNvSpPr txBox="1"/>
          <p:nvPr/>
        </p:nvSpPr>
        <p:spPr>
          <a:xfrm>
            <a:off x="630936" y="640080"/>
            <a:ext cx="4818888" cy="1481328"/>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3000" b="1" kern="1200" dirty="0" err="1">
                <a:solidFill>
                  <a:schemeClr val="tx1"/>
                </a:solidFill>
                <a:latin typeface="+mj-lt"/>
                <a:ea typeface="+mj-ea"/>
                <a:cs typeface="+mj-cs"/>
              </a:rPr>
              <a:t>Psichoaktyviųjų</a:t>
            </a:r>
            <a:r>
              <a:rPr lang="en-US" sz="3000" b="1" kern="1200" dirty="0">
                <a:solidFill>
                  <a:schemeClr val="tx1"/>
                </a:solidFill>
                <a:latin typeface="+mj-lt"/>
                <a:ea typeface="+mj-ea"/>
                <a:cs typeface="+mj-cs"/>
              </a:rPr>
              <a:t> </a:t>
            </a:r>
            <a:r>
              <a:rPr lang="en-US" sz="3000" b="1" kern="1200" dirty="0" err="1">
                <a:solidFill>
                  <a:schemeClr val="tx1"/>
                </a:solidFill>
                <a:latin typeface="+mj-lt"/>
                <a:ea typeface="+mj-ea"/>
                <a:cs typeface="+mj-cs"/>
              </a:rPr>
              <a:t>medžiagų</a:t>
            </a:r>
            <a:r>
              <a:rPr lang="en-US" sz="3000" b="1" kern="1200" dirty="0">
                <a:solidFill>
                  <a:schemeClr val="tx1"/>
                </a:solidFill>
                <a:latin typeface="+mj-lt"/>
                <a:ea typeface="+mj-ea"/>
                <a:cs typeface="+mj-cs"/>
              </a:rPr>
              <a:t> </a:t>
            </a:r>
            <a:r>
              <a:rPr lang="en-US" sz="3000" b="1" kern="1200" dirty="0" err="1">
                <a:solidFill>
                  <a:schemeClr val="tx1"/>
                </a:solidFill>
                <a:latin typeface="+mj-lt"/>
                <a:ea typeface="+mj-ea"/>
                <a:cs typeface="+mj-cs"/>
              </a:rPr>
              <a:t>vartojimo</a:t>
            </a:r>
            <a:r>
              <a:rPr lang="en-US" sz="3000" b="1" kern="1200" dirty="0">
                <a:solidFill>
                  <a:schemeClr val="tx1"/>
                </a:solidFill>
                <a:latin typeface="+mj-lt"/>
                <a:ea typeface="+mj-ea"/>
                <a:cs typeface="+mj-cs"/>
              </a:rPr>
              <a:t> </a:t>
            </a:r>
            <a:r>
              <a:rPr lang="en-US" sz="3000" b="1" kern="1200" dirty="0" err="1">
                <a:solidFill>
                  <a:schemeClr val="tx1"/>
                </a:solidFill>
                <a:latin typeface="+mj-lt"/>
                <a:ea typeface="+mj-ea"/>
                <a:cs typeface="+mj-cs"/>
              </a:rPr>
              <a:t>mažinimas</a:t>
            </a:r>
            <a:endParaRPr lang="en-US" sz="3000" b="1" kern="1200" dirty="0">
              <a:solidFill>
                <a:schemeClr val="tx1"/>
              </a:solidFill>
              <a:latin typeface="+mj-lt"/>
              <a:ea typeface="+mj-ea"/>
              <a:cs typeface="+mj-cs"/>
            </a:endParaRPr>
          </a:p>
          <a:p>
            <a:pPr>
              <a:lnSpc>
                <a:spcPct val="90000"/>
              </a:lnSpc>
              <a:spcBef>
                <a:spcPct val="0"/>
              </a:spcBef>
              <a:spcAft>
                <a:spcPts val="600"/>
              </a:spcAft>
            </a:pPr>
            <a:r>
              <a:rPr lang="en-US" sz="3000" b="1" kern="1200" dirty="0" err="1">
                <a:solidFill>
                  <a:srgbClr val="FFC000"/>
                </a:solidFill>
                <a:effectLst/>
                <a:latin typeface="+mj-lt"/>
                <a:ea typeface="+mj-ea"/>
                <a:cs typeface="+mj-cs"/>
              </a:rPr>
              <a:t>Prioritetinių</a:t>
            </a:r>
            <a:r>
              <a:rPr lang="en-US" sz="3000" b="1" kern="1200" dirty="0">
                <a:solidFill>
                  <a:srgbClr val="FFC000"/>
                </a:solidFill>
                <a:effectLst/>
                <a:latin typeface="+mj-lt"/>
                <a:ea typeface="+mj-ea"/>
                <a:cs typeface="+mj-cs"/>
              </a:rPr>
              <a:t> </a:t>
            </a:r>
            <a:r>
              <a:rPr lang="en-US" sz="3000" b="1" kern="1200" dirty="0" err="1">
                <a:solidFill>
                  <a:srgbClr val="FFC000"/>
                </a:solidFill>
                <a:effectLst/>
                <a:latin typeface="+mj-lt"/>
                <a:ea typeface="+mj-ea"/>
                <a:cs typeface="+mj-cs"/>
              </a:rPr>
              <a:t>veiklų</a:t>
            </a:r>
            <a:r>
              <a:rPr lang="en-US" sz="3000" b="1" kern="1200" dirty="0">
                <a:solidFill>
                  <a:srgbClr val="FFC000"/>
                </a:solidFill>
                <a:effectLst/>
                <a:latin typeface="+mj-lt"/>
                <a:ea typeface="+mj-ea"/>
                <a:cs typeface="+mj-cs"/>
              </a:rPr>
              <a:t> </a:t>
            </a:r>
            <a:r>
              <a:rPr lang="en-US" sz="3000" b="1" kern="1200" dirty="0" err="1">
                <a:solidFill>
                  <a:srgbClr val="FFC000"/>
                </a:solidFill>
                <a:effectLst/>
                <a:latin typeface="+mj-lt"/>
                <a:ea typeface="+mj-ea"/>
                <a:cs typeface="+mj-cs"/>
              </a:rPr>
              <a:t>sritys</a:t>
            </a:r>
            <a:endParaRPr lang="en-US" sz="3000" b="1" kern="1200" dirty="0">
              <a:solidFill>
                <a:srgbClr val="FFC000"/>
              </a:solidFill>
              <a:latin typeface="+mj-lt"/>
              <a:ea typeface="+mj-ea"/>
              <a:cs typeface="+mj-cs"/>
            </a:endParaRPr>
          </a:p>
        </p:txBody>
      </p:sp>
      <p:sp>
        <p:nvSpPr>
          <p:cNvPr id="19"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A178C76E-74E5-3BB6-5ADF-F201B9ACAFF5}"/>
              </a:ext>
            </a:extLst>
          </p:cNvPr>
          <p:cNvSpPr txBox="1"/>
          <p:nvPr/>
        </p:nvSpPr>
        <p:spPr>
          <a:xfrm>
            <a:off x="630936" y="2660904"/>
            <a:ext cx="5260578" cy="3547872"/>
          </a:xfrm>
          <a:prstGeom prst="rect">
            <a:avLst/>
          </a:prstGeom>
        </p:spPr>
        <p:txBody>
          <a:bodyPr vert="horz" lIns="91440" tIns="45720" rIns="91440" bIns="45720" rtlCol="0" anchor="t">
            <a:normAutofit/>
          </a:bodyPr>
          <a:lstStyle/>
          <a:p>
            <a:pPr marL="342900" lvl="0" indent="-228600">
              <a:lnSpc>
                <a:spcPct val="90000"/>
              </a:lnSpc>
              <a:spcAft>
                <a:spcPts val="800"/>
              </a:spcAft>
              <a:buFont typeface="Arial" panose="020B0604020202020204" pitchFamily="34" charset="0"/>
              <a:buChar char="•"/>
            </a:pPr>
            <a:r>
              <a:rPr lang="en-US" sz="2000" dirty="0" err="1">
                <a:effectLst/>
              </a:rPr>
              <a:t>psichoaktyviųjų</a:t>
            </a:r>
            <a:r>
              <a:rPr lang="en-US" sz="2000" dirty="0">
                <a:effectLst/>
              </a:rPr>
              <a:t> </a:t>
            </a:r>
            <a:r>
              <a:rPr lang="en-US" sz="2000" dirty="0" err="1">
                <a:effectLst/>
              </a:rPr>
              <a:t>medžiagų</a:t>
            </a:r>
            <a:r>
              <a:rPr lang="en-US" sz="2000" dirty="0">
                <a:effectLst/>
              </a:rPr>
              <a:t> </a:t>
            </a:r>
            <a:r>
              <a:rPr lang="en-US" sz="2000" dirty="0" err="1">
                <a:effectLst/>
              </a:rPr>
              <a:t>vartojimo</a:t>
            </a:r>
            <a:r>
              <a:rPr lang="en-US" sz="2000" dirty="0">
                <a:effectLst/>
              </a:rPr>
              <a:t> </a:t>
            </a:r>
            <a:r>
              <a:rPr lang="en-US" sz="2000" b="1" dirty="0" err="1">
                <a:effectLst/>
              </a:rPr>
              <a:t>pirminė</a:t>
            </a:r>
            <a:r>
              <a:rPr lang="en-US" sz="2000" b="1" dirty="0">
                <a:effectLst/>
              </a:rPr>
              <a:t> </a:t>
            </a:r>
            <a:r>
              <a:rPr lang="en-US" sz="2000" b="1" dirty="0" err="1">
                <a:effectLst/>
              </a:rPr>
              <a:t>prevencija</a:t>
            </a:r>
            <a:r>
              <a:rPr lang="en-US" sz="2000" b="1" dirty="0"/>
              <a:t>, </a:t>
            </a:r>
            <a:r>
              <a:rPr lang="en-US" sz="2000" dirty="0" err="1">
                <a:effectLst/>
              </a:rPr>
              <a:t>grįsta</a:t>
            </a:r>
            <a:r>
              <a:rPr lang="en-US" sz="2000" dirty="0">
                <a:effectLst/>
              </a:rPr>
              <a:t> </a:t>
            </a:r>
            <a:r>
              <a:rPr lang="en-US" sz="2000" dirty="0" err="1">
                <a:effectLst/>
              </a:rPr>
              <a:t>apsauginių</a:t>
            </a:r>
            <a:r>
              <a:rPr lang="en-US" sz="2000" dirty="0">
                <a:effectLst/>
              </a:rPr>
              <a:t> </a:t>
            </a:r>
            <a:r>
              <a:rPr lang="en-US" sz="2000" dirty="0" err="1">
                <a:effectLst/>
              </a:rPr>
              <a:t>veiksnių</a:t>
            </a:r>
            <a:r>
              <a:rPr lang="en-US" sz="2000" dirty="0">
                <a:effectLst/>
              </a:rPr>
              <a:t> </a:t>
            </a:r>
            <a:r>
              <a:rPr lang="en-US" sz="2000" dirty="0" err="1">
                <a:effectLst/>
              </a:rPr>
              <a:t>stiprinimu</a:t>
            </a:r>
            <a:r>
              <a:rPr lang="en-US" sz="2000" dirty="0">
                <a:effectLst/>
              </a:rPr>
              <a:t> </a:t>
            </a:r>
            <a:r>
              <a:rPr lang="en-US" sz="2000" dirty="0" err="1">
                <a:effectLst/>
              </a:rPr>
              <a:t>bei</a:t>
            </a:r>
            <a:r>
              <a:rPr lang="en-US" sz="2000" dirty="0">
                <a:effectLst/>
              </a:rPr>
              <a:t> </a:t>
            </a:r>
            <a:r>
              <a:rPr lang="en-US" sz="2000" dirty="0" err="1">
                <a:effectLst/>
              </a:rPr>
              <a:t>rizikos</a:t>
            </a:r>
            <a:r>
              <a:rPr lang="en-US" sz="2000" dirty="0">
                <a:effectLst/>
              </a:rPr>
              <a:t> </a:t>
            </a:r>
            <a:r>
              <a:rPr lang="en-US" sz="2000" dirty="0" err="1">
                <a:effectLst/>
              </a:rPr>
              <a:t>veiksnių</a:t>
            </a:r>
            <a:r>
              <a:rPr lang="en-US" sz="2000" dirty="0">
                <a:effectLst/>
              </a:rPr>
              <a:t>*</a:t>
            </a:r>
            <a:r>
              <a:rPr lang="en-US" sz="2000" dirty="0"/>
              <a:t> </a:t>
            </a:r>
            <a:r>
              <a:rPr lang="en-US" sz="2000" dirty="0" err="1"/>
              <a:t>valdymu</a:t>
            </a:r>
            <a:endParaRPr lang="en-US" sz="2000" dirty="0"/>
          </a:p>
          <a:p>
            <a:pPr lvl="0">
              <a:lnSpc>
                <a:spcPct val="90000"/>
              </a:lnSpc>
              <a:spcAft>
                <a:spcPts val="800"/>
              </a:spcAft>
            </a:pPr>
            <a:r>
              <a:rPr lang="en-US" sz="2000" dirty="0"/>
              <a:t>     *</a:t>
            </a:r>
            <a:r>
              <a:rPr lang="en-US" sz="2000" dirty="0" err="1"/>
              <a:t>v</a:t>
            </a:r>
            <a:r>
              <a:rPr lang="en-US" sz="2000" dirty="0" err="1">
                <a:effectLst/>
              </a:rPr>
              <a:t>eiksniai</a:t>
            </a:r>
            <a:r>
              <a:rPr lang="en-US" sz="2000" dirty="0">
                <a:effectLst/>
              </a:rPr>
              <a:t>: </a:t>
            </a:r>
            <a:r>
              <a:rPr lang="en-US" sz="2000" dirty="0" err="1">
                <a:effectLst/>
              </a:rPr>
              <a:t>asmenybiniai</a:t>
            </a:r>
            <a:r>
              <a:rPr lang="en-US" sz="2000" dirty="0">
                <a:effectLst/>
              </a:rPr>
              <a:t>, </a:t>
            </a:r>
            <a:r>
              <a:rPr lang="en-US" sz="2000" dirty="0" err="1">
                <a:effectLst/>
              </a:rPr>
              <a:t>tarpasmeniniai</a:t>
            </a:r>
            <a:r>
              <a:rPr lang="en-US" sz="2000" dirty="0">
                <a:effectLst/>
              </a:rPr>
              <a:t>, 		        </a:t>
            </a:r>
            <a:r>
              <a:rPr lang="en-US" sz="2000" dirty="0" err="1">
                <a:effectLst/>
              </a:rPr>
              <a:t>socialiniai</a:t>
            </a:r>
            <a:r>
              <a:rPr lang="en-US" sz="2000" dirty="0">
                <a:effectLst/>
              </a:rPr>
              <a:t> ir </a:t>
            </a:r>
            <a:r>
              <a:rPr lang="en-US" sz="2000" dirty="0" err="1">
                <a:effectLst/>
              </a:rPr>
              <a:t>aplinkos</a:t>
            </a:r>
            <a:endParaRPr lang="en-US" sz="2000" dirty="0">
              <a:effectLst/>
            </a:endParaRPr>
          </a:p>
          <a:p>
            <a:pPr lvl="0" indent="-228600">
              <a:lnSpc>
                <a:spcPct val="90000"/>
              </a:lnSpc>
              <a:spcAft>
                <a:spcPts val="800"/>
              </a:spcAft>
              <a:buFont typeface="Arial" panose="020B0604020202020204" pitchFamily="34" charset="0"/>
              <a:buChar char="•"/>
            </a:pPr>
            <a:endParaRPr lang="en-US" sz="2000" dirty="0">
              <a:effectLst/>
            </a:endParaRPr>
          </a:p>
          <a:p>
            <a:pPr marL="342900" lvl="0" indent="-228600">
              <a:lnSpc>
                <a:spcPct val="90000"/>
              </a:lnSpc>
              <a:spcAft>
                <a:spcPts val="800"/>
              </a:spcAft>
              <a:buFont typeface="Arial" panose="020B0604020202020204" pitchFamily="34" charset="0"/>
              <a:buChar char="•"/>
            </a:pPr>
            <a:r>
              <a:rPr lang="en-US" sz="2000" b="1" dirty="0" err="1">
                <a:effectLst/>
              </a:rPr>
              <a:t>intervencijos</a:t>
            </a:r>
            <a:r>
              <a:rPr lang="en-US" sz="2000" b="1" dirty="0">
                <a:effectLst/>
              </a:rPr>
              <a:t> </a:t>
            </a:r>
            <a:r>
              <a:rPr lang="en-US" sz="2000" b="1" dirty="0" err="1">
                <a:effectLst/>
              </a:rPr>
              <a:t>eksperimentuojantiems</a:t>
            </a:r>
            <a:r>
              <a:rPr lang="en-US" sz="2000" b="1" dirty="0">
                <a:effectLst/>
              </a:rPr>
              <a:t> ir </a:t>
            </a:r>
            <a:r>
              <a:rPr lang="en-US" sz="2000" b="1" dirty="0" err="1">
                <a:effectLst/>
              </a:rPr>
              <a:t>rizikingai</a:t>
            </a:r>
            <a:r>
              <a:rPr lang="en-US" sz="2000" b="1" dirty="0">
                <a:effectLst/>
              </a:rPr>
              <a:t> </a:t>
            </a:r>
            <a:r>
              <a:rPr lang="en-US" sz="2000" b="1" dirty="0" err="1">
                <a:effectLst/>
              </a:rPr>
              <a:t>vartojantiems</a:t>
            </a:r>
            <a:r>
              <a:rPr lang="en-US" sz="2000" b="1" dirty="0">
                <a:effectLst/>
              </a:rPr>
              <a:t> </a:t>
            </a:r>
            <a:r>
              <a:rPr lang="en-US" sz="2000" dirty="0" err="1">
                <a:effectLst/>
              </a:rPr>
              <a:t>psichoaktyviąsias</a:t>
            </a:r>
            <a:r>
              <a:rPr lang="en-US" sz="2000" dirty="0">
                <a:effectLst/>
              </a:rPr>
              <a:t> </a:t>
            </a:r>
            <a:r>
              <a:rPr lang="en-US" sz="2000" dirty="0" err="1">
                <a:effectLst/>
              </a:rPr>
              <a:t>medžiagas</a:t>
            </a:r>
            <a:endParaRPr lang="en-US" sz="2000" dirty="0">
              <a:effectLst/>
            </a:endParaRPr>
          </a:p>
        </p:txBody>
      </p:sp>
      <p:pic>
        <p:nvPicPr>
          <p:cNvPr id="2" name="Paveikslėlis 1">
            <a:extLst>
              <a:ext uri="{FF2B5EF4-FFF2-40B4-BE49-F238E27FC236}">
                <a16:creationId xmlns:a16="http://schemas.microsoft.com/office/drawing/2014/main" id="{3FC05CDA-1BFF-9322-54D5-CB0068E0C039}"/>
              </a:ext>
            </a:extLst>
          </p:cNvPr>
          <p:cNvPicPr>
            <a:picLocks noChangeAspect="1"/>
          </p:cNvPicPr>
          <p:nvPr/>
        </p:nvPicPr>
        <p:blipFill>
          <a:blip r:embed="rId2"/>
          <a:stretch>
            <a:fillRect/>
          </a:stretch>
        </p:blipFill>
        <p:spPr>
          <a:xfrm>
            <a:off x="6093102" y="1291503"/>
            <a:ext cx="5569381" cy="4441582"/>
          </a:xfrm>
          <a:prstGeom prst="rect">
            <a:avLst/>
          </a:prstGeom>
        </p:spPr>
      </p:pic>
    </p:spTree>
    <p:extLst>
      <p:ext uri="{BB962C8B-B14F-4D97-AF65-F5344CB8AC3E}">
        <p14:creationId xmlns:p14="http://schemas.microsoft.com/office/powerpoint/2010/main" val="448583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Freeform 6">
            <a:extLst>
              <a:ext uri="{FF2B5EF4-FFF2-40B4-BE49-F238E27FC236}">
                <a16:creationId xmlns:a16="http://schemas.microsoft.com/office/drawing/2014/main" id="{69D184B2-2226-4E31-BCCB-444330767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8533" y="918266"/>
            <a:ext cx="706127" cy="5863534"/>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1AC4D4E3-486A-464A-8EC8-D448810972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7879" y="643467"/>
            <a:ext cx="420307" cy="5668919"/>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Rectangle 14">
            <a:extLst>
              <a:ext uri="{FF2B5EF4-FFF2-40B4-BE49-F238E27FC236}">
                <a16:creationId xmlns:a16="http://schemas.microsoft.com/office/drawing/2014/main" id="{864DE13E-58EB-4475-B79C-0D4FC65123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38387" y="643467"/>
            <a:ext cx="10933503" cy="5391944"/>
          </a:xfrm>
          <a:prstGeom prst="rect">
            <a:avLst/>
          </a:prstGeom>
          <a:solidFill>
            <a:srgbClr val="FFFFFF"/>
          </a:solidFill>
          <a:ln w="12700">
            <a:solidFill>
              <a:schemeClr val="accent1"/>
            </a:solidFill>
            <a:miter lim="800000"/>
          </a:ln>
        </p:spPr>
        <p:txBody>
          <a:bodyPr vert="horz" wrap="square" lIns="91440" tIns="45720" rIns="91440" bIns="45720" numCol="1" anchor="t" anchorCtr="0" compatLnSpc="1">
            <a:prstTxWarp prst="textNoShape">
              <a:avLst/>
            </a:prstTxWarp>
          </a:bodyPr>
          <a:lstStyle/>
          <a:p>
            <a:endParaRPr lang="en-US"/>
          </a:p>
        </p:txBody>
      </p:sp>
      <p:graphicFrame>
        <p:nvGraphicFramePr>
          <p:cNvPr id="6" name="Lentelė 5">
            <a:extLst>
              <a:ext uri="{FF2B5EF4-FFF2-40B4-BE49-F238E27FC236}">
                <a16:creationId xmlns:a16="http://schemas.microsoft.com/office/drawing/2014/main" id="{E5F94924-AA2B-549C-6E36-ED2C7AC82D42}"/>
              </a:ext>
            </a:extLst>
          </p:cNvPr>
          <p:cNvGraphicFramePr>
            <a:graphicFrameLocks noGrp="1"/>
          </p:cNvGraphicFramePr>
          <p:nvPr>
            <p:extLst>
              <p:ext uri="{D42A27DB-BD31-4B8C-83A1-F6EECF244321}">
                <p14:modId xmlns:p14="http://schemas.microsoft.com/office/powerpoint/2010/main" val="3339803650"/>
              </p:ext>
            </p:extLst>
          </p:nvPr>
        </p:nvGraphicFramePr>
        <p:xfrm>
          <a:off x="1263578" y="1421747"/>
          <a:ext cx="9664846" cy="4530704"/>
        </p:xfrm>
        <a:graphic>
          <a:graphicData uri="http://schemas.openxmlformats.org/drawingml/2006/table">
            <a:tbl>
              <a:tblPr firstRow="1" bandRow="1">
                <a:noFill/>
              </a:tblPr>
              <a:tblGrid>
                <a:gridCol w="9664846">
                  <a:extLst>
                    <a:ext uri="{9D8B030D-6E8A-4147-A177-3AD203B41FA5}">
                      <a16:colId xmlns:a16="http://schemas.microsoft.com/office/drawing/2014/main" val="3235723728"/>
                    </a:ext>
                  </a:extLst>
                </a:gridCol>
              </a:tblGrid>
              <a:tr h="831362">
                <a:tc>
                  <a:txBody>
                    <a:bodyPr/>
                    <a:lstStyle/>
                    <a:p>
                      <a:pPr marL="0" marR="0" fontAlgn="base">
                        <a:spcBef>
                          <a:spcPts val="0"/>
                        </a:spcBef>
                        <a:spcAft>
                          <a:spcPts val="0"/>
                        </a:spcAft>
                      </a:pPr>
                      <a:r>
                        <a:rPr lang="lt-LT" sz="1700" b="0" cap="all" spc="150">
                          <a:solidFill>
                            <a:schemeClr val="lt1"/>
                          </a:solidFill>
                          <a:effectLst/>
                          <a:latin typeface="Times New Roman" panose="02020603050405020304" pitchFamily="18" charset="0"/>
                        </a:rPr>
                        <a:t>2. Reikalavimai projektams, finansuojamiems pagal regioninę pažangos priemonę</a:t>
                      </a:r>
                    </a:p>
                  </a:txBody>
                  <a:tcPr marL="142791" marR="142791" marT="142791" marB="142791">
                    <a:lnL w="12700" cmpd="sng">
                      <a:noFill/>
                    </a:lnL>
                    <a:lnR w="12700" cmpd="sng">
                      <a:noFill/>
                    </a:lnR>
                    <a:lnT w="12700" cmpd="sng">
                      <a:noFill/>
                    </a:lnT>
                    <a:lnB w="38100" cmpd="sng">
                      <a:noFill/>
                    </a:lnB>
                    <a:solidFill>
                      <a:srgbClr val="505356"/>
                    </a:solidFill>
                  </a:tcPr>
                </a:tc>
                <a:extLst>
                  <a:ext uri="{0D108BD9-81ED-4DB2-BD59-A6C34878D82A}">
                    <a16:rowId xmlns:a16="http://schemas.microsoft.com/office/drawing/2014/main" val="1539023025"/>
                  </a:ext>
                </a:extLst>
              </a:tr>
              <a:tr h="3004961">
                <a:tc>
                  <a:txBody>
                    <a:bodyPr/>
                    <a:lstStyle/>
                    <a:p>
                      <a:pPr marL="0" marR="0" algn="just" fontAlgn="base">
                        <a:spcBef>
                          <a:spcPts val="0"/>
                        </a:spcBef>
                        <a:spcAft>
                          <a:spcPts val="0"/>
                        </a:spcAft>
                      </a:pPr>
                      <a:r>
                        <a:rPr lang="lt-LT" sz="1400" cap="none" spc="0" dirty="0">
                          <a:solidFill>
                            <a:schemeClr val="tx1"/>
                          </a:solidFill>
                          <a:effectLst/>
                          <a:latin typeface="Times New Roman" panose="02020603050405020304" pitchFamily="18" charset="0"/>
                        </a:rPr>
                        <a:t>2.1.</a:t>
                      </a:r>
                      <a:r>
                        <a:rPr lang="lt-LT" sz="1400" b="1" i="1" cap="none" spc="0" dirty="0">
                          <a:solidFill>
                            <a:schemeClr val="tx1"/>
                          </a:solidFill>
                          <a:effectLst/>
                          <a:latin typeface="Times New Roman" panose="02020603050405020304" pitchFamily="18" charset="0"/>
                        </a:rPr>
                        <a:t> Išankstinė sąlyga:</a:t>
                      </a:r>
                      <a:r>
                        <a:rPr lang="lt-LT" sz="1400" cap="none" spc="0" dirty="0">
                          <a:solidFill>
                            <a:schemeClr val="tx1"/>
                          </a:solidFill>
                          <a:effectLst/>
                          <a:latin typeface="Times New Roman" panose="02020603050405020304" pitchFamily="18" charset="0"/>
                        </a:rPr>
                        <a:t> Patvirtintose regionų plėtros planų priemonėse turi būti tik tie projektai, kuriuose numatytos veiklos, skirtos kokybiškų visuomenės sveikatos priežiūros paslaugų prieinamumui didinti, yra pagrįstos mokslo įrodymais, pripažinta gerąja praktika ar tarptautiniais standartais pagal Sveikatos apsaugos ministerijos pateiktas rekomendacijas (metodiką).</a:t>
                      </a:r>
                    </a:p>
                    <a:p>
                      <a:pPr marL="0" marR="0" algn="just" fontAlgn="base">
                        <a:spcBef>
                          <a:spcPts val="0"/>
                        </a:spcBef>
                        <a:spcAft>
                          <a:spcPts val="0"/>
                        </a:spcAft>
                      </a:pPr>
                      <a:endParaRPr lang="lt-LT" sz="1400" cap="none" spc="0" dirty="0">
                        <a:solidFill>
                          <a:schemeClr val="tx1"/>
                        </a:solidFill>
                        <a:effectLst/>
                        <a:latin typeface="Times New Roman" panose="02020603050405020304" pitchFamily="18" charset="0"/>
                      </a:endParaRPr>
                    </a:p>
                    <a:p>
                      <a:pPr marL="0" marR="0" algn="just" fontAlgn="base">
                        <a:spcBef>
                          <a:spcPts val="0"/>
                        </a:spcBef>
                        <a:spcAft>
                          <a:spcPts val="0"/>
                        </a:spcAft>
                      </a:pPr>
                      <a:r>
                        <a:rPr lang="lt-LT" sz="1400" cap="none" spc="0" dirty="0">
                          <a:solidFill>
                            <a:schemeClr val="tx1"/>
                          </a:solidFill>
                          <a:effectLst/>
                          <a:latin typeface="Times New Roman" panose="02020603050405020304" pitchFamily="18" charset="0"/>
                        </a:rPr>
                        <a:t>Rekomendacijos (metodika) pateiktos Sveikatos apsaugos ministerijos interneto svetainėje:</a:t>
                      </a:r>
                      <a:r>
                        <a:rPr lang="lt-LT" sz="1400" b="1" cap="none" spc="0" dirty="0">
                          <a:solidFill>
                            <a:schemeClr val="tx1"/>
                          </a:solidFill>
                          <a:effectLst/>
                          <a:latin typeface="Times New Roman" panose="02020603050405020304" pitchFamily="18" charset="0"/>
                        </a:rPr>
                        <a:t> </a:t>
                      </a:r>
                      <a:r>
                        <a:rPr lang="lt-LT" sz="1400" u="sng" cap="none" spc="0" dirty="0">
                          <a:solidFill>
                            <a:srgbClr val="002060"/>
                          </a:solidFill>
                          <a:effectLst/>
                          <a:latin typeface="Times New Roman" panose="02020603050405020304" pitchFamily="18" charset="0"/>
                        </a:rPr>
                        <a:t>https://sam.lrv.lt/lt/veiklos-sritys/visuomenes-sveikatos-prieziura/visuomenes-sveikatos-prieziura-savivaldybese </a:t>
                      </a:r>
                    </a:p>
                    <a:p>
                      <a:pPr marL="0" marR="0" algn="just" fontAlgn="base">
                        <a:spcBef>
                          <a:spcPts val="0"/>
                        </a:spcBef>
                        <a:spcAft>
                          <a:spcPts val="0"/>
                        </a:spcAft>
                      </a:pPr>
                      <a:endParaRPr lang="lt-LT" sz="1400" cap="none" spc="0" dirty="0">
                        <a:solidFill>
                          <a:schemeClr val="tx1"/>
                        </a:solidFill>
                        <a:effectLst/>
                        <a:latin typeface="Times New Roman" panose="02020603050405020304" pitchFamily="18" charset="0"/>
                      </a:endParaRPr>
                    </a:p>
                    <a:p>
                      <a:pPr marL="0" marR="0" algn="just" fontAlgn="base">
                        <a:spcBef>
                          <a:spcPts val="0"/>
                        </a:spcBef>
                        <a:spcAft>
                          <a:spcPts val="0"/>
                        </a:spcAft>
                      </a:pPr>
                      <a:r>
                        <a:rPr lang="lt-LT" sz="1400" cap="none" spc="0" dirty="0">
                          <a:solidFill>
                            <a:schemeClr val="tx1"/>
                          </a:solidFill>
                          <a:effectLst/>
                          <a:highlight>
                            <a:srgbClr val="00FFFF"/>
                          </a:highlight>
                          <a:latin typeface="Times New Roman" panose="02020603050405020304" pitchFamily="18" charset="0"/>
                        </a:rPr>
                        <a:t>Išankstinės sąlygos atitikimas turi būti aprašytas projekto įgyvendinimo plane </a:t>
                      </a:r>
                      <a:r>
                        <a:rPr lang="lt-LT" sz="1400" cap="none" spc="0" dirty="0">
                          <a:solidFill>
                            <a:schemeClr val="tx1"/>
                          </a:solidFill>
                          <a:effectLst/>
                          <a:highlight>
                            <a:srgbClr val="FFFF00"/>
                          </a:highlight>
                          <a:latin typeface="Times New Roman" panose="02020603050405020304" pitchFamily="18" charset="0"/>
                        </a:rPr>
                        <a:t>(KIEKVIENA VEIKLOS RŪŠIS):</a:t>
                      </a:r>
                    </a:p>
                    <a:p>
                      <a:pPr marL="0" marR="0" algn="just" fontAlgn="base">
                        <a:spcBef>
                          <a:spcPts val="0"/>
                        </a:spcBef>
                        <a:spcAft>
                          <a:spcPts val="0"/>
                        </a:spcAft>
                      </a:pPr>
                      <a:r>
                        <a:rPr lang="lt-LT" sz="1400" cap="none" spc="0" dirty="0">
                          <a:solidFill>
                            <a:schemeClr val="tx1"/>
                          </a:solidFill>
                          <a:effectLst/>
                          <a:highlight>
                            <a:srgbClr val="00FFFF"/>
                          </a:highlight>
                          <a:latin typeface="Times New Roman" panose="02020603050405020304" pitchFamily="18" charset="0"/>
                        </a:rPr>
                        <a:t>- kaip projektas atitinka pripažintas gerąsias praktikas ar tarptautinius standartus, </a:t>
                      </a:r>
                      <a:r>
                        <a:rPr lang="lt-LT" sz="1400" b="1" cap="none" spc="0" dirty="0">
                          <a:solidFill>
                            <a:schemeClr val="tx1"/>
                          </a:solidFill>
                          <a:effectLst/>
                          <a:highlight>
                            <a:srgbClr val="00FFFF"/>
                          </a:highlight>
                          <a:latin typeface="Times New Roman" panose="02020603050405020304" pitchFamily="18" charset="0"/>
                        </a:rPr>
                        <a:t>taikomus paslaugos </a:t>
                      </a:r>
                      <a:r>
                        <a:rPr lang="lt-LT" sz="1400" b="1" i="1" cap="none" spc="0" dirty="0">
                          <a:solidFill>
                            <a:schemeClr val="tx1"/>
                          </a:solidFill>
                          <a:effectLst/>
                          <a:highlight>
                            <a:srgbClr val="00FFFF"/>
                          </a:highlight>
                          <a:latin typeface="Times New Roman" panose="02020603050405020304" pitchFamily="18" charset="0"/>
                        </a:rPr>
                        <a:t>organizavimui* </a:t>
                      </a:r>
                      <a:r>
                        <a:rPr lang="lt-LT" sz="1400" i="1" cap="none" spc="0" dirty="0">
                          <a:solidFill>
                            <a:schemeClr val="tx1"/>
                          </a:solidFill>
                          <a:effectLst/>
                          <a:highlight>
                            <a:srgbClr val="00FFFF"/>
                          </a:highlight>
                          <a:latin typeface="Times New Roman" panose="02020603050405020304" pitchFamily="18" charset="0"/>
                        </a:rPr>
                        <a:t>(nurodoma, kaip bus užtikrinamas veiklų organizavimas</a:t>
                      </a:r>
                      <a:r>
                        <a:rPr lang="lt-LT" sz="1400" b="1" i="1" cap="none" spc="0" dirty="0">
                          <a:solidFill>
                            <a:schemeClr val="tx1"/>
                          </a:solidFill>
                          <a:effectLst/>
                          <a:highlight>
                            <a:srgbClr val="00FFFF"/>
                          </a:highlight>
                          <a:latin typeface="Times New Roman" panose="02020603050405020304" pitchFamily="18" charset="0"/>
                        </a:rPr>
                        <a:t> </a:t>
                      </a:r>
                      <a:r>
                        <a:rPr lang="lt-LT" sz="1400" i="1" cap="none" spc="0" dirty="0">
                          <a:solidFill>
                            <a:schemeClr val="tx1"/>
                          </a:solidFill>
                          <a:effectLst/>
                          <a:highlight>
                            <a:srgbClr val="00FFFF"/>
                          </a:highlight>
                          <a:latin typeface="Times New Roman" panose="02020603050405020304" pitchFamily="18" charset="0"/>
                        </a:rPr>
                        <a:t>pagal Sveikatos apsaugos ministerijos tinklalapyje skelbiamas rekomendacijas (metodiką) (šių dokumentų skyrius, punktus ir pan.) (atitiktis vertinama pagal Europos psichoaktyviųjų medžiagų vartojimo prevencijos kokybės standartus</a:t>
                      </a:r>
                      <a:r>
                        <a:rPr lang="lt-LT" sz="1400" cap="none" spc="0" baseline="30000" dirty="0">
                          <a:solidFill>
                            <a:schemeClr val="tx1"/>
                          </a:solidFill>
                          <a:effectLst/>
                          <a:highlight>
                            <a:srgbClr val="00FFFF"/>
                          </a:highlight>
                          <a:latin typeface="Times New Roman" panose="02020603050405020304" pitchFamily="18" charset="0"/>
                          <a:hlinkClick r:id="rId2">
                            <a:extLst>
                              <a:ext uri="{A12FA001-AC4F-418D-AE19-62706E023703}">
                                <ahyp:hlinkClr xmlns:ahyp="http://schemas.microsoft.com/office/drawing/2018/hyperlinkcolor" val="tx"/>
                              </a:ext>
                            </a:extLst>
                          </a:hlinkClick>
                        </a:rPr>
                        <a:t>[3]</a:t>
                      </a:r>
                      <a:r>
                        <a:rPr lang="lt-LT" sz="1400" i="1" cap="none" spc="0" dirty="0">
                          <a:solidFill>
                            <a:schemeClr val="tx1"/>
                          </a:solidFill>
                          <a:effectLst/>
                          <a:highlight>
                            <a:srgbClr val="00FFFF"/>
                          </a:highlight>
                          <a:latin typeface="Times New Roman" panose="02020603050405020304" pitchFamily="18" charset="0"/>
                        </a:rPr>
                        <a:t>)</a:t>
                      </a:r>
                      <a:r>
                        <a:rPr lang="lt-LT" sz="1400" cap="none" spc="0" dirty="0">
                          <a:solidFill>
                            <a:schemeClr val="tx1"/>
                          </a:solidFill>
                          <a:effectLst/>
                          <a:highlight>
                            <a:srgbClr val="00FFFF"/>
                          </a:highlight>
                          <a:latin typeface="Times New Roman" panose="02020603050405020304" pitchFamily="18" charset="0"/>
                        </a:rPr>
                        <a:t>;</a:t>
                      </a:r>
                    </a:p>
                    <a:p>
                      <a:pPr marL="0" marR="0" algn="just" fontAlgn="base">
                        <a:spcBef>
                          <a:spcPts val="0"/>
                        </a:spcBef>
                        <a:spcAft>
                          <a:spcPts val="0"/>
                        </a:spcAft>
                      </a:pPr>
                      <a:r>
                        <a:rPr lang="lt-LT" sz="1400" cap="none" spc="0" dirty="0">
                          <a:solidFill>
                            <a:schemeClr val="tx1"/>
                          </a:solidFill>
                          <a:effectLst/>
                          <a:highlight>
                            <a:srgbClr val="00FFFF"/>
                          </a:highlight>
                          <a:latin typeface="Times New Roman" panose="02020603050405020304" pitchFamily="18" charset="0"/>
                        </a:rPr>
                        <a:t>- kaip projektas atitinka pripažintas gerąsias praktikas, tarptautinius standartus ar mokslo įrodymus, </a:t>
                      </a:r>
                      <a:r>
                        <a:rPr lang="lt-LT" sz="1400" b="1" cap="none" spc="0" dirty="0">
                          <a:solidFill>
                            <a:schemeClr val="tx1"/>
                          </a:solidFill>
                          <a:effectLst/>
                          <a:highlight>
                            <a:srgbClr val="00FFFF"/>
                          </a:highlight>
                          <a:latin typeface="Times New Roman" panose="02020603050405020304" pitchFamily="18" charset="0"/>
                        </a:rPr>
                        <a:t>taikomus paslaugos turiniui </a:t>
                      </a:r>
                      <a:r>
                        <a:rPr lang="lt-LT" sz="1400" i="1" cap="none" spc="0" dirty="0">
                          <a:solidFill>
                            <a:schemeClr val="tx1"/>
                          </a:solidFill>
                          <a:effectLst/>
                          <a:highlight>
                            <a:srgbClr val="00FFFF"/>
                          </a:highlight>
                          <a:latin typeface="Times New Roman" panose="02020603050405020304" pitchFamily="18" charset="0"/>
                        </a:rPr>
                        <a:t>(nurodoma, kaip bus užtikrinama veiklų turinio</a:t>
                      </a:r>
                      <a:r>
                        <a:rPr lang="lt-LT" sz="1400" b="1" i="1" cap="none" spc="0" dirty="0">
                          <a:solidFill>
                            <a:schemeClr val="tx1"/>
                          </a:solidFill>
                          <a:effectLst/>
                          <a:highlight>
                            <a:srgbClr val="00FFFF"/>
                          </a:highlight>
                          <a:latin typeface="Times New Roman" panose="02020603050405020304" pitchFamily="18" charset="0"/>
                        </a:rPr>
                        <a:t> </a:t>
                      </a:r>
                      <a:r>
                        <a:rPr lang="lt-LT" sz="1400" i="1" cap="none" spc="0" dirty="0">
                          <a:solidFill>
                            <a:schemeClr val="tx1"/>
                          </a:solidFill>
                          <a:effectLst/>
                          <a:highlight>
                            <a:srgbClr val="00FFFF"/>
                          </a:highlight>
                          <a:latin typeface="Times New Roman" panose="02020603050405020304" pitchFamily="18" charset="0"/>
                        </a:rPr>
                        <a:t>atitiktis Sveikatos apsaugos ministerijos tinklalapyje skelbiamoms</a:t>
                      </a:r>
                      <a:r>
                        <a:rPr lang="lt-LT" sz="1400" b="1" i="1" cap="none" spc="0" dirty="0">
                          <a:solidFill>
                            <a:schemeClr val="tx1"/>
                          </a:solidFill>
                          <a:effectLst/>
                          <a:highlight>
                            <a:srgbClr val="00FFFF"/>
                          </a:highlight>
                          <a:latin typeface="Times New Roman" panose="02020603050405020304" pitchFamily="18" charset="0"/>
                        </a:rPr>
                        <a:t> </a:t>
                      </a:r>
                      <a:r>
                        <a:rPr lang="lt-LT" sz="1400" i="1" cap="none" spc="0" dirty="0">
                          <a:solidFill>
                            <a:schemeClr val="tx1"/>
                          </a:solidFill>
                          <a:effectLst/>
                          <a:highlight>
                            <a:srgbClr val="00FFFF"/>
                          </a:highlight>
                          <a:latin typeface="Times New Roman" panose="02020603050405020304" pitchFamily="18" charset="0"/>
                        </a:rPr>
                        <a:t>rekomendacijoms (metodikai), atitiktis pripažintoms gerosioms praktikoms, tarptautiniams standartams, rekomendacijoms ar mokslo įrodymams)</a:t>
                      </a:r>
                      <a:r>
                        <a:rPr lang="lt-LT" sz="1400" cap="none" spc="0" dirty="0">
                          <a:solidFill>
                            <a:schemeClr val="tx1"/>
                          </a:solidFill>
                          <a:effectLst/>
                          <a:highlight>
                            <a:srgbClr val="00FFFF"/>
                          </a:highlight>
                          <a:latin typeface="Times New Roman" panose="02020603050405020304" pitchFamily="18" charset="0"/>
                        </a:rPr>
                        <a:t>.</a:t>
                      </a:r>
                    </a:p>
                  </a:txBody>
                  <a:tcPr marL="142791" marR="142791" marT="142791" marB="142791">
                    <a:lnL w="12700" cmpd="sng">
                      <a:noFill/>
                      <a:prstDash val="solid"/>
                    </a:lnL>
                    <a:lnR w="12700" cmpd="sng">
                      <a:noFill/>
                      <a:prstDash val="solid"/>
                    </a:lnR>
                    <a:lnT w="38100" cmpd="sng">
                      <a:noFill/>
                    </a:lnT>
                    <a:lnB w="12700" cmpd="sng">
                      <a:noFill/>
                      <a:prstDash val="solid"/>
                    </a:lnB>
                    <a:noFill/>
                  </a:tcPr>
                </a:tc>
                <a:extLst>
                  <a:ext uri="{0D108BD9-81ED-4DB2-BD59-A6C34878D82A}">
                    <a16:rowId xmlns:a16="http://schemas.microsoft.com/office/drawing/2014/main" val="1971021406"/>
                  </a:ext>
                </a:extLst>
              </a:tr>
            </a:tbl>
          </a:graphicData>
        </a:graphic>
      </p:graphicFrame>
    </p:spTree>
    <p:extLst>
      <p:ext uri="{BB962C8B-B14F-4D97-AF65-F5344CB8AC3E}">
        <p14:creationId xmlns:p14="http://schemas.microsoft.com/office/powerpoint/2010/main" val="1455802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Lentelė 1">
            <a:extLst>
              <a:ext uri="{FF2B5EF4-FFF2-40B4-BE49-F238E27FC236}">
                <a16:creationId xmlns:a16="http://schemas.microsoft.com/office/drawing/2014/main" id="{5E8B3CFE-0817-7176-7DFE-90616B7D5215}"/>
              </a:ext>
            </a:extLst>
          </p:cNvPr>
          <p:cNvGraphicFramePr>
            <a:graphicFrameLocks noGrp="1"/>
          </p:cNvGraphicFramePr>
          <p:nvPr>
            <p:extLst>
              <p:ext uri="{D42A27DB-BD31-4B8C-83A1-F6EECF244321}">
                <p14:modId xmlns:p14="http://schemas.microsoft.com/office/powerpoint/2010/main" val="1055963027"/>
              </p:ext>
            </p:extLst>
          </p:nvPr>
        </p:nvGraphicFramePr>
        <p:xfrm>
          <a:off x="713041" y="1248318"/>
          <a:ext cx="10905067" cy="6357507"/>
        </p:xfrm>
        <a:graphic>
          <a:graphicData uri="http://schemas.openxmlformats.org/drawingml/2006/table">
            <a:tbl>
              <a:tblPr firstRow="1" firstCol="1" bandRow="1"/>
              <a:tblGrid>
                <a:gridCol w="4598698">
                  <a:extLst>
                    <a:ext uri="{9D8B030D-6E8A-4147-A177-3AD203B41FA5}">
                      <a16:colId xmlns:a16="http://schemas.microsoft.com/office/drawing/2014/main" val="2644980704"/>
                    </a:ext>
                  </a:extLst>
                </a:gridCol>
                <a:gridCol w="6306369">
                  <a:extLst>
                    <a:ext uri="{9D8B030D-6E8A-4147-A177-3AD203B41FA5}">
                      <a16:colId xmlns:a16="http://schemas.microsoft.com/office/drawing/2014/main" val="3958600909"/>
                    </a:ext>
                  </a:extLst>
                </a:gridCol>
              </a:tblGrid>
              <a:tr h="2714344">
                <a:tc>
                  <a:txBody>
                    <a:bodyPr/>
                    <a:lstStyle/>
                    <a:p>
                      <a:pPr algn="just" fontAlgn="t">
                        <a:lnSpc>
                          <a:spcPct val="107000"/>
                        </a:lnSpc>
                        <a:spcBef>
                          <a:spcPts val="0"/>
                        </a:spcBef>
                        <a:spcAft>
                          <a:spcPts val="800"/>
                        </a:spcAft>
                      </a:pPr>
                      <a:r>
                        <a:rPr lang="lt-LT" sz="2000" b="1" i="0" u="none" strike="noStrike" dirty="0">
                          <a:solidFill>
                            <a:srgbClr val="000000"/>
                          </a:solidFill>
                          <a:effectLst/>
                          <a:latin typeface="+mn-lt"/>
                          <a:ea typeface="Calibri" panose="020F0502020204030204" pitchFamily="34" charset="0"/>
                          <a:cs typeface="Times New Roman" panose="02020603050405020304" pitchFamily="18" charset="0"/>
                        </a:rPr>
                        <a:t>Reikalavimai </a:t>
                      </a:r>
                      <a:r>
                        <a:rPr lang="lt-LT" sz="2000" b="1" i="0" u="none" strike="noStrike" dirty="0">
                          <a:solidFill>
                            <a:srgbClr val="000000"/>
                          </a:solidFill>
                          <a:effectLst/>
                          <a:highlight>
                            <a:srgbClr val="00FFFF"/>
                          </a:highlight>
                          <a:latin typeface="+mn-lt"/>
                          <a:ea typeface="Calibri" panose="020F0502020204030204" pitchFamily="34" charset="0"/>
                          <a:cs typeface="Times New Roman" panose="02020603050405020304" pitchFamily="18" charset="0"/>
                        </a:rPr>
                        <a:t>paslaugos organizavimui</a:t>
                      </a:r>
                      <a:endParaRPr lang="lt-LT" sz="2000" b="0" i="0" u="none" strike="noStrike" dirty="0">
                        <a:effectLst/>
                        <a:highlight>
                          <a:srgbClr val="00FFFF"/>
                        </a:highlight>
                        <a:latin typeface="+mn-lt"/>
                      </a:endParaRPr>
                    </a:p>
                  </a:txBody>
                  <a:tcPr marL="107087" marR="107087" marT="148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lt-LT" sz="2000" b="0" i="0" u="none" strike="noStrike" dirty="0">
                          <a:effectLst/>
                          <a:latin typeface="+mn-lt"/>
                          <a:ea typeface="Calibri" panose="020F0502020204030204" pitchFamily="34" charset="0"/>
                          <a:cs typeface="Times New Roman" panose="02020603050405020304" pitchFamily="18" charset="0"/>
                        </a:rPr>
                        <a:t>Planuojant, įgyvendinant, koordinuojant, vertinant veiklas rekomenduojama remtis:</a:t>
                      </a:r>
                      <a:endParaRPr lang="lt-LT" sz="2000" b="0" i="0" u="none" strike="noStrike" dirty="0">
                        <a:effectLst/>
                        <a:latin typeface="+mn-lt"/>
                        <a:ea typeface="+mn-ea"/>
                        <a:cs typeface="+mn-cs"/>
                      </a:endParaRPr>
                    </a:p>
                    <a:p>
                      <a:pPr algn="l" fontAlgn="base">
                        <a:lnSpc>
                          <a:spcPct val="107000"/>
                        </a:lnSpc>
                        <a:spcBef>
                          <a:spcPts val="0"/>
                        </a:spcBef>
                        <a:spcAft>
                          <a:spcPts val="800"/>
                        </a:spcAft>
                      </a:pPr>
                      <a:r>
                        <a:rPr lang="lt-LT" sz="2000" b="1" i="0" u="none" strike="noStrike" dirty="0">
                          <a:effectLst/>
                          <a:latin typeface="+mn-lt"/>
                          <a:ea typeface="Times New Roman" panose="02020603050405020304" pitchFamily="18" charset="0"/>
                          <a:cs typeface="Times New Roman" panose="02020603050405020304" pitchFamily="18" charset="0"/>
                        </a:rPr>
                        <a:t>Europos psichoaktyviųjų medžiagų vartojimo prevencijos kokybės standartais: </a:t>
                      </a:r>
                      <a:r>
                        <a:rPr lang="lt-LT" sz="2000" b="0" i="0" u="sng" strike="noStrike" dirty="0">
                          <a:solidFill>
                            <a:srgbClr val="0563C1"/>
                          </a:solidFill>
                          <a:effectLst/>
                          <a:latin typeface="+mn-lt"/>
                          <a:ea typeface="Calibri" panose="020F0502020204030204" pitchFamily="34" charset="0"/>
                          <a:cs typeface="Times New Roman" panose="02020603050405020304" pitchFamily="18" charset="0"/>
                          <a:hlinkClick r:id="rId2"/>
                        </a:rPr>
                        <a:t>https://ntakd.lrv.lt/uploads/ntakd/documents/files/30470-NTAKD-EDPQS-Quick-Guide-LT.pdf</a:t>
                      </a:r>
                      <a:r>
                        <a:rPr lang="lt-LT" sz="2000" b="0" i="0" u="none" strike="noStrike" dirty="0">
                          <a:effectLst/>
                          <a:latin typeface="+mn-lt"/>
                          <a:ea typeface="Calibri" panose="020F0502020204030204" pitchFamily="34" charset="0"/>
                          <a:cs typeface="Times New Roman" panose="02020603050405020304" pitchFamily="18" charset="0"/>
                        </a:rPr>
                        <a:t>. </a:t>
                      </a:r>
                    </a:p>
                    <a:p>
                      <a:pPr algn="l" fontAlgn="base">
                        <a:lnSpc>
                          <a:spcPct val="107000"/>
                        </a:lnSpc>
                        <a:spcBef>
                          <a:spcPts val="0"/>
                        </a:spcBef>
                        <a:spcAft>
                          <a:spcPts val="800"/>
                        </a:spcAft>
                      </a:pPr>
                      <a:r>
                        <a:rPr lang="lt-LT" sz="2000" kern="1200" dirty="0">
                          <a:solidFill>
                            <a:schemeClr val="tx1"/>
                          </a:solidFill>
                          <a:effectLst/>
                          <a:latin typeface="+mn-lt"/>
                          <a:ea typeface="+mn-ea"/>
                          <a:cs typeface="+mn-cs"/>
                        </a:rPr>
                        <a:t>Veiklos ir </a:t>
                      </a:r>
                      <a:r>
                        <a:rPr lang="lt-LT" sz="2000" kern="1200" dirty="0" err="1">
                          <a:solidFill>
                            <a:schemeClr val="tx1"/>
                          </a:solidFill>
                          <a:effectLst/>
                          <a:latin typeface="+mn-lt"/>
                          <a:ea typeface="+mn-ea"/>
                          <a:cs typeface="+mn-cs"/>
                        </a:rPr>
                        <a:t>poveiklės</a:t>
                      </a:r>
                      <a:r>
                        <a:rPr lang="lt-LT" sz="2000" kern="1200" dirty="0">
                          <a:solidFill>
                            <a:schemeClr val="tx1"/>
                          </a:solidFill>
                          <a:effectLst/>
                          <a:latin typeface="+mn-lt"/>
                          <a:ea typeface="+mn-ea"/>
                          <a:cs typeface="+mn-cs"/>
                        </a:rPr>
                        <a:t> turi atitikti mažiausiai </a:t>
                      </a:r>
                      <a:r>
                        <a:rPr lang="lt-LT" sz="2000" kern="1200" dirty="0">
                          <a:solidFill>
                            <a:schemeClr val="tx1"/>
                          </a:solidFill>
                          <a:effectLst/>
                          <a:highlight>
                            <a:srgbClr val="00FFFF"/>
                          </a:highlight>
                          <a:latin typeface="+mn-lt"/>
                          <a:ea typeface="+mn-ea"/>
                          <a:cs typeface="+mn-cs"/>
                        </a:rPr>
                        <a:t>1 etapo „Poreikių vertinimas“ (14</a:t>
                      </a:r>
                      <a:r>
                        <a:rPr lang="en-US" sz="2000" kern="1200" dirty="0">
                          <a:solidFill>
                            <a:schemeClr val="tx1"/>
                          </a:solidFill>
                          <a:effectLst/>
                          <a:highlight>
                            <a:srgbClr val="00FFFF"/>
                          </a:highlight>
                          <a:latin typeface="+mn-lt"/>
                          <a:ea typeface="+mn-ea"/>
                          <a:cs typeface="+mn-cs"/>
                        </a:rPr>
                        <a:t>–</a:t>
                      </a:r>
                      <a:r>
                        <a:rPr lang="lt-LT" sz="2000" kern="1200" dirty="0">
                          <a:solidFill>
                            <a:schemeClr val="tx1"/>
                          </a:solidFill>
                          <a:effectLst/>
                          <a:highlight>
                            <a:srgbClr val="00FFFF"/>
                          </a:highlight>
                          <a:latin typeface="+mn-lt"/>
                          <a:ea typeface="+mn-ea"/>
                          <a:cs typeface="+mn-cs"/>
                        </a:rPr>
                        <a:t>16 psl.) </a:t>
                      </a:r>
                      <a:r>
                        <a:rPr lang="lt-LT" sz="2000" kern="1200" dirty="0">
                          <a:solidFill>
                            <a:schemeClr val="tx1"/>
                          </a:solidFill>
                          <a:effectLst/>
                          <a:latin typeface="+mn-lt"/>
                          <a:ea typeface="+mn-ea"/>
                          <a:cs typeface="+mn-cs"/>
                        </a:rPr>
                        <a:t>ir </a:t>
                      </a:r>
                      <a:r>
                        <a:rPr lang="lt-LT" sz="2000" kern="1200" dirty="0">
                          <a:solidFill>
                            <a:schemeClr val="tx1"/>
                          </a:solidFill>
                          <a:effectLst/>
                          <a:highlight>
                            <a:srgbClr val="00FFFF"/>
                          </a:highlight>
                          <a:latin typeface="+mn-lt"/>
                          <a:ea typeface="+mn-ea"/>
                          <a:cs typeface="+mn-cs"/>
                        </a:rPr>
                        <a:t>3 etapo „Programos kūrimas*“ (19</a:t>
                      </a:r>
                      <a:r>
                        <a:rPr lang="en-US" sz="2000" kern="1200" dirty="0">
                          <a:solidFill>
                            <a:schemeClr val="tx1"/>
                          </a:solidFill>
                          <a:effectLst/>
                          <a:highlight>
                            <a:srgbClr val="00FFFF"/>
                          </a:highlight>
                          <a:latin typeface="+mn-lt"/>
                          <a:ea typeface="+mn-ea"/>
                          <a:cs typeface="+mn-cs"/>
                        </a:rPr>
                        <a:t>–</a:t>
                      </a:r>
                      <a:r>
                        <a:rPr lang="lt-LT" sz="2000" kern="1200" dirty="0">
                          <a:solidFill>
                            <a:schemeClr val="tx1"/>
                          </a:solidFill>
                          <a:effectLst/>
                          <a:highlight>
                            <a:srgbClr val="00FFFF"/>
                          </a:highlight>
                          <a:latin typeface="+mn-lt"/>
                          <a:ea typeface="+mn-ea"/>
                          <a:cs typeface="+mn-cs"/>
                        </a:rPr>
                        <a:t>22 psl.) </a:t>
                      </a:r>
                      <a:r>
                        <a:rPr lang="lt-LT" sz="2000" kern="1200" dirty="0">
                          <a:solidFill>
                            <a:schemeClr val="tx1"/>
                          </a:solidFill>
                          <a:effectLst/>
                          <a:latin typeface="+mn-lt"/>
                          <a:ea typeface="+mn-ea"/>
                          <a:cs typeface="+mn-cs"/>
                        </a:rPr>
                        <a:t>standartus</a:t>
                      </a:r>
                      <a:r>
                        <a:rPr lang="lt-LT" sz="2000" b="1" kern="1200" dirty="0">
                          <a:solidFill>
                            <a:schemeClr val="tx1"/>
                          </a:solidFill>
                          <a:effectLst/>
                          <a:latin typeface="+mn-lt"/>
                          <a:ea typeface="+mn-ea"/>
                          <a:cs typeface="+mn-cs"/>
                        </a:rPr>
                        <a:t>,</a:t>
                      </a:r>
                      <a:r>
                        <a:rPr lang="lt-LT" sz="2000" kern="1200" dirty="0">
                          <a:solidFill>
                            <a:schemeClr val="tx1"/>
                          </a:solidFill>
                          <a:effectLst/>
                          <a:latin typeface="+mn-lt"/>
                          <a:ea typeface="+mn-ea"/>
                          <a:cs typeface="+mn-cs"/>
                        </a:rPr>
                        <a:t> kitų etapų standartus – pageidautina</a:t>
                      </a:r>
                    </a:p>
                    <a:p>
                      <a:pPr algn="l" fontAlgn="base">
                        <a:lnSpc>
                          <a:spcPct val="107000"/>
                        </a:lnSpc>
                        <a:spcBef>
                          <a:spcPts val="0"/>
                        </a:spcBef>
                        <a:spcAft>
                          <a:spcPts val="800"/>
                        </a:spcAft>
                      </a:pPr>
                      <a:endParaRPr lang="lt-LT" sz="2000" b="0" i="0" u="none" strike="noStrike" kern="1200" dirty="0">
                        <a:solidFill>
                          <a:schemeClr val="tx1"/>
                        </a:solidFill>
                        <a:effectLst/>
                        <a:latin typeface="+mn-lt"/>
                        <a:ea typeface="+mn-ea"/>
                        <a:cs typeface="+mn-cs"/>
                      </a:endParaRPr>
                    </a:p>
                    <a:p>
                      <a:pPr algn="l" fontAlgn="base">
                        <a:lnSpc>
                          <a:spcPct val="107000"/>
                        </a:lnSpc>
                        <a:spcBef>
                          <a:spcPts val="0"/>
                        </a:spcBef>
                        <a:spcAft>
                          <a:spcPts val="800"/>
                        </a:spcAft>
                      </a:pPr>
                      <a:endParaRPr lang="lt-LT" sz="2000" b="0" i="0" u="none" strike="noStrike" kern="1200" dirty="0">
                        <a:solidFill>
                          <a:schemeClr val="tx1"/>
                        </a:solidFill>
                        <a:effectLst/>
                        <a:latin typeface="+mn-lt"/>
                        <a:ea typeface="+mn-ea"/>
                        <a:cs typeface="+mn-cs"/>
                      </a:endParaRPr>
                    </a:p>
                    <a:p>
                      <a:pPr algn="l" fontAlgn="base">
                        <a:lnSpc>
                          <a:spcPct val="107000"/>
                        </a:lnSpc>
                        <a:spcBef>
                          <a:spcPts val="0"/>
                        </a:spcBef>
                        <a:spcAft>
                          <a:spcPts val="800"/>
                        </a:spcAft>
                      </a:pPr>
                      <a:r>
                        <a:rPr lang="lt-LT" sz="2000" b="0" i="0" u="none" strike="noStrike" kern="1200" dirty="0">
                          <a:solidFill>
                            <a:schemeClr val="tx1"/>
                          </a:solidFill>
                          <a:effectLst/>
                          <a:latin typeface="+mn-lt"/>
                          <a:ea typeface="+mn-ea"/>
                          <a:cs typeface="+mn-cs"/>
                        </a:rPr>
                        <a:t>*nebūtinai naujos programos kūrimas, bet pasirinktų priemonių adaptavimas</a:t>
                      </a:r>
                      <a:endParaRPr lang="lt-LT" sz="2000" b="0" i="0" u="none" strike="noStrike" dirty="0">
                        <a:effectLst/>
                        <a:latin typeface="+mn-lt"/>
                        <a:cs typeface="Times New Roman" panose="02020603050405020304" pitchFamily="18" charset="0"/>
                      </a:endParaRPr>
                    </a:p>
                    <a:p>
                      <a:pPr marL="347472" indent="-347472" algn="just" fontAlgn="base">
                        <a:lnSpc>
                          <a:spcPct val="107000"/>
                        </a:lnSpc>
                        <a:spcBef>
                          <a:spcPts val="0"/>
                        </a:spcBef>
                        <a:spcAft>
                          <a:spcPts val="800"/>
                        </a:spcAft>
                      </a:pPr>
                      <a:endParaRPr lang="lt-LT" sz="2000" b="0" i="0" u="none" strike="noStrike" dirty="0">
                        <a:effectLst/>
                        <a:latin typeface="+mn-lt"/>
                        <a:cs typeface="Times New Roman" panose="02020603050405020304" pitchFamily="18" charset="0"/>
                      </a:endParaRPr>
                    </a:p>
                    <a:p>
                      <a:pPr marL="347472" indent="-347472" algn="just" fontAlgn="base">
                        <a:lnSpc>
                          <a:spcPct val="107000"/>
                        </a:lnSpc>
                        <a:spcBef>
                          <a:spcPts val="0"/>
                        </a:spcBef>
                        <a:spcAft>
                          <a:spcPts val="800"/>
                        </a:spcAft>
                      </a:pPr>
                      <a:endParaRPr lang="lt-LT" sz="2000" b="0" i="0" u="none" strike="noStrike" dirty="0">
                        <a:effectLst/>
                        <a:latin typeface="+mn-lt"/>
                        <a:cs typeface="Times New Roman" panose="02020603050405020304" pitchFamily="18" charset="0"/>
                      </a:endParaRPr>
                    </a:p>
                    <a:p>
                      <a:pPr marL="347472" indent="-347472" algn="just" fontAlgn="base">
                        <a:lnSpc>
                          <a:spcPct val="107000"/>
                        </a:lnSpc>
                        <a:spcBef>
                          <a:spcPts val="0"/>
                        </a:spcBef>
                        <a:spcAft>
                          <a:spcPts val="800"/>
                        </a:spcAft>
                      </a:pPr>
                      <a:endParaRPr lang="lt-LT" sz="2000" b="0" i="0" u="none" strike="noStrike" dirty="0">
                        <a:effectLst/>
                        <a:latin typeface="+mn-lt"/>
                        <a:cs typeface="Times New Roman" panose="02020603050405020304" pitchFamily="18" charset="0"/>
                      </a:endParaRPr>
                    </a:p>
                  </a:txBody>
                  <a:tcPr marL="107087" marR="107087" marT="148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5694121"/>
                  </a:ext>
                </a:extLst>
              </a:tr>
            </a:tbl>
          </a:graphicData>
        </a:graphic>
      </p:graphicFrame>
      <p:pic>
        <p:nvPicPr>
          <p:cNvPr id="4" name="Paveikslėlis 3">
            <a:extLst>
              <a:ext uri="{FF2B5EF4-FFF2-40B4-BE49-F238E27FC236}">
                <a16:creationId xmlns:a16="http://schemas.microsoft.com/office/drawing/2014/main" id="{6E2EDCE9-B0B0-B477-651E-2A3924EA50D6}"/>
              </a:ext>
            </a:extLst>
          </p:cNvPr>
          <p:cNvPicPr>
            <a:picLocks noChangeAspect="1"/>
          </p:cNvPicPr>
          <p:nvPr/>
        </p:nvPicPr>
        <p:blipFill>
          <a:blip r:embed="rId3"/>
          <a:stretch>
            <a:fillRect/>
          </a:stretch>
        </p:blipFill>
        <p:spPr>
          <a:xfrm>
            <a:off x="946256" y="2273046"/>
            <a:ext cx="3714551" cy="4042306"/>
          </a:xfrm>
          <a:prstGeom prst="rect">
            <a:avLst/>
          </a:prstGeom>
        </p:spPr>
      </p:pic>
    </p:spTree>
    <p:extLst>
      <p:ext uri="{BB962C8B-B14F-4D97-AF65-F5344CB8AC3E}">
        <p14:creationId xmlns:p14="http://schemas.microsoft.com/office/powerpoint/2010/main" val="2443708692"/>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4322</TotalTime>
  <Words>1281</Words>
  <Application>Microsoft Office PowerPoint</Application>
  <PresentationFormat>Plačiaekranė</PresentationFormat>
  <Paragraphs>99</Paragraphs>
  <Slides>12</Slides>
  <Notes>3</Notes>
  <HiddenSlides>0</HiddenSlides>
  <MMClips>0</MMClips>
  <ScaleCrop>false</ScaleCrop>
  <HeadingPairs>
    <vt:vector size="6" baseType="variant">
      <vt:variant>
        <vt:lpstr>Naudojami šriftai</vt:lpstr>
      </vt:variant>
      <vt:variant>
        <vt:i4>7</vt:i4>
      </vt:variant>
      <vt:variant>
        <vt:lpstr>Tema</vt:lpstr>
      </vt:variant>
      <vt:variant>
        <vt:i4>1</vt:i4>
      </vt:variant>
      <vt:variant>
        <vt:lpstr>Skaidrių pavadinimai</vt:lpstr>
      </vt:variant>
      <vt:variant>
        <vt:i4>12</vt:i4>
      </vt:variant>
    </vt:vector>
  </HeadingPairs>
  <TitlesOfParts>
    <vt:vector size="20" baseType="lpstr">
      <vt:lpstr>Arial</vt:lpstr>
      <vt:lpstr>Calibri</vt:lpstr>
      <vt:lpstr>Calibri Light</vt:lpstr>
      <vt:lpstr>Century Gothic</vt:lpstr>
      <vt:lpstr>Times New Roman</vt:lpstr>
      <vt:lpstr>Wingdings</vt:lpstr>
      <vt:lpstr>Wingdings 3</vt:lpstr>
      <vt:lpstr>„Office“ tema</vt:lpstr>
      <vt:lpstr> Psichoaktyviųjų medžiagų vartojimo mažinimas: bendros gairės veiklų planavimui</vt:lpstr>
      <vt:lpstr>„PowerPoint“ pateiktis</vt:lpstr>
      <vt:lpstr>Nacionalinės darbotvarkės narkotikų, tabako ir alkoholio kontrolės, vartojimo prevencijos ir klausimais1 2023-2026 m. plano prioritetai:</vt:lpstr>
      <vt:lpstr>5–9 kl. mokinių rūkymas per paskutines 30 d. (HBSC, 2014–2022 m., proc.)</vt:lpstr>
      <vt:lpstr>5–9 kl. mokinių elektroninių cigarečių vartojimas  (HBSC, 2014–2022 m., proc.)</vt:lpstr>
      <vt:lpstr>Nacionalinės darbotvarkės  siekiami prioritetų rezultatai </vt:lpstr>
      <vt:lpstr>„PowerPoint“ pateiktis</vt:lpstr>
      <vt:lpstr>„PowerPoint“ pateiktis</vt:lpstr>
      <vt:lpstr>„PowerPoint“ pateiktis</vt:lpstr>
      <vt:lpstr>„PowerPoint“ pateiktis</vt:lpstr>
      <vt:lpstr>„PowerPoint“ pateiktis</vt:lpstr>
      <vt:lpstr>„PowerPoint“ pateiktis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Jelena Talačkienė</dc:creator>
  <cp:lastModifiedBy>Jelena Talačkienė</cp:lastModifiedBy>
  <cp:revision>34</cp:revision>
  <dcterms:created xsi:type="dcterms:W3CDTF">2022-05-25T04:47:36Z</dcterms:created>
  <dcterms:modified xsi:type="dcterms:W3CDTF">2023-07-20T07:57:45Z</dcterms:modified>
</cp:coreProperties>
</file>