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772" r:id="rId5"/>
    <p:sldMasterId id="2147483816" r:id="rId6"/>
  </p:sldMasterIdLst>
  <p:notesMasterIdLst>
    <p:notesMasterId r:id="rId51"/>
  </p:notesMasterIdLst>
  <p:handoutMasterIdLst>
    <p:handoutMasterId r:id="rId52"/>
  </p:handoutMasterIdLst>
  <p:sldIdLst>
    <p:sldId id="2313" r:id="rId7"/>
    <p:sldId id="360" r:id="rId8"/>
    <p:sldId id="2345" r:id="rId9"/>
    <p:sldId id="2314" r:id="rId10"/>
    <p:sldId id="2356" r:id="rId11"/>
    <p:sldId id="2340" r:id="rId12"/>
    <p:sldId id="498" r:id="rId13"/>
    <p:sldId id="2368" r:id="rId14"/>
    <p:sldId id="2341" r:id="rId15"/>
    <p:sldId id="449" r:id="rId16"/>
    <p:sldId id="2367" r:id="rId17"/>
    <p:sldId id="2348" r:id="rId18"/>
    <p:sldId id="2344" r:id="rId19"/>
    <p:sldId id="2318" r:id="rId20"/>
    <p:sldId id="2347" r:id="rId21"/>
    <p:sldId id="2346" r:id="rId22"/>
    <p:sldId id="2350" r:id="rId23"/>
    <p:sldId id="504" r:id="rId24"/>
    <p:sldId id="2351" r:id="rId25"/>
    <p:sldId id="2352" r:id="rId26"/>
    <p:sldId id="2353" r:id="rId27"/>
    <p:sldId id="2354" r:id="rId28"/>
    <p:sldId id="2355" r:id="rId29"/>
    <p:sldId id="2370" r:id="rId30"/>
    <p:sldId id="2371" r:id="rId31"/>
    <p:sldId id="2328" r:id="rId32"/>
    <p:sldId id="403" r:id="rId33"/>
    <p:sldId id="2362" r:id="rId34"/>
    <p:sldId id="2363" r:id="rId35"/>
    <p:sldId id="2364" r:id="rId36"/>
    <p:sldId id="2361" r:id="rId37"/>
    <p:sldId id="2377" r:id="rId38"/>
    <p:sldId id="2357" r:id="rId39"/>
    <p:sldId id="2358" r:id="rId40"/>
    <p:sldId id="2359" r:id="rId41"/>
    <p:sldId id="2372" r:id="rId42"/>
    <p:sldId id="2373" r:id="rId43"/>
    <p:sldId id="2375" r:id="rId44"/>
    <p:sldId id="2376" r:id="rId45"/>
    <p:sldId id="2319" r:id="rId46"/>
    <p:sldId id="2369" r:id="rId47"/>
    <p:sldId id="413" r:id="rId48"/>
    <p:sldId id="2366" r:id="rId49"/>
    <p:sldId id="232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6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92D68"/>
    <a:srgbClr val="F57F00"/>
    <a:srgbClr val="142D64"/>
    <a:srgbClr val="F25A00"/>
    <a:srgbClr val="DCDCDC"/>
    <a:srgbClr val="D80000"/>
    <a:srgbClr val="F58C00"/>
    <a:srgbClr val="F5B414"/>
    <a:srgbClr val="588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9" autoAdjust="0"/>
    <p:restoredTop sz="24697" autoAdjust="0"/>
  </p:normalViewPr>
  <p:slideViewPr>
    <p:cSldViewPr snapToGrid="0">
      <p:cViewPr varScale="1">
        <p:scale>
          <a:sx n="111" d="100"/>
          <a:sy n="111" d="100"/>
        </p:scale>
        <p:origin x="918" y="96"/>
      </p:cViewPr>
      <p:guideLst>
        <p:guide orient="horz" pos="2750"/>
        <p:guide pos="3613"/>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showGuides="1">
      <p:cViewPr varScale="1">
        <p:scale>
          <a:sx n="101" d="100"/>
          <a:sy n="101" d="100"/>
        </p:scale>
        <p:origin x="45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CEC73-BE26-44DA-938D-AA71A6BF350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lt-LT"/>
        </a:p>
      </dgm:t>
    </dgm:pt>
    <dgm:pt modelId="{53BAE3DB-2615-41AB-AFC8-F36612736A9D}">
      <dgm:prSet phldrT="[Text]" phldr="0" custT="1"/>
      <dgm:spPr/>
      <dgm:t>
        <a:bodyPr/>
        <a:lstStyle/>
        <a:p>
          <a:r>
            <a:rPr lang="lt-LT" sz="900" b="1" dirty="0">
              <a:latin typeface="Poppins" panose="00000500000000000000" pitchFamily="2" charset="-70"/>
              <a:cs typeface="Poppins" panose="00000500000000000000" pitchFamily="2" charset="-70"/>
            </a:rPr>
            <a:t>Projekto</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pobūdis</a:t>
          </a:r>
        </a:p>
      </dgm:t>
    </dgm:pt>
    <dgm:pt modelId="{32069F81-C6A0-419D-8614-1E80670B4108}" type="parTrans" cxnId="{36A09D2A-6FC8-43A0-B670-A806730AF7E2}">
      <dgm:prSet/>
      <dgm:spPr/>
      <dgm:t>
        <a:bodyPr/>
        <a:lstStyle/>
        <a:p>
          <a:endParaRPr lang="lt-LT" sz="800"/>
        </a:p>
      </dgm:t>
    </dgm:pt>
    <dgm:pt modelId="{B8383862-6180-4DB8-A44E-F8115AD71563}" type="sibTrans" cxnId="{36A09D2A-6FC8-43A0-B670-A806730AF7E2}">
      <dgm:prSet/>
      <dgm:spPr/>
      <dgm:t>
        <a:bodyPr/>
        <a:lstStyle/>
        <a:p>
          <a:endParaRPr lang="lt-LT" sz="800"/>
        </a:p>
      </dgm:t>
    </dgm:pt>
    <dgm:pt modelId="{EC977AC2-EFE8-49C2-9E22-0C83BC277502}">
      <dgm:prSet phldrT="[Text]" phldr="0" custT="1"/>
      <dgm:spPr/>
      <dgm:t>
        <a:bodyPr/>
        <a:lstStyle/>
        <a:p>
          <a:r>
            <a:rPr lang="lt-LT" sz="900" b="1" dirty="0">
              <a:latin typeface="Poppins" panose="00000500000000000000" pitchFamily="2" charset="-70"/>
              <a:cs typeface="Poppins" panose="00000500000000000000" pitchFamily="2" charset="-70"/>
            </a:rPr>
            <a:t>Infrastruktūros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projektas</a:t>
          </a:r>
          <a:r>
            <a:rPr lang="lt-LT" sz="900" dirty="0">
              <a:latin typeface="Poppins" panose="00000500000000000000" pitchFamily="2" charset="-70"/>
              <a:cs typeface="Poppins" panose="00000500000000000000" pitchFamily="2" charset="-70"/>
            </a:rPr>
            <a:t> (įrangos įsigijimas, rangos darbai)</a:t>
          </a:r>
        </a:p>
      </dgm:t>
    </dgm:pt>
    <dgm:pt modelId="{C2554358-869D-424B-890F-93350196B098}" type="parTrans" cxnId="{7E0ED072-B9C5-463D-AA55-277B433EA9EC}">
      <dgm:prSet/>
      <dgm:spPr/>
      <dgm:t>
        <a:bodyPr/>
        <a:lstStyle/>
        <a:p>
          <a:endParaRPr lang="lt-LT" sz="800"/>
        </a:p>
      </dgm:t>
    </dgm:pt>
    <dgm:pt modelId="{494C963F-9B91-43C2-8120-F2C6EE1021A7}" type="sibTrans" cxnId="{7E0ED072-B9C5-463D-AA55-277B433EA9EC}">
      <dgm:prSet/>
      <dgm:spPr/>
      <dgm:t>
        <a:bodyPr/>
        <a:lstStyle/>
        <a:p>
          <a:endParaRPr lang="lt-LT" sz="800"/>
        </a:p>
      </dgm:t>
    </dgm:pt>
    <dgm:pt modelId="{40FA654D-DFC8-40AB-9786-3AA5570766A2}">
      <dgm:prSet phldrT="[Text]" phldr="0" custT="1"/>
      <dgm:spPr/>
      <dgm:t>
        <a:bodyPr/>
        <a:lstStyle/>
        <a:p>
          <a:r>
            <a:rPr lang="lt-LT" sz="900" b="1" dirty="0">
              <a:latin typeface="Poppins" panose="00000500000000000000" pitchFamily="2" charset="-70"/>
              <a:cs typeface="Poppins" panose="00000500000000000000" pitchFamily="2" charset="-70"/>
            </a:rPr>
            <a:t>Investicijų</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priskyrimo</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atitinkamam</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regionui</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principai</a:t>
          </a:r>
        </a:p>
      </dgm:t>
    </dgm:pt>
    <dgm:pt modelId="{B9A23745-5DF5-4E1F-9DB9-169A435190CF}" type="parTrans" cxnId="{BC93D568-1A29-4A2A-A973-E93542643418}">
      <dgm:prSet/>
      <dgm:spPr/>
      <dgm:t>
        <a:bodyPr/>
        <a:lstStyle/>
        <a:p>
          <a:endParaRPr lang="lt-LT" sz="800"/>
        </a:p>
      </dgm:t>
    </dgm:pt>
    <dgm:pt modelId="{18BE77DD-DE77-4A52-94DF-32781943DCDD}" type="sibTrans" cxnId="{BC93D568-1A29-4A2A-A973-E93542643418}">
      <dgm:prSet/>
      <dgm:spPr/>
      <dgm:t>
        <a:bodyPr/>
        <a:lstStyle/>
        <a:p>
          <a:endParaRPr lang="lt-LT" sz="800"/>
        </a:p>
      </dgm:t>
    </dgm:pt>
    <dgm:pt modelId="{58C82EC3-E5CA-4496-BAFA-1FF64FEF0637}">
      <dgm:prSet phldrT="[Text]" phldr="0" custT="1"/>
      <dgm:spPr/>
      <dgm:t>
        <a:bodyPr/>
        <a:lstStyle/>
        <a:p>
          <a:r>
            <a:rPr lang="lt-LT" sz="900" dirty="0">
              <a:latin typeface="Poppins" panose="00000500000000000000" pitchFamily="2" charset="-70"/>
              <a:cs typeface="Poppins" panose="00000500000000000000" pitchFamily="2" charset="-70"/>
            </a:rPr>
            <a:t>Įmonė registruota Vilniuje, bet jos veikla vykdoma Kėdainiuose, kur ir bus statoma įgyvendinant projektą įsigyta įranga. Projekto išlaidos priskiriamos Vidurio ir vakarų Lietuvos regionui.</a:t>
          </a:r>
        </a:p>
      </dgm:t>
    </dgm:pt>
    <dgm:pt modelId="{E5F912A3-BB78-4D3D-9450-225A1644BBB4}" type="parTrans" cxnId="{C88F4FB1-8FC9-48CC-B5E2-40AC9890BECE}">
      <dgm:prSet/>
      <dgm:spPr/>
      <dgm:t>
        <a:bodyPr/>
        <a:lstStyle/>
        <a:p>
          <a:endParaRPr lang="lt-LT" sz="800"/>
        </a:p>
      </dgm:t>
    </dgm:pt>
    <dgm:pt modelId="{95220263-DD51-4F2B-913B-AA492A304E9C}" type="sibTrans" cxnId="{C88F4FB1-8FC9-48CC-B5E2-40AC9890BECE}">
      <dgm:prSet/>
      <dgm:spPr/>
      <dgm:t>
        <a:bodyPr/>
        <a:lstStyle/>
        <a:p>
          <a:endParaRPr lang="lt-LT" sz="800"/>
        </a:p>
      </dgm:t>
    </dgm:pt>
    <dgm:pt modelId="{1C3A28EB-51C0-4834-B20C-6B78DBAA86E0}">
      <dgm:prSet phldrT="[Text]" phldr="0" custT="1"/>
      <dgm:spPr/>
      <dgm:t>
        <a:bodyPr/>
        <a:lstStyle/>
        <a:p>
          <a:r>
            <a:rPr lang="lt-LT" sz="900" b="1" dirty="0">
              <a:latin typeface="Poppins" panose="00000500000000000000" pitchFamily="2" charset="-70"/>
              <a:cs typeface="Poppins" panose="00000500000000000000" pitchFamily="2" charset="-70"/>
            </a:rPr>
            <a:t>Pavyzdžiai</a:t>
          </a:r>
        </a:p>
      </dgm:t>
    </dgm:pt>
    <dgm:pt modelId="{E3F90BA4-1659-4CA4-B330-24739E454AEA}" type="parTrans" cxnId="{7D369332-64D6-4ADA-A937-33799911362B}">
      <dgm:prSet/>
      <dgm:spPr/>
      <dgm:t>
        <a:bodyPr/>
        <a:lstStyle/>
        <a:p>
          <a:endParaRPr lang="lt-LT" sz="800"/>
        </a:p>
      </dgm:t>
    </dgm:pt>
    <dgm:pt modelId="{31105A41-7925-4FB5-9512-B9D78A70C462}" type="sibTrans" cxnId="{7D369332-64D6-4ADA-A937-33799911362B}">
      <dgm:prSet/>
      <dgm:spPr/>
      <dgm:t>
        <a:bodyPr/>
        <a:lstStyle/>
        <a:p>
          <a:endParaRPr lang="lt-LT" sz="800"/>
        </a:p>
      </dgm:t>
    </dgm:pt>
    <dgm:pt modelId="{B8B0CD4F-BDC5-4352-AFED-9B67C52588B9}">
      <dgm:prSet phldrT="[Text]" phldr="0" custT="1"/>
      <dgm:spPr/>
      <dgm:t>
        <a:bodyPr/>
        <a:lstStyle/>
        <a:p>
          <a:r>
            <a:rPr lang="lt-LT" sz="900" dirty="0">
              <a:latin typeface="Poppins" panose="00000500000000000000" pitchFamily="2" charset="-70"/>
              <a:cs typeface="Poppins" panose="00000500000000000000" pitchFamily="2" charset="-70"/>
            </a:rPr>
            <a:t>Projekto išlaidos priskiriamos atitinkamam regionui pagal tai, kur yra infrastruktūra, t. y. įmonės, jos padalinio ar įstaigos veiklos vykdymo vieta ir projekto vykdymo vieta sutampa.</a:t>
          </a:r>
        </a:p>
      </dgm:t>
    </dgm:pt>
    <dgm:pt modelId="{44815B87-336E-4182-98B4-BBF37AD63ED7}" type="parTrans" cxnId="{43C830B5-1BFB-4E7D-B463-F17C5E2008C0}">
      <dgm:prSet/>
      <dgm:spPr/>
      <dgm:t>
        <a:bodyPr/>
        <a:lstStyle/>
        <a:p>
          <a:endParaRPr lang="lt-LT" sz="800"/>
        </a:p>
      </dgm:t>
    </dgm:pt>
    <dgm:pt modelId="{E24EA97E-456E-49F5-8C83-B97AC071D24B}" type="sibTrans" cxnId="{43C830B5-1BFB-4E7D-B463-F17C5E2008C0}">
      <dgm:prSet/>
      <dgm:spPr/>
      <dgm:t>
        <a:bodyPr/>
        <a:lstStyle/>
        <a:p>
          <a:endParaRPr lang="lt-LT" sz="800"/>
        </a:p>
      </dgm:t>
    </dgm:pt>
    <dgm:pt modelId="{4CFF5502-BFD1-44F3-AF32-A04B36401F3E}">
      <dgm:prSet phldrT="[Text]" phldr="0" custT="1"/>
      <dgm:spPr/>
      <dgm:t>
        <a:bodyPr/>
        <a:lstStyle/>
        <a:p>
          <a:r>
            <a:rPr lang="lt-LT" sz="900" b="1" dirty="0">
              <a:latin typeface="Poppins" panose="00000500000000000000" pitchFamily="2" charset="-70"/>
              <a:cs typeface="Poppins" panose="00000500000000000000" pitchFamily="2" charset="-70"/>
            </a:rPr>
            <a:t>Paslaugų</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projektai</a:t>
          </a:r>
          <a:r>
            <a:rPr lang="lt-LT" sz="900" dirty="0">
              <a:latin typeface="Poppins" panose="00000500000000000000" pitchFamily="2" charset="-70"/>
              <a:cs typeface="Poppins" panose="00000500000000000000" pitchFamily="2" charset="-70"/>
            </a:rPr>
            <a:t> (pavyzdžiui, kai perkamos paslaugos, apmokamas darbo užmokestis), </a:t>
          </a:r>
          <a:r>
            <a:rPr lang="lt-LT" sz="900" b="1" dirty="0">
              <a:latin typeface="Poppins" panose="00000500000000000000" pitchFamily="2" charset="-70"/>
              <a:cs typeface="Poppins" panose="00000500000000000000" pitchFamily="2" charset="-70"/>
            </a:rPr>
            <a:t>kai</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paslaugos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teikiamos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konkrečiame</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regione</a:t>
          </a:r>
        </a:p>
      </dgm:t>
    </dgm:pt>
    <dgm:pt modelId="{76DE7A3B-14C6-4FA5-B36E-F3C6395A6CE7}" type="parTrans" cxnId="{DF525FD7-7B0F-4779-BE7D-9152474C13AE}">
      <dgm:prSet/>
      <dgm:spPr/>
      <dgm:t>
        <a:bodyPr/>
        <a:lstStyle/>
        <a:p>
          <a:endParaRPr lang="lt-LT"/>
        </a:p>
      </dgm:t>
    </dgm:pt>
    <dgm:pt modelId="{53EDD606-BA3D-4DFC-9717-308D7C41B186}" type="sibTrans" cxnId="{DF525FD7-7B0F-4779-BE7D-9152474C13AE}">
      <dgm:prSet/>
      <dgm:spPr/>
      <dgm:t>
        <a:bodyPr/>
        <a:lstStyle/>
        <a:p>
          <a:endParaRPr lang="lt-LT"/>
        </a:p>
      </dgm:t>
    </dgm:pt>
    <dgm:pt modelId="{AE83BF55-EECA-45B6-9D11-F1322FDF8FB2}">
      <dgm:prSet phldrT="[Text]" phldr="0" custT="1"/>
      <dgm:spPr/>
      <dgm:t>
        <a:bodyPr/>
        <a:lstStyle/>
        <a:p>
          <a:r>
            <a:rPr lang="lt-LT" sz="900" dirty="0">
              <a:latin typeface="Poppins" panose="00000500000000000000" pitchFamily="2" charset="-70"/>
              <a:cs typeface="Poppins" panose="00000500000000000000" pitchFamily="2" charset="-70"/>
            </a:rPr>
            <a:t>Projekto išlaidos priskiriamos atitinkamam regionui pagal tai, kuriame regione vykdoma įmonės veikla. Tokiu atveju įmonės registracijos vieta nėra svarbi.</a:t>
          </a:r>
        </a:p>
      </dgm:t>
    </dgm:pt>
    <dgm:pt modelId="{C27C2F32-3630-4457-B537-06DEF9279347}" type="parTrans" cxnId="{8C89E9CF-9071-4FED-BFDB-F18CBD2F845A}">
      <dgm:prSet/>
      <dgm:spPr/>
      <dgm:t>
        <a:bodyPr/>
        <a:lstStyle/>
        <a:p>
          <a:endParaRPr lang="lt-LT"/>
        </a:p>
      </dgm:t>
    </dgm:pt>
    <dgm:pt modelId="{CCE09E91-DBD3-4EA7-AA12-FBEE3F47D32F}" type="sibTrans" cxnId="{8C89E9CF-9071-4FED-BFDB-F18CBD2F845A}">
      <dgm:prSet/>
      <dgm:spPr/>
      <dgm:t>
        <a:bodyPr/>
        <a:lstStyle/>
        <a:p>
          <a:endParaRPr lang="lt-LT"/>
        </a:p>
      </dgm:t>
    </dgm:pt>
    <dgm:pt modelId="{0C966B52-22E2-467F-8EB9-7EE37EA4C2A9}">
      <dgm:prSet phldrT="[Text]" phldr="0" custT="1"/>
      <dgm:spPr/>
      <dgm:t>
        <a:bodyPr/>
        <a:lstStyle/>
        <a:p>
          <a:r>
            <a:rPr lang="lt-LT" sz="900" dirty="0">
              <a:latin typeface="Poppins" panose="00000500000000000000" pitchFamily="2" charset="-70"/>
              <a:cs typeface="Poppins" panose="00000500000000000000" pitchFamily="2" charset="-70"/>
            </a:rPr>
            <a:t> Jeigu paslaugos teikiamos Vidurio ir vakarų Lietuvos regione, o įmonės registracijos vieta yra Sostinės regione, laikoma, kad projekto nauda tenka Vidurio ir vakarų Lietuvos regionui.</a:t>
          </a:r>
        </a:p>
      </dgm:t>
    </dgm:pt>
    <dgm:pt modelId="{5AA2213D-16D2-445F-A9E7-39785DC69340}" type="parTrans" cxnId="{EEEA4CA0-4FC1-4751-BE2D-02608E76662D}">
      <dgm:prSet/>
      <dgm:spPr/>
      <dgm:t>
        <a:bodyPr/>
        <a:lstStyle/>
        <a:p>
          <a:endParaRPr lang="lt-LT"/>
        </a:p>
      </dgm:t>
    </dgm:pt>
    <dgm:pt modelId="{E471CEAE-ED8D-4990-8C0A-BD588743EC2F}" type="sibTrans" cxnId="{EEEA4CA0-4FC1-4751-BE2D-02608E76662D}">
      <dgm:prSet/>
      <dgm:spPr/>
      <dgm:t>
        <a:bodyPr/>
        <a:lstStyle/>
        <a:p>
          <a:endParaRPr lang="lt-LT"/>
        </a:p>
      </dgm:t>
    </dgm:pt>
    <dgm:pt modelId="{4C43E131-620F-4C2E-A54B-1A7305E1A102}">
      <dgm:prSet phldrT="[Text]" phldr="0" custT="1"/>
      <dgm:spPr/>
      <dgm:t>
        <a:bodyPr/>
        <a:lstStyle/>
        <a:p>
          <a:r>
            <a:rPr lang="lt-LT" sz="900" b="1" dirty="0">
              <a:latin typeface="Poppins" panose="00000500000000000000" pitchFamily="2" charset="-70"/>
              <a:cs typeface="Poppins" panose="00000500000000000000" pitchFamily="2" charset="-70"/>
            </a:rPr>
            <a:t>Paslaugų</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projektai</a:t>
          </a:r>
          <a:r>
            <a:rPr lang="lt-LT" sz="900" dirty="0">
              <a:latin typeface="Poppins" panose="00000500000000000000" pitchFamily="2" charset="-70"/>
              <a:cs typeface="Poppins" panose="00000500000000000000" pitchFamily="2" charset="-70"/>
            </a:rPr>
            <a:t> (pavyzdžiui, kai perkamos paslaugos, apmokamas darbo užmokestis), </a:t>
          </a:r>
          <a:r>
            <a:rPr lang="lt-LT" sz="900" b="1" dirty="0">
              <a:latin typeface="Poppins" panose="00000500000000000000" pitchFamily="2" charset="-70"/>
              <a:cs typeface="Poppins" panose="00000500000000000000" pitchFamily="2" charset="-70"/>
            </a:rPr>
            <a:t>kai</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paslaugos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teikiamos</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abiejuose</a:t>
          </a:r>
          <a:r>
            <a:rPr lang="lt-LT" sz="900" dirty="0">
              <a:latin typeface="Poppins" panose="00000500000000000000" pitchFamily="2" charset="-70"/>
              <a:cs typeface="Poppins" panose="00000500000000000000" pitchFamily="2" charset="-70"/>
            </a:rPr>
            <a:t> </a:t>
          </a:r>
          <a:r>
            <a:rPr lang="lt-LT" sz="900" b="1" dirty="0">
              <a:latin typeface="Poppins" panose="00000500000000000000" pitchFamily="2" charset="-70"/>
              <a:cs typeface="Poppins" panose="00000500000000000000" pitchFamily="2" charset="-70"/>
            </a:rPr>
            <a:t>regionuose</a:t>
          </a:r>
        </a:p>
      </dgm:t>
    </dgm:pt>
    <dgm:pt modelId="{A8CC5FDF-D943-4A0A-A297-B1E2A50DEEEA}" type="parTrans" cxnId="{100D204C-5654-4FB3-9435-6DDE6239E355}">
      <dgm:prSet/>
      <dgm:spPr/>
      <dgm:t>
        <a:bodyPr/>
        <a:lstStyle/>
        <a:p>
          <a:endParaRPr lang="lt-LT"/>
        </a:p>
      </dgm:t>
    </dgm:pt>
    <dgm:pt modelId="{711348F1-3CF9-4EEC-8CD0-1E13BF0728BA}" type="sibTrans" cxnId="{100D204C-5654-4FB3-9435-6DDE6239E355}">
      <dgm:prSet/>
      <dgm:spPr/>
      <dgm:t>
        <a:bodyPr/>
        <a:lstStyle/>
        <a:p>
          <a:endParaRPr lang="lt-LT"/>
        </a:p>
      </dgm:t>
    </dgm:pt>
    <dgm:pt modelId="{2FE62ED5-D521-42FD-9695-E2DB0691B4CF}">
      <dgm:prSet phldrT="[Text]" phldr="0" custT="1"/>
      <dgm:spPr/>
      <dgm:t>
        <a:bodyPr/>
        <a:lstStyle/>
        <a:p>
          <a:r>
            <a:rPr lang="lt-LT" sz="900" dirty="0">
              <a:latin typeface="Poppins" panose="00000500000000000000" pitchFamily="2" charset="-70"/>
              <a:cs typeface="Poppins" panose="00000500000000000000" pitchFamily="2" charset="-70"/>
            </a:rPr>
            <a:t>Jei nėra konkrečios įmonės veiklos vykdymo vietos, vertinama įmonės registracijos vieta ir ji laikoma įmonės veiklos vykdymo vieta.</a:t>
          </a:r>
        </a:p>
      </dgm:t>
    </dgm:pt>
    <dgm:pt modelId="{82DD61D5-5B4B-4501-91C0-758A4C17100F}" type="parTrans" cxnId="{5C4956F3-458B-41D7-A3F8-E14AEF90B3F1}">
      <dgm:prSet/>
      <dgm:spPr/>
      <dgm:t>
        <a:bodyPr/>
        <a:lstStyle/>
        <a:p>
          <a:endParaRPr lang="lt-LT"/>
        </a:p>
      </dgm:t>
    </dgm:pt>
    <dgm:pt modelId="{1E47AF13-4B11-4D95-ADF5-609769C7A8F3}" type="sibTrans" cxnId="{5C4956F3-458B-41D7-A3F8-E14AEF90B3F1}">
      <dgm:prSet/>
      <dgm:spPr/>
      <dgm:t>
        <a:bodyPr/>
        <a:lstStyle/>
        <a:p>
          <a:endParaRPr lang="lt-LT"/>
        </a:p>
      </dgm:t>
    </dgm:pt>
    <dgm:pt modelId="{AE099B2B-2DF6-44AB-9501-023D6217AFD0}">
      <dgm:prSet phldrT="[Text]" phldr="0" custT="1"/>
      <dgm:spPr/>
      <dgm:t>
        <a:bodyPr/>
        <a:lstStyle/>
        <a:p>
          <a:r>
            <a:rPr lang="lt-LT" sz="900" dirty="0">
              <a:latin typeface="Poppins" panose="00000500000000000000" pitchFamily="2" charset="-70"/>
              <a:cs typeface="Poppins" panose="00000500000000000000" pitchFamily="2" charset="-70"/>
            </a:rPr>
            <a:t> Jei nėra konkrečios paslaugos teikimo vietos, išlaidos priskiriamos atitinkamam regionui pagal įmonės registracijos vietą.</a:t>
          </a:r>
        </a:p>
      </dgm:t>
    </dgm:pt>
    <dgm:pt modelId="{0308BDD0-CA51-4A0B-830B-E5D94EC9225B}" type="parTrans" cxnId="{32298B81-4365-4E2C-9CBE-2D21F5FD2909}">
      <dgm:prSet/>
      <dgm:spPr/>
      <dgm:t>
        <a:bodyPr/>
        <a:lstStyle/>
        <a:p>
          <a:endParaRPr lang="lt-LT"/>
        </a:p>
      </dgm:t>
    </dgm:pt>
    <dgm:pt modelId="{6E467505-4B49-4414-AFC1-4EB0C5328395}" type="sibTrans" cxnId="{32298B81-4365-4E2C-9CBE-2D21F5FD2909}">
      <dgm:prSet/>
      <dgm:spPr/>
      <dgm:t>
        <a:bodyPr/>
        <a:lstStyle/>
        <a:p>
          <a:endParaRPr lang="lt-LT"/>
        </a:p>
      </dgm:t>
    </dgm:pt>
    <dgm:pt modelId="{19BC111F-A704-4424-B649-59EA7B6491B8}" type="pres">
      <dgm:prSet presAssocID="{314CEC73-BE26-44DA-938D-AA71A6BF3505}" presName="Name0" presStyleCnt="0">
        <dgm:presLayoutVars>
          <dgm:dir/>
          <dgm:animLvl val="lvl"/>
          <dgm:resizeHandles val="exact"/>
        </dgm:presLayoutVars>
      </dgm:prSet>
      <dgm:spPr/>
    </dgm:pt>
    <dgm:pt modelId="{BED02F9E-07A4-4FD3-935E-5A34C5838CAB}" type="pres">
      <dgm:prSet presAssocID="{53BAE3DB-2615-41AB-AFC8-F36612736A9D}" presName="vertFlow" presStyleCnt="0"/>
      <dgm:spPr/>
    </dgm:pt>
    <dgm:pt modelId="{105E0A22-D43F-4779-9A2E-69A567881847}" type="pres">
      <dgm:prSet presAssocID="{53BAE3DB-2615-41AB-AFC8-F36612736A9D}" presName="header" presStyleLbl="node1" presStyleIdx="0" presStyleCnt="3" custScaleX="204605" custScaleY="162131" custLinFactNeighborX="1751" custLinFactNeighborY="-13340"/>
      <dgm:spPr/>
    </dgm:pt>
    <dgm:pt modelId="{C2EB1E22-17EE-47AD-83C7-8B9CC73328D4}" type="pres">
      <dgm:prSet presAssocID="{C2554358-869D-424B-890F-93350196B098}" presName="parTrans" presStyleLbl="sibTrans2D1" presStyleIdx="0" presStyleCnt="9"/>
      <dgm:spPr/>
    </dgm:pt>
    <dgm:pt modelId="{F8B9C2B7-74AB-419E-9DC0-E3C6B9F6C278}" type="pres">
      <dgm:prSet presAssocID="{EC977AC2-EFE8-49C2-9E22-0C83BC277502}" presName="child" presStyleLbl="alignAccFollowNode1" presStyleIdx="0" presStyleCnt="9" custScaleX="204605" custScaleY="153636">
        <dgm:presLayoutVars>
          <dgm:chMax val="0"/>
          <dgm:bulletEnabled val="1"/>
        </dgm:presLayoutVars>
      </dgm:prSet>
      <dgm:spPr/>
    </dgm:pt>
    <dgm:pt modelId="{C1257C3F-E87C-4183-9CC6-08AD9C35D59A}" type="pres">
      <dgm:prSet presAssocID="{494C963F-9B91-43C2-8120-F2C6EE1021A7}" presName="sibTrans" presStyleLbl="sibTrans2D1" presStyleIdx="1" presStyleCnt="9"/>
      <dgm:spPr/>
    </dgm:pt>
    <dgm:pt modelId="{DB74AE4A-FA55-4ADC-8003-3F06D1CDBD2F}" type="pres">
      <dgm:prSet presAssocID="{4CFF5502-BFD1-44F3-AF32-A04B36401F3E}" presName="child" presStyleLbl="alignAccFollowNode1" presStyleIdx="1" presStyleCnt="9" custScaleX="202151" custScaleY="177520">
        <dgm:presLayoutVars>
          <dgm:chMax val="0"/>
          <dgm:bulletEnabled val="1"/>
        </dgm:presLayoutVars>
      </dgm:prSet>
      <dgm:spPr/>
    </dgm:pt>
    <dgm:pt modelId="{DA646373-C8C1-4650-A632-329EDCAE0606}" type="pres">
      <dgm:prSet presAssocID="{53EDD606-BA3D-4DFC-9717-308D7C41B186}" presName="sibTrans" presStyleLbl="sibTrans2D1" presStyleIdx="2" presStyleCnt="9"/>
      <dgm:spPr/>
    </dgm:pt>
    <dgm:pt modelId="{310ED338-CF0D-484A-B0E2-5D5A93DB2DA8}" type="pres">
      <dgm:prSet presAssocID="{4C43E131-620F-4C2E-A54B-1A7305E1A102}" presName="child" presStyleLbl="alignAccFollowNode1" presStyleIdx="2" presStyleCnt="9" custScaleX="202151" custScaleY="166239">
        <dgm:presLayoutVars>
          <dgm:chMax val="0"/>
          <dgm:bulletEnabled val="1"/>
        </dgm:presLayoutVars>
      </dgm:prSet>
      <dgm:spPr/>
    </dgm:pt>
    <dgm:pt modelId="{48D32F46-CE7A-4F0F-8D67-F67C73A4E1E6}" type="pres">
      <dgm:prSet presAssocID="{53BAE3DB-2615-41AB-AFC8-F36612736A9D}" presName="hSp" presStyleCnt="0"/>
      <dgm:spPr/>
    </dgm:pt>
    <dgm:pt modelId="{528B4EF4-A692-4C69-9B20-39F9E3EB76B5}" type="pres">
      <dgm:prSet presAssocID="{40FA654D-DFC8-40AB-9786-3AA5570766A2}" presName="vertFlow" presStyleCnt="0"/>
      <dgm:spPr/>
    </dgm:pt>
    <dgm:pt modelId="{AE0A1E39-07B6-461F-B7A6-C071F2B09245}" type="pres">
      <dgm:prSet presAssocID="{40FA654D-DFC8-40AB-9786-3AA5570766A2}" presName="header" presStyleLbl="node1" presStyleIdx="1" presStyleCnt="3" custScaleX="204605" custScaleY="165537"/>
      <dgm:spPr/>
    </dgm:pt>
    <dgm:pt modelId="{5BF737EE-C82D-4F64-9794-A3F0A4CF8E98}" type="pres">
      <dgm:prSet presAssocID="{44815B87-336E-4182-98B4-BBF37AD63ED7}" presName="parTrans" presStyleLbl="sibTrans2D1" presStyleIdx="3" presStyleCnt="9"/>
      <dgm:spPr/>
    </dgm:pt>
    <dgm:pt modelId="{BB84DADA-5882-464D-BC06-BA3D989D7A4F}" type="pres">
      <dgm:prSet presAssocID="{B8B0CD4F-BDC5-4352-AFED-9B67C52588B9}" presName="child" presStyleLbl="alignAccFollowNode1" presStyleIdx="3" presStyleCnt="9" custScaleX="204605" custScaleY="146690">
        <dgm:presLayoutVars>
          <dgm:chMax val="0"/>
          <dgm:bulletEnabled val="1"/>
        </dgm:presLayoutVars>
      </dgm:prSet>
      <dgm:spPr/>
    </dgm:pt>
    <dgm:pt modelId="{0B2F9DF3-0451-4DD3-AA60-D083887A4935}" type="pres">
      <dgm:prSet presAssocID="{E24EA97E-456E-49F5-8C83-B97AC071D24B}" presName="sibTrans" presStyleLbl="sibTrans2D1" presStyleIdx="4" presStyleCnt="9"/>
      <dgm:spPr/>
    </dgm:pt>
    <dgm:pt modelId="{8D7192F0-4298-47F0-94D5-FA5E2DEF38DB}" type="pres">
      <dgm:prSet presAssocID="{AE83BF55-EECA-45B6-9D11-F1322FDF8FB2}" presName="child" presStyleLbl="alignAccFollowNode1" presStyleIdx="4" presStyleCnt="9" custScaleX="202151" custScaleY="182975">
        <dgm:presLayoutVars>
          <dgm:chMax val="0"/>
          <dgm:bulletEnabled val="1"/>
        </dgm:presLayoutVars>
      </dgm:prSet>
      <dgm:spPr/>
    </dgm:pt>
    <dgm:pt modelId="{B075982C-159F-4AA5-82E4-FCDC4334146F}" type="pres">
      <dgm:prSet presAssocID="{CCE09E91-DBD3-4EA7-AA12-FBEE3F47D32F}" presName="sibTrans" presStyleLbl="sibTrans2D1" presStyleIdx="5" presStyleCnt="9"/>
      <dgm:spPr/>
    </dgm:pt>
    <dgm:pt modelId="{19C4EB21-FBAB-4EB2-B880-E4E4F9868BD0}" type="pres">
      <dgm:prSet presAssocID="{2FE62ED5-D521-42FD-9695-E2DB0691B4CF}" presName="child" presStyleLbl="alignAccFollowNode1" presStyleIdx="5" presStyleCnt="9" custScaleX="204450" custScaleY="165072">
        <dgm:presLayoutVars>
          <dgm:chMax val="0"/>
          <dgm:bulletEnabled val="1"/>
        </dgm:presLayoutVars>
      </dgm:prSet>
      <dgm:spPr/>
    </dgm:pt>
    <dgm:pt modelId="{7FC90EE1-ECBD-4CB4-AFD8-6C66D25575BA}" type="pres">
      <dgm:prSet presAssocID="{40FA654D-DFC8-40AB-9786-3AA5570766A2}" presName="hSp" presStyleCnt="0"/>
      <dgm:spPr/>
    </dgm:pt>
    <dgm:pt modelId="{576E5B7E-CB8B-4D25-907D-55A55616C284}" type="pres">
      <dgm:prSet presAssocID="{1C3A28EB-51C0-4834-B20C-6B78DBAA86E0}" presName="vertFlow" presStyleCnt="0"/>
      <dgm:spPr/>
    </dgm:pt>
    <dgm:pt modelId="{A57A8145-8109-45CF-AB7B-03B2054BF89C}" type="pres">
      <dgm:prSet presAssocID="{1C3A28EB-51C0-4834-B20C-6B78DBAA86E0}" presName="header" presStyleLbl="node1" presStyleIdx="2" presStyleCnt="3" custScaleX="204605" custScaleY="170206"/>
      <dgm:spPr/>
    </dgm:pt>
    <dgm:pt modelId="{6C323112-1C6C-42BB-AFFC-C81930DDF18E}" type="pres">
      <dgm:prSet presAssocID="{E5F912A3-BB78-4D3D-9450-225A1644BBB4}" presName="parTrans" presStyleLbl="sibTrans2D1" presStyleIdx="6" presStyleCnt="9"/>
      <dgm:spPr/>
    </dgm:pt>
    <dgm:pt modelId="{A9C3D24A-EDE8-4D3E-B19E-A7E425BB21BF}" type="pres">
      <dgm:prSet presAssocID="{58C82EC3-E5CA-4496-BAFA-1FF64FEF0637}" presName="child" presStyleLbl="alignAccFollowNode1" presStyleIdx="6" presStyleCnt="9" custScaleX="204605" custScaleY="143402">
        <dgm:presLayoutVars>
          <dgm:chMax val="0"/>
          <dgm:bulletEnabled val="1"/>
        </dgm:presLayoutVars>
      </dgm:prSet>
      <dgm:spPr/>
    </dgm:pt>
    <dgm:pt modelId="{D0C41994-3AC0-4D1A-957A-1143DAF69AD0}" type="pres">
      <dgm:prSet presAssocID="{95220263-DD51-4F2B-913B-AA492A304E9C}" presName="sibTrans" presStyleLbl="sibTrans2D1" presStyleIdx="7" presStyleCnt="9"/>
      <dgm:spPr/>
    </dgm:pt>
    <dgm:pt modelId="{BED22363-0E8E-49AC-A729-0BE7C61D8372}" type="pres">
      <dgm:prSet presAssocID="{0C966B52-22E2-467F-8EB9-7EE37EA4C2A9}" presName="child" presStyleLbl="alignAccFollowNode1" presStyleIdx="7" presStyleCnt="9" custScaleX="202151" custScaleY="173170">
        <dgm:presLayoutVars>
          <dgm:chMax val="0"/>
          <dgm:bulletEnabled val="1"/>
        </dgm:presLayoutVars>
      </dgm:prSet>
      <dgm:spPr/>
    </dgm:pt>
    <dgm:pt modelId="{38D5C7AB-037A-46E1-AFA6-0B4303FF140C}" type="pres">
      <dgm:prSet presAssocID="{E471CEAE-ED8D-4990-8C0A-BD588743EC2F}" presName="sibTrans" presStyleLbl="sibTrans2D1" presStyleIdx="8" presStyleCnt="9"/>
      <dgm:spPr/>
    </dgm:pt>
    <dgm:pt modelId="{55CE52DF-BE6A-412E-A2B2-111B1A5CFD21}" type="pres">
      <dgm:prSet presAssocID="{AE099B2B-2DF6-44AB-9501-023D6217AFD0}" presName="child" presStyleLbl="alignAccFollowNode1" presStyleIdx="8" presStyleCnt="9" custScaleX="202921" custScaleY="173331">
        <dgm:presLayoutVars>
          <dgm:chMax val="0"/>
          <dgm:bulletEnabled val="1"/>
        </dgm:presLayoutVars>
      </dgm:prSet>
      <dgm:spPr/>
    </dgm:pt>
  </dgm:ptLst>
  <dgm:cxnLst>
    <dgm:cxn modelId="{F8A1D707-1B6C-46B8-BD12-B66010EC6D51}" type="presOf" srcId="{CCE09E91-DBD3-4EA7-AA12-FBEE3F47D32F}" destId="{B075982C-159F-4AA5-82E4-FCDC4334146F}" srcOrd="0" destOrd="0" presId="urn:microsoft.com/office/officeart/2005/8/layout/lProcess1"/>
    <dgm:cxn modelId="{8264E912-8BFE-4F87-A7C6-B9B8AA2BA5C2}" type="presOf" srcId="{AE83BF55-EECA-45B6-9D11-F1322FDF8FB2}" destId="{8D7192F0-4298-47F0-94D5-FA5E2DEF38DB}" srcOrd="0" destOrd="0" presId="urn:microsoft.com/office/officeart/2005/8/layout/lProcess1"/>
    <dgm:cxn modelId="{DD9F8A1B-68C5-410D-B3D5-5B13BA8885B9}" type="presOf" srcId="{1C3A28EB-51C0-4834-B20C-6B78DBAA86E0}" destId="{A57A8145-8109-45CF-AB7B-03B2054BF89C}" srcOrd="0" destOrd="0" presId="urn:microsoft.com/office/officeart/2005/8/layout/lProcess1"/>
    <dgm:cxn modelId="{36A09D2A-6FC8-43A0-B670-A806730AF7E2}" srcId="{314CEC73-BE26-44DA-938D-AA71A6BF3505}" destId="{53BAE3DB-2615-41AB-AFC8-F36612736A9D}" srcOrd="0" destOrd="0" parTransId="{32069F81-C6A0-419D-8614-1E80670B4108}" sibTransId="{B8383862-6180-4DB8-A44E-F8115AD71563}"/>
    <dgm:cxn modelId="{0DD59E2A-D855-4423-B835-59184F60C793}" type="presOf" srcId="{AE099B2B-2DF6-44AB-9501-023D6217AFD0}" destId="{55CE52DF-BE6A-412E-A2B2-111B1A5CFD21}" srcOrd="0" destOrd="0" presId="urn:microsoft.com/office/officeart/2005/8/layout/lProcess1"/>
    <dgm:cxn modelId="{31E81A2B-9DF2-4120-907B-32D5ED3898E5}" type="presOf" srcId="{494C963F-9B91-43C2-8120-F2C6EE1021A7}" destId="{C1257C3F-E87C-4183-9CC6-08AD9C35D59A}" srcOrd="0" destOrd="0" presId="urn:microsoft.com/office/officeart/2005/8/layout/lProcess1"/>
    <dgm:cxn modelId="{7D369332-64D6-4ADA-A937-33799911362B}" srcId="{314CEC73-BE26-44DA-938D-AA71A6BF3505}" destId="{1C3A28EB-51C0-4834-B20C-6B78DBAA86E0}" srcOrd="2" destOrd="0" parTransId="{E3F90BA4-1659-4CA4-B330-24739E454AEA}" sibTransId="{31105A41-7925-4FB5-9512-B9D78A70C462}"/>
    <dgm:cxn modelId="{6C49453A-2CC9-4A03-869E-070D0B7169D8}" type="presOf" srcId="{E24EA97E-456E-49F5-8C83-B97AC071D24B}" destId="{0B2F9DF3-0451-4DD3-AA60-D083887A4935}" srcOrd="0" destOrd="0" presId="urn:microsoft.com/office/officeart/2005/8/layout/lProcess1"/>
    <dgm:cxn modelId="{957B383E-3637-4BA4-B237-039471BC8D62}" type="presOf" srcId="{95220263-DD51-4F2B-913B-AA492A304E9C}" destId="{D0C41994-3AC0-4D1A-957A-1143DAF69AD0}" srcOrd="0" destOrd="0" presId="urn:microsoft.com/office/officeart/2005/8/layout/lProcess1"/>
    <dgm:cxn modelId="{B19C4442-8B47-4E16-90F7-9007C3A087CE}" type="presOf" srcId="{4C43E131-620F-4C2E-A54B-1A7305E1A102}" destId="{310ED338-CF0D-484A-B0E2-5D5A93DB2DA8}" srcOrd="0" destOrd="0" presId="urn:microsoft.com/office/officeart/2005/8/layout/lProcess1"/>
    <dgm:cxn modelId="{1095F763-2D87-4C33-B415-A263D99578C4}" type="presOf" srcId="{44815B87-336E-4182-98B4-BBF37AD63ED7}" destId="{5BF737EE-C82D-4F64-9794-A3F0A4CF8E98}" srcOrd="0" destOrd="0" presId="urn:microsoft.com/office/officeart/2005/8/layout/lProcess1"/>
    <dgm:cxn modelId="{BC93D568-1A29-4A2A-A973-E93542643418}" srcId="{314CEC73-BE26-44DA-938D-AA71A6BF3505}" destId="{40FA654D-DFC8-40AB-9786-3AA5570766A2}" srcOrd="1" destOrd="0" parTransId="{B9A23745-5DF5-4E1F-9DB9-169A435190CF}" sibTransId="{18BE77DD-DE77-4A52-94DF-32781943DCDD}"/>
    <dgm:cxn modelId="{100D204C-5654-4FB3-9435-6DDE6239E355}" srcId="{53BAE3DB-2615-41AB-AFC8-F36612736A9D}" destId="{4C43E131-620F-4C2E-A54B-1A7305E1A102}" srcOrd="2" destOrd="0" parTransId="{A8CC5FDF-D943-4A0A-A297-B1E2A50DEEEA}" sibTransId="{711348F1-3CF9-4EEC-8CD0-1E13BF0728BA}"/>
    <dgm:cxn modelId="{D31D1F4D-348C-41C3-B8DD-10291002ADA6}" type="presOf" srcId="{E5F912A3-BB78-4D3D-9450-225A1644BBB4}" destId="{6C323112-1C6C-42BB-AFFC-C81930DDF18E}" srcOrd="0" destOrd="0" presId="urn:microsoft.com/office/officeart/2005/8/layout/lProcess1"/>
    <dgm:cxn modelId="{7E0ED072-B9C5-463D-AA55-277B433EA9EC}" srcId="{53BAE3DB-2615-41AB-AFC8-F36612736A9D}" destId="{EC977AC2-EFE8-49C2-9E22-0C83BC277502}" srcOrd="0" destOrd="0" parTransId="{C2554358-869D-424B-890F-93350196B098}" sibTransId="{494C963F-9B91-43C2-8120-F2C6EE1021A7}"/>
    <dgm:cxn modelId="{226F8554-F308-4AEB-8005-6BF067EC3ECB}" type="presOf" srcId="{4CFF5502-BFD1-44F3-AF32-A04B36401F3E}" destId="{DB74AE4A-FA55-4ADC-8003-3F06D1CDBD2F}" srcOrd="0" destOrd="0" presId="urn:microsoft.com/office/officeart/2005/8/layout/lProcess1"/>
    <dgm:cxn modelId="{8589D156-B2B5-4D38-8AA2-904286207809}" type="presOf" srcId="{2FE62ED5-D521-42FD-9695-E2DB0691B4CF}" destId="{19C4EB21-FBAB-4EB2-B880-E4E4F9868BD0}" srcOrd="0" destOrd="0" presId="urn:microsoft.com/office/officeart/2005/8/layout/lProcess1"/>
    <dgm:cxn modelId="{5869E656-2AC3-41E4-A220-57EE6F995FA4}" type="presOf" srcId="{58C82EC3-E5CA-4496-BAFA-1FF64FEF0637}" destId="{A9C3D24A-EDE8-4D3E-B19E-A7E425BB21BF}" srcOrd="0" destOrd="0" presId="urn:microsoft.com/office/officeart/2005/8/layout/lProcess1"/>
    <dgm:cxn modelId="{32298B81-4365-4E2C-9CBE-2D21F5FD2909}" srcId="{1C3A28EB-51C0-4834-B20C-6B78DBAA86E0}" destId="{AE099B2B-2DF6-44AB-9501-023D6217AFD0}" srcOrd="2" destOrd="0" parTransId="{0308BDD0-CA51-4A0B-830B-E5D94EC9225B}" sibTransId="{6E467505-4B49-4414-AFC1-4EB0C5328395}"/>
    <dgm:cxn modelId="{94E0148C-922E-4417-B915-D71DC8B141A9}" type="presOf" srcId="{EC977AC2-EFE8-49C2-9E22-0C83BC277502}" destId="{F8B9C2B7-74AB-419E-9DC0-E3C6B9F6C278}" srcOrd="0" destOrd="0" presId="urn:microsoft.com/office/officeart/2005/8/layout/lProcess1"/>
    <dgm:cxn modelId="{DA60819A-EEBC-4476-A84A-4F08576F73DA}" type="presOf" srcId="{C2554358-869D-424B-890F-93350196B098}" destId="{C2EB1E22-17EE-47AD-83C7-8B9CC73328D4}" srcOrd="0" destOrd="0" presId="urn:microsoft.com/office/officeart/2005/8/layout/lProcess1"/>
    <dgm:cxn modelId="{EEEA4CA0-4FC1-4751-BE2D-02608E76662D}" srcId="{1C3A28EB-51C0-4834-B20C-6B78DBAA86E0}" destId="{0C966B52-22E2-467F-8EB9-7EE37EA4C2A9}" srcOrd="1" destOrd="0" parTransId="{5AA2213D-16D2-445F-A9E7-39785DC69340}" sibTransId="{E471CEAE-ED8D-4990-8C0A-BD588743EC2F}"/>
    <dgm:cxn modelId="{C88F4FB1-8FC9-48CC-B5E2-40AC9890BECE}" srcId="{1C3A28EB-51C0-4834-B20C-6B78DBAA86E0}" destId="{58C82EC3-E5CA-4496-BAFA-1FF64FEF0637}" srcOrd="0" destOrd="0" parTransId="{E5F912A3-BB78-4D3D-9450-225A1644BBB4}" sibTransId="{95220263-DD51-4F2B-913B-AA492A304E9C}"/>
    <dgm:cxn modelId="{43C830B5-1BFB-4E7D-B463-F17C5E2008C0}" srcId="{40FA654D-DFC8-40AB-9786-3AA5570766A2}" destId="{B8B0CD4F-BDC5-4352-AFED-9B67C52588B9}" srcOrd="0" destOrd="0" parTransId="{44815B87-336E-4182-98B4-BBF37AD63ED7}" sibTransId="{E24EA97E-456E-49F5-8C83-B97AC071D24B}"/>
    <dgm:cxn modelId="{512DBFBB-BA5B-401A-9417-BFFDC9B91B3D}" type="presOf" srcId="{0C966B52-22E2-467F-8EB9-7EE37EA4C2A9}" destId="{BED22363-0E8E-49AC-A729-0BE7C61D8372}" srcOrd="0" destOrd="0" presId="urn:microsoft.com/office/officeart/2005/8/layout/lProcess1"/>
    <dgm:cxn modelId="{8C89E9CF-9071-4FED-BFDB-F18CBD2F845A}" srcId="{40FA654D-DFC8-40AB-9786-3AA5570766A2}" destId="{AE83BF55-EECA-45B6-9D11-F1322FDF8FB2}" srcOrd="1" destOrd="0" parTransId="{C27C2F32-3630-4457-B537-06DEF9279347}" sibTransId="{CCE09E91-DBD3-4EA7-AA12-FBEE3F47D32F}"/>
    <dgm:cxn modelId="{C93753D0-44D0-4F1F-A1A6-9725CFABD86B}" type="presOf" srcId="{53BAE3DB-2615-41AB-AFC8-F36612736A9D}" destId="{105E0A22-D43F-4779-9A2E-69A567881847}" srcOrd="0" destOrd="0" presId="urn:microsoft.com/office/officeart/2005/8/layout/lProcess1"/>
    <dgm:cxn modelId="{DF525FD7-7B0F-4779-BE7D-9152474C13AE}" srcId="{53BAE3DB-2615-41AB-AFC8-F36612736A9D}" destId="{4CFF5502-BFD1-44F3-AF32-A04B36401F3E}" srcOrd="1" destOrd="0" parTransId="{76DE7A3B-14C6-4FA5-B36E-F3C6395A6CE7}" sibTransId="{53EDD606-BA3D-4DFC-9717-308D7C41B186}"/>
    <dgm:cxn modelId="{7F63E6DB-E15E-4236-BCD1-42DCAB6FE940}" type="presOf" srcId="{E471CEAE-ED8D-4990-8C0A-BD588743EC2F}" destId="{38D5C7AB-037A-46E1-AFA6-0B4303FF140C}" srcOrd="0" destOrd="0" presId="urn:microsoft.com/office/officeart/2005/8/layout/lProcess1"/>
    <dgm:cxn modelId="{851B96DC-6040-41F6-90F2-9829624850DD}" type="presOf" srcId="{53EDD606-BA3D-4DFC-9717-308D7C41B186}" destId="{DA646373-C8C1-4650-A632-329EDCAE0606}" srcOrd="0" destOrd="0" presId="urn:microsoft.com/office/officeart/2005/8/layout/lProcess1"/>
    <dgm:cxn modelId="{425A99E2-C64A-41AF-8575-5A0233CBF3E2}" type="presOf" srcId="{40FA654D-DFC8-40AB-9786-3AA5570766A2}" destId="{AE0A1E39-07B6-461F-B7A6-C071F2B09245}" srcOrd="0" destOrd="0" presId="urn:microsoft.com/office/officeart/2005/8/layout/lProcess1"/>
    <dgm:cxn modelId="{ECF0C3E4-3D43-4190-9B0A-8666BC32AC6C}" type="presOf" srcId="{314CEC73-BE26-44DA-938D-AA71A6BF3505}" destId="{19BC111F-A704-4424-B649-59EA7B6491B8}" srcOrd="0" destOrd="0" presId="urn:microsoft.com/office/officeart/2005/8/layout/lProcess1"/>
    <dgm:cxn modelId="{F537F1EF-956C-4413-A40A-E80F70B72CD0}" type="presOf" srcId="{B8B0CD4F-BDC5-4352-AFED-9B67C52588B9}" destId="{BB84DADA-5882-464D-BC06-BA3D989D7A4F}" srcOrd="0" destOrd="0" presId="urn:microsoft.com/office/officeart/2005/8/layout/lProcess1"/>
    <dgm:cxn modelId="{5C4956F3-458B-41D7-A3F8-E14AEF90B3F1}" srcId="{40FA654D-DFC8-40AB-9786-3AA5570766A2}" destId="{2FE62ED5-D521-42FD-9695-E2DB0691B4CF}" srcOrd="2" destOrd="0" parTransId="{82DD61D5-5B4B-4501-91C0-758A4C17100F}" sibTransId="{1E47AF13-4B11-4D95-ADF5-609769C7A8F3}"/>
    <dgm:cxn modelId="{A2327A13-C53C-4B2E-A756-BD6EACE0A77B}" type="presParOf" srcId="{19BC111F-A704-4424-B649-59EA7B6491B8}" destId="{BED02F9E-07A4-4FD3-935E-5A34C5838CAB}" srcOrd="0" destOrd="0" presId="urn:microsoft.com/office/officeart/2005/8/layout/lProcess1"/>
    <dgm:cxn modelId="{427CBD9E-D8EA-4E51-B5CA-4FE39BA6F0D9}" type="presParOf" srcId="{BED02F9E-07A4-4FD3-935E-5A34C5838CAB}" destId="{105E0A22-D43F-4779-9A2E-69A567881847}" srcOrd="0" destOrd="0" presId="urn:microsoft.com/office/officeart/2005/8/layout/lProcess1"/>
    <dgm:cxn modelId="{49CB8BD3-5D25-4714-8623-3547BBFDFFDD}" type="presParOf" srcId="{BED02F9E-07A4-4FD3-935E-5A34C5838CAB}" destId="{C2EB1E22-17EE-47AD-83C7-8B9CC73328D4}" srcOrd="1" destOrd="0" presId="urn:microsoft.com/office/officeart/2005/8/layout/lProcess1"/>
    <dgm:cxn modelId="{0529E4B6-E256-4EA9-8F7A-845BC60CCEBD}" type="presParOf" srcId="{BED02F9E-07A4-4FD3-935E-5A34C5838CAB}" destId="{F8B9C2B7-74AB-419E-9DC0-E3C6B9F6C278}" srcOrd="2" destOrd="0" presId="urn:microsoft.com/office/officeart/2005/8/layout/lProcess1"/>
    <dgm:cxn modelId="{4A05C612-1138-4652-8947-E9F3C60C3439}" type="presParOf" srcId="{BED02F9E-07A4-4FD3-935E-5A34C5838CAB}" destId="{C1257C3F-E87C-4183-9CC6-08AD9C35D59A}" srcOrd="3" destOrd="0" presId="urn:microsoft.com/office/officeart/2005/8/layout/lProcess1"/>
    <dgm:cxn modelId="{7858FD1B-BDB3-4720-BA43-E2863A0A6FA6}" type="presParOf" srcId="{BED02F9E-07A4-4FD3-935E-5A34C5838CAB}" destId="{DB74AE4A-FA55-4ADC-8003-3F06D1CDBD2F}" srcOrd="4" destOrd="0" presId="urn:microsoft.com/office/officeart/2005/8/layout/lProcess1"/>
    <dgm:cxn modelId="{D36604A0-9EE4-4CD7-8434-504EB7FEFAD1}" type="presParOf" srcId="{BED02F9E-07A4-4FD3-935E-5A34C5838CAB}" destId="{DA646373-C8C1-4650-A632-329EDCAE0606}" srcOrd="5" destOrd="0" presId="urn:microsoft.com/office/officeart/2005/8/layout/lProcess1"/>
    <dgm:cxn modelId="{39AC0B1D-EAB1-4B9F-BB0F-C6201806B598}" type="presParOf" srcId="{BED02F9E-07A4-4FD3-935E-5A34C5838CAB}" destId="{310ED338-CF0D-484A-B0E2-5D5A93DB2DA8}" srcOrd="6" destOrd="0" presId="urn:microsoft.com/office/officeart/2005/8/layout/lProcess1"/>
    <dgm:cxn modelId="{92DD036E-F6E9-4CB1-8560-7D379FF5AC57}" type="presParOf" srcId="{19BC111F-A704-4424-B649-59EA7B6491B8}" destId="{48D32F46-CE7A-4F0F-8D67-F67C73A4E1E6}" srcOrd="1" destOrd="0" presId="urn:microsoft.com/office/officeart/2005/8/layout/lProcess1"/>
    <dgm:cxn modelId="{1A677BE7-FEC1-4813-AEA2-E921831CD345}" type="presParOf" srcId="{19BC111F-A704-4424-B649-59EA7B6491B8}" destId="{528B4EF4-A692-4C69-9B20-39F9E3EB76B5}" srcOrd="2" destOrd="0" presId="urn:microsoft.com/office/officeart/2005/8/layout/lProcess1"/>
    <dgm:cxn modelId="{F59D7925-56F8-4D11-AD48-F5D58D63CD61}" type="presParOf" srcId="{528B4EF4-A692-4C69-9B20-39F9E3EB76B5}" destId="{AE0A1E39-07B6-461F-B7A6-C071F2B09245}" srcOrd="0" destOrd="0" presId="urn:microsoft.com/office/officeart/2005/8/layout/lProcess1"/>
    <dgm:cxn modelId="{6BE8D7F3-743A-405C-BC10-8B8DDC06D206}" type="presParOf" srcId="{528B4EF4-A692-4C69-9B20-39F9E3EB76B5}" destId="{5BF737EE-C82D-4F64-9794-A3F0A4CF8E98}" srcOrd="1" destOrd="0" presId="urn:microsoft.com/office/officeart/2005/8/layout/lProcess1"/>
    <dgm:cxn modelId="{07D69B51-65F7-433C-A66E-E5E92535FD71}" type="presParOf" srcId="{528B4EF4-A692-4C69-9B20-39F9E3EB76B5}" destId="{BB84DADA-5882-464D-BC06-BA3D989D7A4F}" srcOrd="2" destOrd="0" presId="urn:microsoft.com/office/officeart/2005/8/layout/lProcess1"/>
    <dgm:cxn modelId="{653B24EA-544B-462F-83D7-4E28B26EAD25}" type="presParOf" srcId="{528B4EF4-A692-4C69-9B20-39F9E3EB76B5}" destId="{0B2F9DF3-0451-4DD3-AA60-D083887A4935}" srcOrd="3" destOrd="0" presId="urn:microsoft.com/office/officeart/2005/8/layout/lProcess1"/>
    <dgm:cxn modelId="{53A94360-031B-4930-9853-498FA9D835C1}" type="presParOf" srcId="{528B4EF4-A692-4C69-9B20-39F9E3EB76B5}" destId="{8D7192F0-4298-47F0-94D5-FA5E2DEF38DB}" srcOrd="4" destOrd="0" presId="urn:microsoft.com/office/officeart/2005/8/layout/lProcess1"/>
    <dgm:cxn modelId="{77B8FF4C-ABAA-469F-8933-150F2FAC4BCD}" type="presParOf" srcId="{528B4EF4-A692-4C69-9B20-39F9E3EB76B5}" destId="{B075982C-159F-4AA5-82E4-FCDC4334146F}" srcOrd="5" destOrd="0" presId="urn:microsoft.com/office/officeart/2005/8/layout/lProcess1"/>
    <dgm:cxn modelId="{FC53B206-1374-474F-958B-A2F9DF85CA32}" type="presParOf" srcId="{528B4EF4-A692-4C69-9B20-39F9E3EB76B5}" destId="{19C4EB21-FBAB-4EB2-B880-E4E4F9868BD0}" srcOrd="6" destOrd="0" presId="urn:microsoft.com/office/officeart/2005/8/layout/lProcess1"/>
    <dgm:cxn modelId="{3D83E0C6-1980-48FA-9E45-0C81C5F02710}" type="presParOf" srcId="{19BC111F-A704-4424-B649-59EA7B6491B8}" destId="{7FC90EE1-ECBD-4CB4-AFD8-6C66D25575BA}" srcOrd="3" destOrd="0" presId="urn:microsoft.com/office/officeart/2005/8/layout/lProcess1"/>
    <dgm:cxn modelId="{8FBE0E41-8085-49EA-852A-52DFC1703671}" type="presParOf" srcId="{19BC111F-A704-4424-B649-59EA7B6491B8}" destId="{576E5B7E-CB8B-4D25-907D-55A55616C284}" srcOrd="4" destOrd="0" presId="urn:microsoft.com/office/officeart/2005/8/layout/lProcess1"/>
    <dgm:cxn modelId="{2A67E665-358B-4CBC-BFDD-D3B9BAA108A0}" type="presParOf" srcId="{576E5B7E-CB8B-4D25-907D-55A55616C284}" destId="{A57A8145-8109-45CF-AB7B-03B2054BF89C}" srcOrd="0" destOrd="0" presId="urn:microsoft.com/office/officeart/2005/8/layout/lProcess1"/>
    <dgm:cxn modelId="{455131EC-A5C0-41BD-8333-B5B56CBCB558}" type="presParOf" srcId="{576E5B7E-CB8B-4D25-907D-55A55616C284}" destId="{6C323112-1C6C-42BB-AFFC-C81930DDF18E}" srcOrd="1" destOrd="0" presId="urn:microsoft.com/office/officeart/2005/8/layout/lProcess1"/>
    <dgm:cxn modelId="{909349A5-96A0-4EF0-874F-F3EB619C5388}" type="presParOf" srcId="{576E5B7E-CB8B-4D25-907D-55A55616C284}" destId="{A9C3D24A-EDE8-4D3E-B19E-A7E425BB21BF}" srcOrd="2" destOrd="0" presId="urn:microsoft.com/office/officeart/2005/8/layout/lProcess1"/>
    <dgm:cxn modelId="{064DDBE2-2D43-4074-A21C-9B40DFEC3463}" type="presParOf" srcId="{576E5B7E-CB8B-4D25-907D-55A55616C284}" destId="{D0C41994-3AC0-4D1A-957A-1143DAF69AD0}" srcOrd="3" destOrd="0" presId="urn:microsoft.com/office/officeart/2005/8/layout/lProcess1"/>
    <dgm:cxn modelId="{FB296FE5-782B-4054-8F24-BC459D5E02B4}" type="presParOf" srcId="{576E5B7E-CB8B-4D25-907D-55A55616C284}" destId="{BED22363-0E8E-49AC-A729-0BE7C61D8372}" srcOrd="4" destOrd="0" presId="urn:microsoft.com/office/officeart/2005/8/layout/lProcess1"/>
    <dgm:cxn modelId="{59784BE0-F0DC-496B-AE53-7FE3BBCA230B}" type="presParOf" srcId="{576E5B7E-CB8B-4D25-907D-55A55616C284}" destId="{38D5C7AB-037A-46E1-AFA6-0B4303FF140C}" srcOrd="5" destOrd="0" presId="urn:microsoft.com/office/officeart/2005/8/layout/lProcess1"/>
    <dgm:cxn modelId="{95D70F9F-A37B-474B-8BAB-23740454003A}" type="presParOf" srcId="{576E5B7E-CB8B-4D25-907D-55A55616C284}" destId="{55CE52DF-BE6A-412E-A2B2-111B1A5CFD21}" srcOrd="6" destOrd="0" presId="urn:microsoft.com/office/officeart/2005/8/layout/l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E0A22-D43F-4779-9A2E-69A567881847}">
      <dsp:nvSpPr>
        <dsp:cNvPr id="0" name=""/>
        <dsp:cNvSpPr/>
      </dsp:nvSpPr>
      <dsp:spPr>
        <a:xfrm>
          <a:off x="174688" y="0"/>
          <a:ext cx="3173913" cy="6287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Projekto</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pobūdis</a:t>
          </a:r>
        </a:p>
      </dsp:txBody>
      <dsp:txXfrm>
        <a:off x="193104" y="18416"/>
        <a:ext cx="3137081" cy="591927"/>
      </dsp:txXfrm>
    </dsp:sp>
    <dsp:sp modelId="{C2EB1E22-17EE-47AD-83C7-8B9CC73328D4}">
      <dsp:nvSpPr>
        <dsp:cNvPr id="0" name=""/>
        <dsp:cNvSpPr/>
      </dsp:nvSpPr>
      <dsp:spPr>
        <a:xfrm rot="5524669">
          <a:off x="1713648" y="663016"/>
          <a:ext cx="68234"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9C2B7-74AB-419E-9DC0-E3C6B9F6C278}">
      <dsp:nvSpPr>
        <dsp:cNvPr id="0" name=""/>
        <dsp:cNvSpPr/>
      </dsp:nvSpPr>
      <dsp:spPr>
        <a:xfrm>
          <a:off x="147526" y="765140"/>
          <a:ext cx="3173913" cy="59581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Infrastruktūros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projektas</a:t>
          </a:r>
          <a:r>
            <a:rPr lang="lt-LT" sz="900" kern="1200" dirty="0">
              <a:latin typeface="Poppins" panose="00000500000000000000" pitchFamily="2" charset="-70"/>
              <a:cs typeface="Poppins" panose="00000500000000000000" pitchFamily="2" charset="-70"/>
            </a:rPr>
            <a:t> (įrangos įsigijimas, rangos darbai)</a:t>
          </a:r>
        </a:p>
      </dsp:txBody>
      <dsp:txXfrm>
        <a:off x="164977" y="782591"/>
        <a:ext cx="3139011" cy="560913"/>
      </dsp:txXfrm>
    </dsp:sp>
    <dsp:sp modelId="{C1257C3F-E87C-4183-9CC6-08AD9C35D59A}">
      <dsp:nvSpPr>
        <dsp:cNvPr id="0" name=""/>
        <dsp:cNvSpPr/>
      </dsp:nvSpPr>
      <dsp:spPr>
        <a:xfrm rot="5400000">
          <a:off x="1700549" y="1394888"/>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74AE4A-FA55-4ADC-8003-3F06D1CDBD2F}">
      <dsp:nvSpPr>
        <dsp:cNvPr id="0" name=""/>
        <dsp:cNvSpPr/>
      </dsp:nvSpPr>
      <dsp:spPr>
        <a:xfrm>
          <a:off x="166560" y="1496688"/>
          <a:ext cx="3135845" cy="6884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Paslaugų</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projektai</a:t>
          </a:r>
          <a:r>
            <a:rPr lang="lt-LT" sz="900" kern="1200" dirty="0">
              <a:latin typeface="Poppins" panose="00000500000000000000" pitchFamily="2" charset="-70"/>
              <a:cs typeface="Poppins" panose="00000500000000000000" pitchFamily="2" charset="-70"/>
            </a:rPr>
            <a:t> (pavyzdžiui, kai perkamos paslaugos, apmokamas darbo užmokestis), </a:t>
          </a:r>
          <a:r>
            <a:rPr lang="lt-LT" sz="900" b="1" kern="1200" dirty="0">
              <a:latin typeface="Poppins" panose="00000500000000000000" pitchFamily="2" charset="-70"/>
              <a:cs typeface="Poppins" panose="00000500000000000000" pitchFamily="2" charset="-70"/>
            </a:rPr>
            <a:t>kai</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paslaugos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teikiamos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konkrečiame</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regione</a:t>
          </a:r>
        </a:p>
      </dsp:txBody>
      <dsp:txXfrm>
        <a:off x="186724" y="1516852"/>
        <a:ext cx="3095517" cy="648111"/>
      </dsp:txXfrm>
    </dsp:sp>
    <dsp:sp modelId="{DA646373-C8C1-4650-A632-329EDCAE0606}">
      <dsp:nvSpPr>
        <dsp:cNvPr id="0" name=""/>
        <dsp:cNvSpPr/>
      </dsp:nvSpPr>
      <dsp:spPr>
        <a:xfrm rot="5400000">
          <a:off x="1700549" y="2219062"/>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0ED338-CF0D-484A-B0E2-5D5A93DB2DA8}">
      <dsp:nvSpPr>
        <dsp:cNvPr id="0" name=""/>
        <dsp:cNvSpPr/>
      </dsp:nvSpPr>
      <dsp:spPr>
        <a:xfrm>
          <a:off x="166560" y="2320862"/>
          <a:ext cx="3135845" cy="64469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Paslaugų</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projektai</a:t>
          </a:r>
          <a:r>
            <a:rPr lang="lt-LT" sz="900" kern="1200" dirty="0">
              <a:latin typeface="Poppins" panose="00000500000000000000" pitchFamily="2" charset="-70"/>
              <a:cs typeface="Poppins" panose="00000500000000000000" pitchFamily="2" charset="-70"/>
            </a:rPr>
            <a:t> (pavyzdžiui, kai perkamos paslaugos, apmokamas darbo užmokestis), </a:t>
          </a:r>
          <a:r>
            <a:rPr lang="lt-LT" sz="900" b="1" kern="1200" dirty="0">
              <a:latin typeface="Poppins" panose="00000500000000000000" pitchFamily="2" charset="-70"/>
              <a:cs typeface="Poppins" panose="00000500000000000000" pitchFamily="2" charset="-70"/>
            </a:rPr>
            <a:t>kai</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paslaugos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teikiamos</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abiejuose</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regionuose</a:t>
          </a:r>
        </a:p>
      </dsp:txBody>
      <dsp:txXfrm>
        <a:off x="185442" y="2339744"/>
        <a:ext cx="3098081" cy="606927"/>
      </dsp:txXfrm>
    </dsp:sp>
    <dsp:sp modelId="{AE0A1E39-07B6-461F-B7A6-C071F2B09245}">
      <dsp:nvSpPr>
        <dsp:cNvPr id="0" name=""/>
        <dsp:cNvSpPr/>
      </dsp:nvSpPr>
      <dsp:spPr>
        <a:xfrm>
          <a:off x="3538613" y="646"/>
          <a:ext cx="3173913" cy="6419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Investicijų</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priskyrimo</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atitinkamam</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regionui</a:t>
          </a:r>
          <a:r>
            <a:rPr lang="lt-LT" sz="900" kern="1200" dirty="0">
              <a:latin typeface="Poppins" panose="00000500000000000000" pitchFamily="2" charset="-70"/>
              <a:cs typeface="Poppins" panose="00000500000000000000" pitchFamily="2" charset="-70"/>
            </a:rPr>
            <a:t> </a:t>
          </a:r>
          <a:r>
            <a:rPr lang="lt-LT" sz="900" b="1" kern="1200" dirty="0">
              <a:latin typeface="Poppins" panose="00000500000000000000" pitchFamily="2" charset="-70"/>
              <a:cs typeface="Poppins" panose="00000500000000000000" pitchFamily="2" charset="-70"/>
            </a:rPr>
            <a:t>principai</a:t>
          </a:r>
        </a:p>
      </dsp:txBody>
      <dsp:txXfrm>
        <a:off x="3557416" y="19449"/>
        <a:ext cx="3136307" cy="604362"/>
      </dsp:txXfrm>
    </dsp:sp>
    <dsp:sp modelId="{5BF737EE-C82D-4F64-9794-A3F0A4CF8E98}">
      <dsp:nvSpPr>
        <dsp:cNvPr id="0" name=""/>
        <dsp:cNvSpPr/>
      </dsp:nvSpPr>
      <dsp:spPr>
        <a:xfrm rot="5400000">
          <a:off x="5091636" y="676548"/>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4DADA-5882-464D-BC06-BA3D989D7A4F}">
      <dsp:nvSpPr>
        <dsp:cNvPr id="0" name=""/>
        <dsp:cNvSpPr/>
      </dsp:nvSpPr>
      <dsp:spPr>
        <a:xfrm>
          <a:off x="3538613" y="778348"/>
          <a:ext cx="3173913" cy="56887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Projekto išlaidos priskiriamos atitinkamam regionui pagal tai, kur yra infrastruktūra, t. y. įmonės, jos padalinio ar įstaigos veiklos vykdymo vieta ir projekto vykdymo vieta sutampa.</a:t>
          </a:r>
        </a:p>
      </dsp:txBody>
      <dsp:txXfrm>
        <a:off x="3555275" y="795010"/>
        <a:ext cx="3140589" cy="535554"/>
      </dsp:txXfrm>
    </dsp:sp>
    <dsp:sp modelId="{0B2F9DF3-0451-4DD3-AA60-D083887A4935}">
      <dsp:nvSpPr>
        <dsp:cNvPr id="0" name=""/>
        <dsp:cNvSpPr/>
      </dsp:nvSpPr>
      <dsp:spPr>
        <a:xfrm rot="5400000">
          <a:off x="5091636" y="1381160"/>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7192F0-4298-47F0-94D5-FA5E2DEF38DB}">
      <dsp:nvSpPr>
        <dsp:cNvPr id="0" name=""/>
        <dsp:cNvSpPr/>
      </dsp:nvSpPr>
      <dsp:spPr>
        <a:xfrm>
          <a:off x="3557647" y="1482960"/>
          <a:ext cx="3135845" cy="7095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Projekto išlaidos priskiriamos atitinkamam regionui pagal tai, kuriame regione vykdoma įmonės veikla. Tokiu atveju įmonės registracijos vieta nėra svarbi.</a:t>
          </a:r>
        </a:p>
      </dsp:txBody>
      <dsp:txXfrm>
        <a:off x="3578430" y="1503743"/>
        <a:ext cx="3094279" cy="668029"/>
      </dsp:txXfrm>
    </dsp:sp>
    <dsp:sp modelId="{B075982C-159F-4AA5-82E4-FCDC4334146F}">
      <dsp:nvSpPr>
        <dsp:cNvPr id="0" name=""/>
        <dsp:cNvSpPr/>
      </dsp:nvSpPr>
      <dsp:spPr>
        <a:xfrm rot="5400000">
          <a:off x="5091636" y="2226488"/>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C4EB21-FBAB-4EB2-B880-E4E4F9868BD0}">
      <dsp:nvSpPr>
        <dsp:cNvPr id="0" name=""/>
        <dsp:cNvSpPr/>
      </dsp:nvSpPr>
      <dsp:spPr>
        <a:xfrm>
          <a:off x="3539815" y="2328288"/>
          <a:ext cx="3171508" cy="64016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Jei nėra konkrečios įmonės veiklos vykdymo vietos, vertinama įmonės registracijos vieta ir ji laikoma įmonės veiklos vykdymo vieta.</a:t>
          </a:r>
        </a:p>
      </dsp:txBody>
      <dsp:txXfrm>
        <a:off x="3558565" y="2347038"/>
        <a:ext cx="3134008" cy="602665"/>
      </dsp:txXfrm>
    </dsp:sp>
    <dsp:sp modelId="{A57A8145-8109-45CF-AB7B-03B2054BF89C}">
      <dsp:nvSpPr>
        <dsp:cNvPr id="0" name=""/>
        <dsp:cNvSpPr/>
      </dsp:nvSpPr>
      <dsp:spPr>
        <a:xfrm>
          <a:off x="6929700" y="646"/>
          <a:ext cx="3173913" cy="6600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b="1" kern="1200" dirty="0">
              <a:latin typeface="Poppins" panose="00000500000000000000" pitchFamily="2" charset="-70"/>
              <a:cs typeface="Poppins" panose="00000500000000000000" pitchFamily="2" charset="-70"/>
            </a:rPr>
            <a:t>Pavyzdžiai</a:t>
          </a:r>
        </a:p>
      </dsp:txBody>
      <dsp:txXfrm>
        <a:off x="6949033" y="19979"/>
        <a:ext cx="3135247" cy="621409"/>
      </dsp:txXfrm>
    </dsp:sp>
    <dsp:sp modelId="{6C323112-1C6C-42BB-AFFC-C81930DDF18E}">
      <dsp:nvSpPr>
        <dsp:cNvPr id="0" name=""/>
        <dsp:cNvSpPr/>
      </dsp:nvSpPr>
      <dsp:spPr>
        <a:xfrm rot="5400000">
          <a:off x="8482723" y="694655"/>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C3D24A-EDE8-4D3E-B19E-A7E425BB21BF}">
      <dsp:nvSpPr>
        <dsp:cNvPr id="0" name=""/>
        <dsp:cNvSpPr/>
      </dsp:nvSpPr>
      <dsp:spPr>
        <a:xfrm>
          <a:off x="6929700" y="796455"/>
          <a:ext cx="3173913" cy="5561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Įmonė registruota Vilniuje, bet jos veikla vykdoma Kėdainiuose, kur ir bus statoma įgyvendinant projektą įsigyta įranga. Projekto išlaidos priskiriamos Vidurio ir vakarų Lietuvos regionui.</a:t>
          </a:r>
        </a:p>
      </dsp:txBody>
      <dsp:txXfrm>
        <a:off x="6945988" y="812743"/>
        <a:ext cx="3141337" cy="523551"/>
      </dsp:txXfrm>
    </dsp:sp>
    <dsp:sp modelId="{D0C41994-3AC0-4D1A-957A-1143DAF69AD0}">
      <dsp:nvSpPr>
        <dsp:cNvPr id="0" name=""/>
        <dsp:cNvSpPr/>
      </dsp:nvSpPr>
      <dsp:spPr>
        <a:xfrm rot="5400000">
          <a:off x="8482723" y="1386516"/>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D22363-0E8E-49AC-A729-0BE7C61D8372}">
      <dsp:nvSpPr>
        <dsp:cNvPr id="0" name=""/>
        <dsp:cNvSpPr/>
      </dsp:nvSpPr>
      <dsp:spPr>
        <a:xfrm>
          <a:off x="6948733" y="1488316"/>
          <a:ext cx="3135845" cy="6715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 Jeigu paslaugos teikiamos Vidurio ir vakarų Lietuvos regione, o įmonės registracijos vieta yra Sostinės regione, laikoma, kad projekto nauda tenka Vidurio ir vakarų Lietuvos regionui.</a:t>
          </a:r>
        </a:p>
      </dsp:txBody>
      <dsp:txXfrm>
        <a:off x="6968403" y="1507986"/>
        <a:ext cx="3096505" cy="632230"/>
      </dsp:txXfrm>
    </dsp:sp>
    <dsp:sp modelId="{38D5C7AB-037A-46E1-AFA6-0B4303FF140C}">
      <dsp:nvSpPr>
        <dsp:cNvPr id="0" name=""/>
        <dsp:cNvSpPr/>
      </dsp:nvSpPr>
      <dsp:spPr>
        <a:xfrm rot="5400000">
          <a:off x="8482723" y="2193819"/>
          <a:ext cx="67866" cy="6786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CE52DF-BE6A-412E-A2B2-111B1A5CFD21}">
      <dsp:nvSpPr>
        <dsp:cNvPr id="0" name=""/>
        <dsp:cNvSpPr/>
      </dsp:nvSpPr>
      <dsp:spPr>
        <a:xfrm>
          <a:off x="6942761" y="2295619"/>
          <a:ext cx="3147790" cy="67219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lt-LT" sz="900" kern="1200" dirty="0">
              <a:latin typeface="Poppins" panose="00000500000000000000" pitchFamily="2" charset="-70"/>
              <a:cs typeface="Poppins" panose="00000500000000000000" pitchFamily="2" charset="-70"/>
            </a:rPr>
            <a:t> Jei nėra konkrečios paslaugos teikimo vietos, išlaidos priskiriamos atitinkamam regionui pagal įmonės registracijos vietą.</a:t>
          </a:r>
        </a:p>
      </dsp:txBody>
      <dsp:txXfrm>
        <a:off x="6962449" y="2315307"/>
        <a:ext cx="3108414" cy="6328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1F7527-3650-C24D-E976-8A89076950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3056C5D4-A500-7C71-CCA4-03B02E4B4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0A549-C9BB-844A-ADDE-915FC6E1F1C0}" type="datetimeFigureOut">
              <a:rPr lang="x-none" smtClean="0"/>
              <a:t>2025-08-14</a:t>
            </a:fld>
            <a:endParaRPr lang="x-none"/>
          </a:p>
        </p:txBody>
      </p:sp>
      <p:sp>
        <p:nvSpPr>
          <p:cNvPr id="4" name="Footer Placeholder 3">
            <a:extLst>
              <a:ext uri="{FF2B5EF4-FFF2-40B4-BE49-F238E27FC236}">
                <a16:creationId xmlns:a16="http://schemas.microsoft.com/office/drawing/2014/main" id="{3CFAF4EE-64A8-4840-731F-36CFF5D069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1F4AAAE7-E5AD-D3DD-CDBD-A7EC7F0522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E6581-40BA-F542-920D-41E09576ED79}" type="slidenum">
              <a:rPr lang="x-none" smtClean="0"/>
              <a:t>‹#›</a:t>
            </a:fld>
            <a:endParaRPr lang="x-none"/>
          </a:p>
        </p:txBody>
      </p:sp>
    </p:spTree>
    <p:extLst>
      <p:ext uri="{BB962C8B-B14F-4D97-AF65-F5344CB8AC3E}">
        <p14:creationId xmlns:p14="http://schemas.microsoft.com/office/powerpoint/2010/main" val="378062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96BA-C3C3-44E5-BD07-78EFBD8E7999}" type="datetimeFigureOut">
              <a:rPr lang="et-EE" smtClean="0"/>
              <a:t>14.08.2025</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3BCF-75C2-4A69-B9AB-E90655DDB40B}" type="slidenum">
              <a:rPr lang="et-EE" smtClean="0"/>
              <a:t>‹#›</a:t>
            </a:fld>
            <a:endParaRPr lang="et-EE"/>
          </a:p>
        </p:txBody>
      </p:sp>
    </p:spTree>
    <p:extLst>
      <p:ext uri="{BB962C8B-B14F-4D97-AF65-F5344CB8AC3E}">
        <p14:creationId xmlns:p14="http://schemas.microsoft.com/office/powerpoint/2010/main" val="346336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0</a:t>
            </a:fld>
            <a:endParaRPr lang="et-EE"/>
          </a:p>
        </p:txBody>
      </p:sp>
    </p:spTree>
    <p:extLst>
      <p:ext uri="{BB962C8B-B14F-4D97-AF65-F5344CB8AC3E}">
        <p14:creationId xmlns:p14="http://schemas.microsoft.com/office/powerpoint/2010/main" val="275703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9</a:t>
            </a:fld>
            <a:endParaRPr lang="et-EE"/>
          </a:p>
        </p:txBody>
      </p:sp>
    </p:spTree>
    <p:extLst>
      <p:ext uri="{BB962C8B-B14F-4D97-AF65-F5344CB8AC3E}">
        <p14:creationId xmlns:p14="http://schemas.microsoft.com/office/powerpoint/2010/main" val="274921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DD226-C718-4DB3-829F-2D215BEEB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C18F1-B473-40DA-49C3-015E531C8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5CE7A-933F-370B-C5D8-6A0AC3E5FEF7}"/>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E625BD91-84B2-04FB-0A56-7104597C4F5C}"/>
              </a:ext>
            </a:extLst>
          </p:cNvPr>
          <p:cNvSpPr>
            <a:spLocks noGrp="1"/>
          </p:cNvSpPr>
          <p:nvPr>
            <p:ph type="sldNum" sz="quarter" idx="5"/>
          </p:nvPr>
        </p:nvSpPr>
        <p:spPr/>
        <p:txBody>
          <a:bodyPr/>
          <a:lstStyle/>
          <a:p>
            <a:fld id="{3E9D3BCF-75C2-4A69-B9AB-E90655DDB40B}" type="slidenum">
              <a:rPr lang="et-EE" smtClean="0"/>
              <a:t>10</a:t>
            </a:fld>
            <a:endParaRPr lang="et-EE"/>
          </a:p>
        </p:txBody>
      </p:sp>
    </p:spTree>
    <p:extLst>
      <p:ext uri="{BB962C8B-B14F-4D97-AF65-F5344CB8AC3E}">
        <p14:creationId xmlns:p14="http://schemas.microsoft.com/office/powerpoint/2010/main" val="219916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A7A25-319C-8974-F5C3-436E12D0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7E9A4-8FCC-0A62-734D-13F53273E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41C8F-153C-22AB-98CA-55E4654B35A8}"/>
              </a:ext>
            </a:extLst>
          </p:cNvPr>
          <p:cNvSpPr>
            <a:spLocks noGrp="1"/>
          </p:cNvSpPr>
          <p:nvPr>
            <p:ph type="body" idx="1"/>
          </p:nvPr>
        </p:nvSpPr>
        <p:spPr/>
        <p:txBody>
          <a:bodyPr/>
          <a:lstStyle/>
          <a:p>
            <a:endParaRPr lang="lt-LT"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424857E-8A8A-17FD-7A5B-2EBCB05945B3}"/>
              </a:ext>
            </a:extLst>
          </p:cNvPr>
          <p:cNvSpPr>
            <a:spLocks noGrp="1"/>
          </p:cNvSpPr>
          <p:nvPr>
            <p:ph type="sldNum" sz="quarter" idx="5"/>
          </p:nvPr>
        </p:nvSpPr>
        <p:spPr/>
        <p:txBody>
          <a:bodyPr/>
          <a:lstStyle/>
          <a:p>
            <a:fld id="{3E9D3BCF-75C2-4A69-B9AB-E90655DDB40B}" type="slidenum">
              <a:rPr lang="et-EE" smtClean="0"/>
              <a:t>11</a:t>
            </a:fld>
            <a:endParaRPr lang="et-EE"/>
          </a:p>
        </p:txBody>
      </p:sp>
    </p:spTree>
    <p:extLst>
      <p:ext uri="{BB962C8B-B14F-4D97-AF65-F5344CB8AC3E}">
        <p14:creationId xmlns:p14="http://schemas.microsoft.com/office/powerpoint/2010/main" val="233190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6A53D-CB17-6A48-BCA3-913DC809F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BCFF2-6B60-BCE9-A0EE-5F9FE49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15E85-40D5-D5BB-5C5F-D88BED3E45FD}"/>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4B39EA95-9026-5EEE-36F3-17BBC7FF1CA4}"/>
              </a:ext>
            </a:extLst>
          </p:cNvPr>
          <p:cNvSpPr>
            <a:spLocks noGrp="1"/>
          </p:cNvSpPr>
          <p:nvPr>
            <p:ph type="sldNum" sz="quarter" idx="5"/>
          </p:nvPr>
        </p:nvSpPr>
        <p:spPr/>
        <p:txBody>
          <a:bodyPr/>
          <a:lstStyle/>
          <a:p>
            <a:fld id="{3E9D3BCF-75C2-4A69-B9AB-E90655DDB40B}" type="slidenum">
              <a:rPr lang="et-EE" smtClean="0"/>
              <a:t>12</a:t>
            </a:fld>
            <a:endParaRPr lang="et-EE"/>
          </a:p>
        </p:txBody>
      </p:sp>
    </p:spTree>
    <p:extLst>
      <p:ext uri="{BB962C8B-B14F-4D97-AF65-F5344CB8AC3E}">
        <p14:creationId xmlns:p14="http://schemas.microsoft.com/office/powerpoint/2010/main" val="322648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13</a:t>
            </a:fld>
            <a:endParaRPr lang="et-EE"/>
          </a:p>
        </p:txBody>
      </p:sp>
    </p:spTree>
    <p:extLst>
      <p:ext uri="{BB962C8B-B14F-4D97-AF65-F5344CB8AC3E}">
        <p14:creationId xmlns:p14="http://schemas.microsoft.com/office/powerpoint/2010/main" val="262954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D6D73-4946-8C30-9653-3DA454305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70094-2109-8F04-3988-251597E1D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12F5B-FE40-C953-F13E-FA48A91A8ED1}"/>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380CFF1-DBD6-0108-65BA-3916656D1F7C}"/>
              </a:ext>
            </a:extLst>
          </p:cNvPr>
          <p:cNvSpPr>
            <a:spLocks noGrp="1"/>
          </p:cNvSpPr>
          <p:nvPr>
            <p:ph type="sldNum" sz="quarter" idx="5"/>
          </p:nvPr>
        </p:nvSpPr>
        <p:spPr/>
        <p:txBody>
          <a:bodyPr/>
          <a:lstStyle/>
          <a:p>
            <a:fld id="{3E9D3BCF-75C2-4A69-B9AB-E90655DDB40B}" type="slidenum">
              <a:rPr lang="et-EE" smtClean="0"/>
              <a:t>14</a:t>
            </a:fld>
            <a:endParaRPr lang="et-EE"/>
          </a:p>
        </p:txBody>
      </p:sp>
    </p:spTree>
    <p:extLst>
      <p:ext uri="{BB962C8B-B14F-4D97-AF65-F5344CB8AC3E}">
        <p14:creationId xmlns:p14="http://schemas.microsoft.com/office/powerpoint/2010/main" val="426328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EDBB8-F096-D25D-0940-90C393845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1E5D8-15F7-8617-F790-B9D67B96D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52213-6C55-28EA-8AA8-111B9A8EC7A4}"/>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7316173-9CE9-C6C1-BC4D-1B1A9A1A0171}"/>
              </a:ext>
            </a:extLst>
          </p:cNvPr>
          <p:cNvSpPr>
            <a:spLocks noGrp="1"/>
          </p:cNvSpPr>
          <p:nvPr>
            <p:ph type="sldNum" sz="quarter" idx="5"/>
          </p:nvPr>
        </p:nvSpPr>
        <p:spPr/>
        <p:txBody>
          <a:bodyPr/>
          <a:lstStyle/>
          <a:p>
            <a:fld id="{3E9D3BCF-75C2-4A69-B9AB-E90655DDB40B}" type="slidenum">
              <a:rPr lang="et-EE" smtClean="0"/>
              <a:t>15</a:t>
            </a:fld>
            <a:endParaRPr lang="et-EE"/>
          </a:p>
        </p:txBody>
      </p:sp>
    </p:spTree>
    <p:extLst>
      <p:ext uri="{BB962C8B-B14F-4D97-AF65-F5344CB8AC3E}">
        <p14:creationId xmlns:p14="http://schemas.microsoft.com/office/powerpoint/2010/main" val="294243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C7EB6-68B0-AA36-9280-D0B14C585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49AB6-9C7A-7775-9DDA-5E228532C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CB4C9-1BDF-305A-C83E-C4EE87AC7E47}"/>
              </a:ext>
            </a:extLst>
          </p:cNvPr>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a:extLst>
              <a:ext uri="{FF2B5EF4-FFF2-40B4-BE49-F238E27FC236}">
                <a16:creationId xmlns:a16="http://schemas.microsoft.com/office/drawing/2014/main" id="{2465E3D2-521F-D290-4B12-44F8E31B6EBB}"/>
              </a:ext>
            </a:extLst>
          </p:cNvPr>
          <p:cNvSpPr>
            <a:spLocks noGrp="1"/>
          </p:cNvSpPr>
          <p:nvPr>
            <p:ph type="sldNum" sz="quarter" idx="5"/>
          </p:nvPr>
        </p:nvSpPr>
        <p:spPr/>
        <p:txBody>
          <a:bodyPr/>
          <a:lstStyle/>
          <a:p>
            <a:fld id="{3E9D3BCF-75C2-4A69-B9AB-E90655DDB40B}" type="slidenum">
              <a:rPr lang="et-EE" smtClean="0"/>
              <a:t>16</a:t>
            </a:fld>
            <a:endParaRPr lang="et-EE"/>
          </a:p>
        </p:txBody>
      </p:sp>
    </p:spTree>
    <p:extLst>
      <p:ext uri="{BB962C8B-B14F-4D97-AF65-F5344CB8AC3E}">
        <p14:creationId xmlns:p14="http://schemas.microsoft.com/office/powerpoint/2010/main" val="327136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17</a:t>
            </a:fld>
            <a:endParaRPr lang="et-EE"/>
          </a:p>
        </p:txBody>
      </p:sp>
    </p:spTree>
    <p:extLst>
      <p:ext uri="{BB962C8B-B14F-4D97-AF65-F5344CB8AC3E}">
        <p14:creationId xmlns:p14="http://schemas.microsoft.com/office/powerpoint/2010/main" val="355542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45C0D-1068-33AA-8934-77EBC9D46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E6BB1-1BF2-8137-76DD-CC9A26797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3D46A-9DDB-BF59-B06D-B63AB59F1CA0}"/>
              </a:ext>
            </a:extLst>
          </p:cNvPr>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a:extLst>
              <a:ext uri="{FF2B5EF4-FFF2-40B4-BE49-F238E27FC236}">
                <a16:creationId xmlns:a16="http://schemas.microsoft.com/office/drawing/2014/main" id="{6B5F8951-45B6-3280-C00E-CF5F0800951A}"/>
              </a:ext>
            </a:extLst>
          </p:cNvPr>
          <p:cNvSpPr>
            <a:spLocks noGrp="1"/>
          </p:cNvSpPr>
          <p:nvPr>
            <p:ph type="sldNum" sz="quarter" idx="5"/>
          </p:nvPr>
        </p:nvSpPr>
        <p:spPr/>
        <p:txBody>
          <a:bodyPr/>
          <a:lstStyle/>
          <a:p>
            <a:fld id="{3E9D3BCF-75C2-4A69-B9AB-E90655DDB40B}" type="slidenum">
              <a:rPr lang="et-EE" smtClean="0"/>
              <a:t>18</a:t>
            </a:fld>
            <a:endParaRPr lang="et-EE"/>
          </a:p>
        </p:txBody>
      </p:sp>
    </p:spTree>
    <p:extLst>
      <p:ext uri="{BB962C8B-B14F-4D97-AF65-F5344CB8AC3E}">
        <p14:creationId xmlns:p14="http://schemas.microsoft.com/office/powerpoint/2010/main" val="314076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a:t>
            </a:fld>
            <a:endParaRPr lang="et-EE"/>
          </a:p>
        </p:txBody>
      </p:sp>
    </p:spTree>
    <p:extLst>
      <p:ext uri="{BB962C8B-B14F-4D97-AF65-F5344CB8AC3E}">
        <p14:creationId xmlns:p14="http://schemas.microsoft.com/office/powerpoint/2010/main" val="319095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8E0D-4277-DF17-2B83-6F5607E1A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081B0-0E8D-B39B-A051-63E430CCE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7A71C-205B-87E6-6510-B963A9F7851D}"/>
              </a:ext>
            </a:extLst>
          </p:cNvPr>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a:extLst>
              <a:ext uri="{FF2B5EF4-FFF2-40B4-BE49-F238E27FC236}">
                <a16:creationId xmlns:a16="http://schemas.microsoft.com/office/drawing/2014/main" id="{9F7388F1-C65D-6E01-ACF5-72373FB509C4}"/>
              </a:ext>
            </a:extLst>
          </p:cNvPr>
          <p:cNvSpPr>
            <a:spLocks noGrp="1"/>
          </p:cNvSpPr>
          <p:nvPr>
            <p:ph type="sldNum" sz="quarter" idx="5"/>
          </p:nvPr>
        </p:nvSpPr>
        <p:spPr/>
        <p:txBody>
          <a:bodyPr/>
          <a:lstStyle/>
          <a:p>
            <a:fld id="{3E9D3BCF-75C2-4A69-B9AB-E90655DDB40B}" type="slidenum">
              <a:rPr lang="et-EE" smtClean="0"/>
              <a:t>19</a:t>
            </a:fld>
            <a:endParaRPr lang="et-EE"/>
          </a:p>
        </p:txBody>
      </p:sp>
    </p:spTree>
    <p:extLst>
      <p:ext uri="{BB962C8B-B14F-4D97-AF65-F5344CB8AC3E}">
        <p14:creationId xmlns:p14="http://schemas.microsoft.com/office/powerpoint/2010/main" val="275520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3BC6D-65C9-3D2F-59D9-78CF4C347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58C36-55D6-C1BC-1A18-E5D648381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71784-A626-38D4-6FF0-5C1A9F05203B}"/>
              </a:ext>
            </a:extLst>
          </p:cNvPr>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a:extLst>
              <a:ext uri="{FF2B5EF4-FFF2-40B4-BE49-F238E27FC236}">
                <a16:creationId xmlns:a16="http://schemas.microsoft.com/office/drawing/2014/main" id="{257174C5-63C2-4994-2900-A48D92681A2E}"/>
              </a:ext>
            </a:extLst>
          </p:cNvPr>
          <p:cNvSpPr>
            <a:spLocks noGrp="1"/>
          </p:cNvSpPr>
          <p:nvPr>
            <p:ph type="sldNum" sz="quarter" idx="5"/>
          </p:nvPr>
        </p:nvSpPr>
        <p:spPr/>
        <p:txBody>
          <a:bodyPr/>
          <a:lstStyle/>
          <a:p>
            <a:fld id="{3E9D3BCF-75C2-4A69-B9AB-E90655DDB40B}" type="slidenum">
              <a:rPr lang="et-EE" smtClean="0"/>
              <a:t>20</a:t>
            </a:fld>
            <a:endParaRPr lang="et-EE"/>
          </a:p>
        </p:txBody>
      </p:sp>
    </p:spTree>
    <p:extLst>
      <p:ext uri="{BB962C8B-B14F-4D97-AF65-F5344CB8AC3E}">
        <p14:creationId xmlns:p14="http://schemas.microsoft.com/office/powerpoint/2010/main" val="2609845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D4D7-8483-394A-320F-8140CDCF7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18D3F-97CB-6A35-E49C-5C1CD3326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AD6D6-E02D-0A6B-2355-A4B844D739F0}"/>
              </a:ext>
            </a:extLst>
          </p:cNvPr>
          <p:cNvSpPr>
            <a:spLocks noGrp="1"/>
          </p:cNvSpPr>
          <p:nvPr>
            <p:ph type="body" idx="1"/>
          </p:nvPr>
        </p:nvSpPr>
        <p:spPr/>
        <p:txBody>
          <a:bodyPr/>
          <a:lstStyle/>
          <a:p>
            <a:pPr indent="20955" algn="just">
              <a:tabLst>
                <a:tab pos="20955" algn="l"/>
                <a:tab pos="324485" algn="l"/>
                <a:tab pos="450215" algn="l"/>
              </a:tabLst>
            </a:pPr>
            <a:endParaRPr lang="lt-LT" dirty="0"/>
          </a:p>
        </p:txBody>
      </p:sp>
      <p:sp>
        <p:nvSpPr>
          <p:cNvPr id="4" name="Slide Number Placeholder 3">
            <a:extLst>
              <a:ext uri="{FF2B5EF4-FFF2-40B4-BE49-F238E27FC236}">
                <a16:creationId xmlns:a16="http://schemas.microsoft.com/office/drawing/2014/main" id="{F05A4075-2481-BF55-0CD7-C5EE0DA920B6}"/>
              </a:ext>
            </a:extLst>
          </p:cNvPr>
          <p:cNvSpPr>
            <a:spLocks noGrp="1"/>
          </p:cNvSpPr>
          <p:nvPr>
            <p:ph type="sldNum" sz="quarter" idx="5"/>
          </p:nvPr>
        </p:nvSpPr>
        <p:spPr/>
        <p:txBody>
          <a:bodyPr/>
          <a:lstStyle/>
          <a:p>
            <a:fld id="{3E9D3BCF-75C2-4A69-B9AB-E90655DDB40B}" type="slidenum">
              <a:rPr lang="et-EE" smtClean="0"/>
              <a:t>21</a:t>
            </a:fld>
            <a:endParaRPr lang="et-EE"/>
          </a:p>
        </p:txBody>
      </p:sp>
    </p:spTree>
    <p:extLst>
      <p:ext uri="{BB962C8B-B14F-4D97-AF65-F5344CB8AC3E}">
        <p14:creationId xmlns:p14="http://schemas.microsoft.com/office/powerpoint/2010/main" val="1834551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F381-9EBB-32F4-54D5-E43038E32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7188-A439-73FC-C005-74E2442B9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B0F39-812B-505A-2F22-4B944AAD7D88}"/>
              </a:ext>
            </a:extLst>
          </p:cNvPr>
          <p:cNvSpPr>
            <a:spLocks noGrp="1"/>
          </p:cNvSpPr>
          <p:nvPr>
            <p:ph type="body" idx="1"/>
          </p:nvPr>
        </p:nvSpPr>
        <p:spPr/>
        <p:txBody>
          <a:bodyPr/>
          <a:lstStyle/>
          <a:p>
            <a:endParaRPr lang="lt-LT"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06B2CAA-987A-E6B0-BC35-60FAD50BA5C4}"/>
              </a:ext>
            </a:extLst>
          </p:cNvPr>
          <p:cNvSpPr>
            <a:spLocks noGrp="1"/>
          </p:cNvSpPr>
          <p:nvPr>
            <p:ph type="sldNum" sz="quarter" idx="5"/>
          </p:nvPr>
        </p:nvSpPr>
        <p:spPr/>
        <p:txBody>
          <a:bodyPr/>
          <a:lstStyle/>
          <a:p>
            <a:fld id="{3E9D3BCF-75C2-4A69-B9AB-E90655DDB40B}" type="slidenum">
              <a:rPr lang="et-EE" smtClean="0"/>
              <a:t>22</a:t>
            </a:fld>
            <a:endParaRPr lang="et-EE"/>
          </a:p>
        </p:txBody>
      </p:sp>
    </p:spTree>
    <p:extLst>
      <p:ext uri="{BB962C8B-B14F-4D97-AF65-F5344CB8AC3E}">
        <p14:creationId xmlns:p14="http://schemas.microsoft.com/office/powerpoint/2010/main" val="2188591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F4C9-1D7A-239A-9BEF-062894729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94E34-B60D-AD7F-0299-D217EA32E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303F3-EA84-D2DE-EEA2-A3AE779F889D}"/>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B03E085D-22D5-3F0C-F549-19346367837B}"/>
              </a:ext>
            </a:extLst>
          </p:cNvPr>
          <p:cNvSpPr>
            <a:spLocks noGrp="1"/>
          </p:cNvSpPr>
          <p:nvPr>
            <p:ph type="sldNum" sz="quarter" idx="5"/>
          </p:nvPr>
        </p:nvSpPr>
        <p:spPr/>
        <p:txBody>
          <a:bodyPr/>
          <a:lstStyle/>
          <a:p>
            <a:fld id="{3E9D3BCF-75C2-4A69-B9AB-E90655DDB40B}" type="slidenum">
              <a:rPr lang="et-EE" smtClean="0"/>
              <a:t>23</a:t>
            </a:fld>
            <a:endParaRPr lang="et-EE"/>
          </a:p>
        </p:txBody>
      </p:sp>
    </p:spTree>
    <p:extLst>
      <p:ext uri="{BB962C8B-B14F-4D97-AF65-F5344CB8AC3E}">
        <p14:creationId xmlns:p14="http://schemas.microsoft.com/office/powerpoint/2010/main" val="3394854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C6ED-AFBF-97FF-0AED-FCD2CBD43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C6E12-522E-9C05-A68D-F5E248310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614C6-4A66-1AF2-9913-E859C48D6A16}"/>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A0B0CCD7-9B5E-ECA5-EAD1-8EFE3E188700}"/>
              </a:ext>
            </a:extLst>
          </p:cNvPr>
          <p:cNvSpPr>
            <a:spLocks noGrp="1"/>
          </p:cNvSpPr>
          <p:nvPr>
            <p:ph type="sldNum" sz="quarter" idx="5"/>
          </p:nvPr>
        </p:nvSpPr>
        <p:spPr/>
        <p:txBody>
          <a:bodyPr/>
          <a:lstStyle/>
          <a:p>
            <a:fld id="{3E9D3BCF-75C2-4A69-B9AB-E90655DDB40B}" type="slidenum">
              <a:rPr lang="et-EE" smtClean="0"/>
              <a:t>24</a:t>
            </a:fld>
            <a:endParaRPr lang="et-EE"/>
          </a:p>
        </p:txBody>
      </p:sp>
    </p:spTree>
    <p:extLst>
      <p:ext uri="{BB962C8B-B14F-4D97-AF65-F5344CB8AC3E}">
        <p14:creationId xmlns:p14="http://schemas.microsoft.com/office/powerpoint/2010/main" val="1696142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25</a:t>
            </a:fld>
            <a:endParaRPr lang="et-EE"/>
          </a:p>
        </p:txBody>
      </p:sp>
    </p:spTree>
    <p:extLst>
      <p:ext uri="{BB962C8B-B14F-4D97-AF65-F5344CB8AC3E}">
        <p14:creationId xmlns:p14="http://schemas.microsoft.com/office/powerpoint/2010/main" val="532117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800" b="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26</a:t>
            </a:fld>
            <a:endParaRPr lang="et-EE"/>
          </a:p>
        </p:txBody>
      </p:sp>
    </p:spTree>
    <p:extLst>
      <p:ext uri="{BB962C8B-B14F-4D97-AF65-F5344CB8AC3E}">
        <p14:creationId xmlns:p14="http://schemas.microsoft.com/office/powerpoint/2010/main" val="4026465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8D403-85DE-A801-C197-66A07F188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40F7A-B210-A041-0EC4-AB7BE1128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8C22-B4E3-C5AA-866D-208C80349F31}"/>
              </a:ext>
            </a:extLst>
          </p:cNvPr>
          <p:cNvSpPr>
            <a:spLocks noGrp="1"/>
          </p:cNvSpPr>
          <p:nvPr>
            <p:ph type="body" idx="1"/>
          </p:nvPr>
        </p:nvSpPr>
        <p:spPr/>
        <p:txBody>
          <a:bodyPr/>
          <a:lstStyle/>
          <a:p>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867C190-5F0B-6988-8201-FFD677BEB671}"/>
              </a:ext>
            </a:extLst>
          </p:cNvPr>
          <p:cNvSpPr>
            <a:spLocks noGrp="1"/>
          </p:cNvSpPr>
          <p:nvPr>
            <p:ph type="sldNum" sz="quarter" idx="5"/>
          </p:nvPr>
        </p:nvSpPr>
        <p:spPr/>
        <p:txBody>
          <a:bodyPr/>
          <a:lstStyle/>
          <a:p>
            <a:fld id="{3E9D3BCF-75C2-4A69-B9AB-E90655DDB40B}" type="slidenum">
              <a:rPr lang="et-EE" smtClean="0"/>
              <a:t>27</a:t>
            </a:fld>
            <a:endParaRPr lang="et-EE"/>
          </a:p>
        </p:txBody>
      </p:sp>
    </p:spTree>
    <p:extLst>
      <p:ext uri="{BB962C8B-B14F-4D97-AF65-F5344CB8AC3E}">
        <p14:creationId xmlns:p14="http://schemas.microsoft.com/office/powerpoint/2010/main" val="4146037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7B5CF-6240-B30A-D5DB-7141149D1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91A5F-DC08-ED6F-CBA0-D6FE5A1BA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2327F-EA04-88A4-D1A6-92ACB7120DA3}"/>
              </a:ext>
            </a:extLst>
          </p:cNvPr>
          <p:cNvSpPr>
            <a:spLocks noGrp="1"/>
          </p:cNvSpPr>
          <p:nvPr>
            <p:ph type="body" idx="1"/>
          </p:nvPr>
        </p:nvSpPr>
        <p:spPr/>
        <p:txBody>
          <a:bodyPr/>
          <a:lstStyle/>
          <a:p>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0EA095C-6829-4272-3097-1843F2CC2CB8}"/>
              </a:ext>
            </a:extLst>
          </p:cNvPr>
          <p:cNvSpPr>
            <a:spLocks noGrp="1"/>
          </p:cNvSpPr>
          <p:nvPr>
            <p:ph type="sldNum" sz="quarter" idx="5"/>
          </p:nvPr>
        </p:nvSpPr>
        <p:spPr/>
        <p:txBody>
          <a:bodyPr/>
          <a:lstStyle/>
          <a:p>
            <a:fld id="{3E9D3BCF-75C2-4A69-B9AB-E90655DDB40B}" type="slidenum">
              <a:rPr lang="et-EE" smtClean="0"/>
              <a:t>28</a:t>
            </a:fld>
            <a:endParaRPr lang="et-EE"/>
          </a:p>
        </p:txBody>
      </p:sp>
    </p:spTree>
    <p:extLst>
      <p:ext uri="{BB962C8B-B14F-4D97-AF65-F5344CB8AC3E}">
        <p14:creationId xmlns:p14="http://schemas.microsoft.com/office/powerpoint/2010/main" val="245643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33EAC-6BE3-E130-322E-75F3016A0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0FD11-68C2-6B09-C30E-6AEABD665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A1C7F-763E-2679-D55A-1C349FBF078F}"/>
              </a:ext>
            </a:extLst>
          </p:cNvPr>
          <p:cNvSpPr>
            <a:spLocks noGrp="1"/>
          </p:cNvSpPr>
          <p:nvPr>
            <p:ph type="body" idx="1"/>
          </p:nvPr>
        </p:nvSpPr>
        <p:spPr/>
        <p:txBody>
          <a:bodyPr/>
          <a:lstStyle/>
          <a:p>
            <a:endParaRPr lang="lt-LT" sz="1200" dirty="0">
              <a:latin typeface="Poppins" panose="00000500000000000000" pitchFamily="2" charset="-70"/>
            </a:endParaRPr>
          </a:p>
        </p:txBody>
      </p:sp>
      <p:sp>
        <p:nvSpPr>
          <p:cNvPr id="4" name="Slide Number Placeholder 3">
            <a:extLst>
              <a:ext uri="{FF2B5EF4-FFF2-40B4-BE49-F238E27FC236}">
                <a16:creationId xmlns:a16="http://schemas.microsoft.com/office/drawing/2014/main" id="{1C6F4AED-FAF8-C5CD-314F-21587AE35F13}"/>
              </a:ext>
            </a:extLst>
          </p:cNvPr>
          <p:cNvSpPr>
            <a:spLocks noGrp="1"/>
          </p:cNvSpPr>
          <p:nvPr>
            <p:ph type="sldNum" sz="quarter" idx="5"/>
          </p:nvPr>
        </p:nvSpPr>
        <p:spPr/>
        <p:txBody>
          <a:bodyPr/>
          <a:lstStyle/>
          <a:p>
            <a:fld id="{3E9D3BCF-75C2-4A69-B9AB-E90655DDB40B}" type="slidenum">
              <a:rPr lang="et-EE" smtClean="0"/>
              <a:t>2</a:t>
            </a:fld>
            <a:endParaRPr lang="et-EE"/>
          </a:p>
        </p:txBody>
      </p:sp>
    </p:spTree>
    <p:extLst>
      <p:ext uri="{BB962C8B-B14F-4D97-AF65-F5344CB8AC3E}">
        <p14:creationId xmlns:p14="http://schemas.microsoft.com/office/powerpoint/2010/main" val="311953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FC72-2F82-FD66-56E1-D94796028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6528C-960E-DD77-3DCD-FFE398926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4B5A7-ADED-6176-FBFB-DF085C2CC37F}"/>
              </a:ext>
            </a:extLst>
          </p:cNvPr>
          <p:cNvSpPr>
            <a:spLocks noGrp="1"/>
          </p:cNvSpPr>
          <p:nvPr>
            <p:ph type="body" idx="1"/>
          </p:nvPr>
        </p:nvSpPr>
        <p:spPr/>
        <p:txBody>
          <a:bodyPr/>
          <a:lstStyle/>
          <a:p>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120959C-62DA-4596-E1B6-659FD383ED96}"/>
              </a:ext>
            </a:extLst>
          </p:cNvPr>
          <p:cNvSpPr>
            <a:spLocks noGrp="1"/>
          </p:cNvSpPr>
          <p:nvPr>
            <p:ph type="sldNum" sz="quarter" idx="5"/>
          </p:nvPr>
        </p:nvSpPr>
        <p:spPr/>
        <p:txBody>
          <a:bodyPr/>
          <a:lstStyle/>
          <a:p>
            <a:fld id="{3E9D3BCF-75C2-4A69-B9AB-E90655DDB40B}" type="slidenum">
              <a:rPr lang="et-EE" smtClean="0"/>
              <a:t>29</a:t>
            </a:fld>
            <a:endParaRPr lang="et-EE"/>
          </a:p>
        </p:txBody>
      </p:sp>
    </p:spTree>
    <p:extLst>
      <p:ext uri="{BB962C8B-B14F-4D97-AF65-F5344CB8AC3E}">
        <p14:creationId xmlns:p14="http://schemas.microsoft.com/office/powerpoint/2010/main" val="2841838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3620-F7F5-65F9-DD40-B84BFAB48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EF75F-FF29-DCBD-0623-5AE6A76A0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304D3-D256-92A0-8547-DA05B3E30D76}"/>
              </a:ext>
            </a:extLst>
          </p:cNvPr>
          <p:cNvSpPr>
            <a:spLocks noGrp="1"/>
          </p:cNvSpPr>
          <p:nvPr>
            <p:ph type="body" idx="1"/>
          </p:nvPr>
        </p:nvSpPr>
        <p:spPr/>
        <p:txBody>
          <a:bodyPr/>
          <a:lstStyle/>
          <a:p>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61A6CF0-4130-64BC-28EA-5251DCAD2B2A}"/>
              </a:ext>
            </a:extLst>
          </p:cNvPr>
          <p:cNvSpPr>
            <a:spLocks noGrp="1"/>
          </p:cNvSpPr>
          <p:nvPr>
            <p:ph type="sldNum" sz="quarter" idx="5"/>
          </p:nvPr>
        </p:nvSpPr>
        <p:spPr/>
        <p:txBody>
          <a:bodyPr/>
          <a:lstStyle/>
          <a:p>
            <a:fld id="{3E9D3BCF-75C2-4A69-B9AB-E90655DDB40B}" type="slidenum">
              <a:rPr lang="et-EE" smtClean="0"/>
              <a:t>30</a:t>
            </a:fld>
            <a:endParaRPr lang="et-EE"/>
          </a:p>
        </p:txBody>
      </p:sp>
    </p:spTree>
    <p:extLst>
      <p:ext uri="{BB962C8B-B14F-4D97-AF65-F5344CB8AC3E}">
        <p14:creationId xmlns:p14="http://schemas.microsoft.com/office/powerpoint/2010/main" val="371085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52F7-1065-EA8A-EF45-235690E3F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E4B92-DAC7-4264-07B9-EF77A86B0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7191A-FC2D-20B2-CA19-379FED8D1267}"/>
              </a:ext>
            </a:extLst>
          </p:cNvPr>
          <p:cNvSpPr>
            <a:spLocks noGrp="1"/>
          </p:cNvSpPr>
          <p:nvPr>
            <p:ph type="body" idx="1"/>
          </p:nvPr>
        </p:nvSpPr>
        <p:spPr/>
        <p:txBody>
          <a:bodyPr/>
          <a:lstStyle/>
          <a:p>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A0D8241-A40E-5642-357D-B3E109213F71}"/>
              </a:ext>
            </a:extLst>
          </p:cNvPr>
          <p:cNvSpPr>
            <a:spLocks noGrp="1"/>
          </p:cNvSpPr>
          <p:nvPr>
            <p:ph type="sldNum" sz="quarter" idx="5"/>
          </p:nvPr>
        </p:nvSpPr>
        <p:spPr/>
        <p:txBody>
          <a:bodyPr/>
          <a:lstStyle/>
          <a:p>
            <a:fld id="{3E9D3BCF-75C2-4A69-B9AB-E90655DDB40B}" type="slidenum">
              <a:rPr lang="et-EE" smtClean="0"/>
              <a:t>31</a:t>
            </a:fld>
            <a:endParaRPr lang="et-EE"/>
          </a:p>
        </p:txBody>
      </p:sp>
    </p:spTree>
    <p:extLst>
      <p:ext uri="{BB962C8B-B14F-4D97-AF65-F5344CB8AC3E}">
        <p14:creationId xmlns:p14="http://schemas.microsoft.com/office/powerpoint/2010/main" val="3030464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A6E01-7354-7E25-BFAD-7F7B56E11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9D886-76CB-6F92-B97E-E89CFE9FE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F0576-3DB9-24C6-AA45-D710150A432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C253F7EA-43DC-2EE6-F111-1D9410F49DC0}"/>
              </a:ext>
            </a:extLst>
          </p:cNvPr>
          <p:cNvSpPr>
            <a:spLocks noGrp="1"/>
          </p:cNvSpPr>
          <p:nvPr>
            <p:ph type="sldNum" sz="quarter" idx="5"/>
          </p:nvPr>
        </p:nvSpPr>
        <p:spPr/>
        <p:txBody>
          <a:bodyPr/>
          <a:lstStyle/>
          <a:p>
            <a:fld id="{3E9D3BCF-75C2-4A69-B9AB-E90655DDB40B}" type="slidenum">
              <a:rPr lang="et-EE" smtClean="0"/>
              <a:t>32</a:t>
            </a:fld>
            <a:endParaRPr lang="et-EE"/>
          </a:p>
        </p:txBody>
      </p:sp>
    </p:spTree>
    <p:extLst>
      <p:ext uri="{BB962C8B-B14F-4D97-AF65-F5344CB8AC3E}">
        <p14:creationId xmlns:p14="http://schemas.microsoft.com/office/powerpoint/2010/main" val="2493980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C702-864E-975E-4D0C-D30472F4D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8FFB5-267D-7FC8-F68B-8A1D6B164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C2685-6D4F-79F6-EF5B-4E833CD374C6}"/>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8956633E-47EF-6E72-7E8F-9BB4D0470D94}"/>
              </a:ext>
            </a:extLst>
          </p:cNvPr>
          <p:cNvSpPr>
            <a:spLocks noGrp="1"/>
          </p:cNvSpPr>
          <p:nvPr>
            <p:ph type="sldNum" sz="quarter" idx="5"/>
          </p:nvPr>
        </p:nvSpPr>
        <p:spPr/>
        <p:txBody>
          <a:bodyPr/>
          <a:lstStyle/>
          <a:p>
            <a:fld id="{3E9D3BCF-75C2-4A69-B9AB-E90655DDB40B}" type="slidenum">
              <a:rPr lang="et-EE" smtClean="0"/>
              <a:t>33</a:t>
            </a:fld>
            <a:endParaRPr lang="et-EE"/>
          </a:p>
        </p:txBody>
      </p:sp>
    </p:spTree>
    <p:extLst>
      <p:ext uri="{BB962C8B-B14F-4D97-AF65-F5344CB8AC3E}">
        <p14:creationId xmlns:p14="http://schemas.microsoft.com/office/powerpoint/2010/main" val="2351276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D6957-5C84-84BF-4606-7B1525414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90200-0B5B-596C-5D05-E52D57972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E62F6-D50C-9B8C-DA77-566188CB6203}"/>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101E81A9-BE92-88D7-9453-998713CA3A8C}"/>
              </a:ext>
            </a:extLst>
          </p:cNvPr>
          <p:cNvSpPr>
            <a:spLocks noGrp="1"/>
          </p:cNvSpPr>
          <p:nvPr>
            <p:ph type="sldNum" sz="quarter" idx="5"/>
          </p:nvPr>
        </p:nvSpPr>
        <p:spPr/>
        <p:txBody>
          <a:bodyPr/>
          <a:lstStyle/>
          <a:p>
            <a:fld id="{3E9D3BCF-75C2-4A69-B9AB-E90655DDB40B}" type="slidenum">
              <a:rPr lang="et-EE" smtClean="0"/>
              <a:t>34</a:t>
            </a:fld>
            <a:endParaRPr lang="et-EE"/>
          </a:p>
        </p:txBody>
      </p:sp>
    </p:spTree>
    <p:extLst>
      <p:ext uri="{BB962C8B-B14F-4D97-AF65-F5344CB8AC3E}">
        <p14:creationId xmlns:p14="http://schemas.microsoft.com/office/powerpoint/2010/main" val="2314003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E0909-B036-C56A-30EE-8E5C336FA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C09FC-DF98-04F4-7B75-EA37EA186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8B8B0-430C-C309-F109-4F7207ADE03B}"/>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5DB80D1C-D76D-1271-97FA-4F9BDE1FAAC5}"/>
              </a:ext>
            </a:extLst>
          </p:cNvPr>
          <p:cNvSpPr>
            <a:spLocks noGrp="1"/>
          </p:cNvSpPr>
          <p:nvPr>
            <p:ph type="sldNum" sz="quarter" idx="5"/>
          </p:nvPr>
        </p:nvSpPr>
        <p:spPr/>
        <p:txBody>
          <a:bodyPr/>
          <a:lstStyle/>
          <a:p>
            <a:fld id="{3E9D3BCF-75C2-4A69-B9AB-E90655DDB40B}" type="slidenum">
              <a:rPr lang="et-EE" smtClean="0"/>
              <a:t>35</a:t>
            </a:fld>
            <a:endParaRPr lang="et-EE"/>
          </a:p>
        </p:txBody>
      </p:sp>
    </p:spTree>
    <p:extLst>
      <p:ext uri="{BB962C8B-B14F-4D97-AF65-F5344CB8AC3E}">
        <p14:creationId xmlns:p14="http://schemas.microsoft.com/office/powerpoint/2010/main" val="3640085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298A-25DA-D20B-96AA-FB8484A5D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9F09C-F55A-1C61-C886-9EC1F9390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63E12-30D4-6A43-CD3D-C56631E8EF67}"/>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767AC53-F96F-4062-1B9F-1AF445A2E496}"/>
              </a:ext>
            </a:extLst>
          </p:cNvPr>
          <p:cNvSpPr>
            <a:spLocks noGrp="1"/>
          </p:cNvSpPr>
          <p:nvPr>
            <p:ph type="sldNum" sz="quarter" idx="5"/>
          </p:nvPr>
        </p:nvSpPr>
        <p:spPr/>
        <p:txBody>
          <a:bodyPr/>
          <a:lstStyle/>
          <a:p>
            <a:fld id="{3E9D3BCF-75C2-4A69-B9AB-E90655DDB40B}" type="slidenum">
              <a:rPr lang="et-EE" smtClean="0"/>
              <a:t>36</a:t>
            </a:fld>
            <a:endParaRPr lang="et-EE"/>
          </a:p>
        </p:txBody>
      </p:sp>
    </p:spTree>
    <p:extLst>
      <p:ext uri="{BB962C8B-B14F-4D97-AF65-F5344CB8AC3E}">
        <p14:creationId xmlns:p14="http://schemas.microsoft.com/office/powerpoint/2010/main" val="3654649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D6928-5B47-591B-70FB-BAA56B030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7098B-0E4E-B60C-389C-16C8EC245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BBA60-5AC9-07F8-C967-9A103AB7CA34}"/>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6EBE22B5-A191-E19B-1E38-A3601B757A2D}"/>
              </a:ext>
            </a:extLst>
          </p:cNvPr>
          <p:cNvSpPr>
            <a:spLocks noGrp="1"/>
          </p:cNvSpPr>
          <p:nvPr>
            <p:ph type="sldNum" sz="quarter" idx="5"/>
          </p:nvPr>
        </p:nvSpPr>
        <p:spPr/>
        <p:txBody>
          <a:bodyPr/>
          <a:lstStyle/>
          <a:p>
            <a:fld id="{3E9D3BCF-75C2-4A69-B9AB-E90655DDB40B}" type="slidenum">
              <a:rPr lang="et-EE" smtClean="0"/>
              <a:t>37</a:t>
            </a:fld>
            <a:endParaRPr lang="et-EE"/>
          </a:p>
        </p:txBody>
      </p:sp>
    </p:spTree>
    <p:extLst>
      <p:ext uri="{BB962C8B-B14F-4D97-AF65-F5344CB8AC3E}">
        <p14:creationId xmlns:p14="http://schemas.microsoft.com/office/powerpoint/2010/main" val="1520348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84B2-7B7C-6819-93A3-20B2932B4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A59EB-F6CD-04CA-A682-C315FDA6F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64A90-F886-DF26-6911-D1B045DF8ABA}"/>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EA11F854-4A02-D351-7FDA-C17077A7E8C4}"/>
              </a:ext>
            </a:extLst>
          </p:cNvPr>
          <p:cNvSpPr>
            <a:spLocks noGrp="1"/>
          </p:cNvSpPr>
          <p:nvPr>
            <p:ph type="sldNum" sz="quarter" idx="5"/>
          </p:nvPr>
        </p:nvSpPr>
        <p:spPr/>
        <p:txBody>
          <a:bodyPr/>
          <a:lstStyle/>
          <a:p>
            <a:fld id="{3E9D3BCF-75C2-4A69-B9AB-E90655DDB40B}" type="slidenum">
              <a:rPr lang="et-EE" smtClean="0"/>
              <a:t>38</a:t>
            </a:fld>
            <a:endParaRPr lang="et-EE"/>
          </a:p>
        </p:txBody>
      </p:sp>
    </p:spTree>
    <p:extLst>
      <p:ext uri="{BB962C8B-B14F-4D97-AF65-F5344CB8AC3E}">
        <p14:creationId xmlns:p14="http://schemas.microsoft.com/office/powerpoint/2010/main" val="3780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a:t>
            </a:fld>
            <a:endParaRPr lang="et-EE"/>
          </a:p>
        </p:txBody>
      </p:sp>
    </p:spTree>
    <p:extLst>
      <p:ext uri="{BB962C8B-B14F-4D97-AF65-F5344CB8AC3E}">
        <p14:creationId xmlns:p14="http://schemas.microsoft.com/office/powerpoint/2010/main" val="2651354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i="0" dirty="0"/>
          </a:p>
        </p:txBody>
      </p:sp>
      <p:sp>
        <p:nvSpPr>
          <p:cNvPr id="4" name="Slide Number Placeholder 3"/>
          <p:cNvSpPr>
            <a:spLocks noGrp="1"/>
          </p:cNvSpPr>
          <p:nvPr>
            <p:ph type="sldNum" sz="quarter" idx="5"/>
          </p:nvPr>
        </p:nvSpPr>
        <p:spPr/>
        <p:txBody>
          <a:bodyPr/>
          <a:lstStyle/>
          <a:p>
            <a:fld id="{3E9D3BCF-75C2-4A69-B9AB-E90655DDB40B}" type="slidenum">
              <a:rPr lang="et-EE" smtClean="0"/>
              <a:t>39</a:t>
            </a:fld>
            <a:endParaRPr lang="et-EE"/>
          </a:p>
        </p:txBody>
      </p:sp>
    </p:spTree>
    <p:extLst>
      <p:ext uri="{BB962C8B-B14F-4D97-AF65-F5344CB8AC3E}">
        <p14:creationId xmlns:p14="http://schemas.microsoft.com/office/powerpoint/2010/main" val="2263648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4174-6D1D-F476-FEC7-6A55BC0B9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4F8A9-886E-DBD7-89DC-682498237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F48E4-F390-103B-A4E3-54528CA866DC}"/>
              </a:ext>
            </a:extLst>
          </p:cNvPr>
          <p:cNvSpPr>
            <a:spLocks noGrp="1"/>
          </p:cNvSpPr>
          <p:nvPr>
            <p:ph type="body" idx="1"/>
          </p:nvPr>
        </p:nvSpPr>
        <p:spPr/>
        <p:txBody>
          <a:bodyPr/>
          <a:lstStyle/>
          <a:p>
            <a:pPr marL="0" indent="0">
              <a:buFontTx/>
              <a:buNone/>
            </a:pPr>
            <a:endParaRPr lang="lt-LT" i="0" dirty="0"/>
          </a:p>
        </p:txBody>
      </p:sp>
      <p:sp>
        <p:nvSpPr>
          <p:cNvPr id="4" name="Slide Number Placeholder 3">
            <a:extLst>
              <a:ext uri="{FF2B5EF4-FFF2-40B4-BE49-F238E27FC236}">
                <a16:creationId xmlns:a16="http://schemas.microsoft.com/office/drawing/2014/main" id="{68B0E0A7-C835-A3FE-64A5-4687E0AF70BE}"/>
              </a:ext>
            </a:extLst>
          </p:cNvPr>
          <p:cNvSpPr>
            <a:spLocks noGrp="1"/>
          </p:cNvSpPr>
          <p:nvPr>
            <p:ph type="sldNum" sz="quarter" idx="5"/>
          </p:nvPr>
        </p:nvSpPr>
        <p:spPr/>
        <p:txBody>
          <a:bodyPr/>
          <a:lstStyle/>
          <a:p>
            <a:fld id="{3E9D3BCF-75C2-4A69-B9AB-E90655DDB40B}" type="slidenum">
              <a:rPr lang="et-EE" smtClean="0"/>
              <a:t>40</a:t>
            </a:fld>
            <a:endParaRPr lang="et-EE"/>
          </a:p>
        </p:txBody>
      </p:sp>
    </p:spTree>
    <p:extLst>
      <p:ext uri="{BB962C8B-B14F-4D97-AF65-F5344CB8AC3E}">
        <p14:creationId xmlns:p14="http://schemas.microsoft.com/office/powerpoint/2010/main" val="2971539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41</a:t>
            </a:fld>
            <a:endParaRPr lang="et-EE"/>
          </a:p>
        </p:txBody>
      </p:sp>
    </p:spTree>
    <p:extLst>
      <p:ext uri="{BB962C8B-B14F-4D97-AF65-F5344CB8AC3E}">
        <p14:creationId xmlns:p14="http://schemas.microsoft.com/office/powerpoint/2010/main" val="1388460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D568-C70C-FD9F-A04E-DBD3A7C96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5BE2C-0C87-CBC1-FD93-E856AE023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80627-3E6D-A9AE-DEAD-467835DC0286}"/>
              </a:ext>
            </a:extLst>
          </p:cNvPr>
          <p:cNvSpPr>
            <a:spLocks noGrp="1"/>
          </p:cNvSpPr>
          <p:nvPr>
            <p:ph type="body" idx="1"/>
          </p:nvPr>
        </p:nvSpPr>
        <p:spPr/>
        <p:txBody>
          <a:bodyPr/>
          <a:lstStyle/>
          <a:p>
            <a:endParaRPr lang="lt-LT" i="0" dirty="0"/>
          </a:p>
        </p:txBody>
      </p:sp>
      <p:sp>
        <p:nvSpPr>
          <p:cNvPr id="4" name="Slide Number Placeholder 3">
            <a:extLst>
              <a:ext uri="{FF2B5EF4-FFF2-40B4-BE49-F238E27FC236}">
                <a16:creationId xmlns:a16="http://schemas.microsoft.com/office/drawing/2014/main" id="{B89DB328-D743-B95E-EA77-661B3A8B01A5}"/>
              </a:ext>
            </a:extLst>
          </p:cNvPr>
          <p:cNvSpPr>
            <a:spLocks noGrp="1"/>
          </p:cNvSpPr>
          <p:nvPr>
            <p:ph type="sldNum" sz="quarter" idx="5"/>
          </p:nvPr>
        </p:nvSpPr>
        <p:spPr/>
        <p:txBody>
          <a:bodyPr/>
          <a:lstStyle/>
          <a:p>
            <a:fld id="{3E9D3BCF-75C2-4A69-B9AB-E90655DDB40B}" type="slidenum">
              <a:rPr lang="et-EE" smtClean="0"/>
              <a:t>42</a:t>
            </a:fld>
            <a:endParaRPr lang="et-EE"/>
          </a:p>
        </p:txBody>
      </p:sp>
    </p:spTree>
    <p:extLst>
      <p:ext uri="{BB962C8B-B14F-4D97-AF65-F5344CB8AC3E}">
        <p14:creationId xmlns:p14="http://schemas.microsoft.com/office/powerpoint/2010/main" val="2716424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43</a:t>
            </a:fld>
            <a:endParaRPr lang="et-EE"/>
          </a:p>
        </p:txBody>
      </p:sp>
    </p:spTree>
    <p:extLst>
      <p:ext uri="{BB962C8B-B14F-4D97-AF65-F5344CB8AC3E}">
        <p14:creationId xmlns:p14="http://schemas.microsoft.com/office/powerpoint/2010/main" val="280317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A4633-E0F4-B585-21E6-C6B8928E9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C44FD-5744-0330-87B1-102F9D014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89F65-48FD-17C3-39D2-2576624F0378}"/>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2E8DEE10-FE0A-ABE7-9F46-27B3FBBD7353}"/>
              </a:ext>
            </a:extLst>
          </p:cNvPr>
          <p:cNvSpPr>
            <a:spLocks noGrp="1"/>
          </p:cNvSpPr>
          <p:nvPr>
            <p:ph type="sldNum" sz="quarter" idx="5"/>
          </p:nvPr>
        </p:nvSpPr>
        <p:spPr/>
        <p:txBody>
          <a:bodyPr/>
          <a:lstStyle/>
          <a:p>
            <a:fld id="{3E9D3BCF-75C2-4A69-B9AB-E90655DDB40B}" type="slidenum">
              <a:rPr lang="et-EE" smtClean="0"/>
              <a:t>4</a:t>
            </a:fld>
            <a:endParaRPr lang="et-EE"/>
          </a:p>
        </p:txBody>
      </p:sp>
    </p:spTree>
    <p:extLst>
      <p:ext uri="{BB962C8B-B14F-4D97-AF65-F5344CB8AC3E}">
        <p14:creationId xmlns:p14="http://schemas.microsoft.com/office/powerpoint/2010/main" val="50496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2347-AD82-0F62-ECF7-9851621A0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0A2FB-E42C-3689-DBF2-F3B3F7DB4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BE345-F39C-C699-455D-64638B36F3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FCB5E6E-343E-0D6D-3243-DB4DCC8F5620}"/>
              </a:ext>
            </a:extLst>
          </p:cNvPr>
          <p:cNvSpPr>
            <a:spLocks noGrp="1"/>
          </p:cNvSpPr>
          <p:nvPr>
            <p:ph type="sldNum" sz="quarter" idx="5"/>
          </p:nvPr>
        </p:nvSpPr>
        <p:spPr/>
        <p:txBody>
          <a:bodyPr/>
          <a:lstStyle/>
          <a:p>
            <a:fld id="{3E9D3BCF-75C2-4A69-B9AB-E90655DDB40B}" type="slidenum">
              <a:rPr lang="et-EE" smtClean="0"/>
              <a:t>5</a:t>
            </a:fld>
            <a:endParaRPr lang="et-EE"/>
          </a:p>
        </p:txBody>
      </p:sp>
    </p:spTree>
    <p:extLst>
      <p:ext uri="{BB962C8B-B14F-4D97-AF65-F5344CB8AC3E}">
        <p14:creationId xmlns:p14="http://schemas.microsoft.com/office/powerpoint/2010/main" val="352204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b="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E9D3BCF-75C2-4A69-B9AB-E90655DDB40B}" type="slidenum">
              <a:rPr lang="et-EE" smtClean="0"/>
              <a:t>6</a:t>
            </a:fld>
            <a:endParaRPr lang="et-EE"/>
          </a:p>
        </p:txBody>
      </p:sp>
    </p:spTree>
    <p:extLst>
      <p:ext uri="{BB962C8B-B14F-4D97-AF65-F5344CB8AC3E}">
        <p14:creationId xmlns:p14="http://schemas.microsoft.com/office/powerpoint/2010/main" val="308596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94C70-3625-7F20-7079-B94E04481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304E6-A602-3800-88FF-B6FC0EF5C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4F77D-258E-18C8-33A3-722D369E17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D0F4222-B657-939D-C46E-806A1007E114}"/>
              </a:ext>
            </a:extLst>
          </p:cNvPr>
          <p:cNvSpPr>
            <a:spLocks noGrp="1"/>
          </p:cNvSpPr>
          <p:nvPr>
            <p:ph type="sldNum" sz="quarter" idx="5"/>
          </p:nvPr>
        </p:nvSpPr>
        <p:spPr/>
        <p:txBody>
          <a:bodyPr/>
          <a:lstStyle/>
          <a:p>
            <a:fld id="{3E9D3BCF-75C2-4A69-B9AB-E90655DDB40B}" type="slidenum">
              <a:rPr lang="et-EE" smtClean="0"/>
              <a:t>7</a:t>
            </a:fld>
            <a:endParaRPr lang="et-EE"/>
          </a:p>
        </p:txBody>
      </p:sp>
    </p:spTree>
    <p:extLst>
      <p:ext uri="{BB962C8B-B14F-4D97-AF65-F5344CB8AC3E}">
        <p14:creationId xmlns:p14="http://schemas.microsoft.com/office/powerpoint/2010/main" val="53785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13F85-2669-985E-0099-D49A7CE73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F3E76-12EF-9699-169C-0C1D2E73E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EDA95-87E2-D9ED-81C0-7B8AE01D33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16DBAD8-E711-6E5E-61FE-C52EECAA02C5}"/>
              </a:ext>
            </a:extLst>
          </p:cNvPr>
          <p:cNvSpPr>
            <a:spLocks noGrp="1"/>
          </p:cNvSpPr>
          <p:nvPr>
            <p:ph type="sldNum" sz="quarter" idx="5"/>
          </p:nvPr>
        </p:nvSpPr>
        <p:spPr/>
        <p:txBody>
          <a:bodyPr/>
          <a:lstStyle/>
          <a:p>
            <a:fld id="{3E9D3BCF-75C2-4A69-B9AB-E90655DDB40B}" type="slidenum">
              <a:rPr lang="et-EE" smtClean="0"/>
              <a:t>8</a:t>
            </a:fld>
            <a:endParaRPr lang="et-EE"/>
          </a:p>
        </p:txBody>
      </p:sp>
    </p:spTree>
    <p:extLst>
      <p:ext uri="{BB962C8B-B14F-4D97-AF65-F5344CB8AC3E}">
        <p14:creationId xmlns:p14="http://schemas.microsoft.com/office/powerpoint/2010/main" val="3435868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15326650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412131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76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3074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0139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9670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678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76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39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5400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283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830153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grpSp>
        <p:nvGrpSpPr>
          <p:cNvPr id="8" name="Group 7"/>
          <p:cNvGrpSpPr/>
          <p:nvPr userDrawn="1"/>
        </p:nvGrpSpPr>
        <p:grpSpPr>
          <a:xfrm rot="16200000">
            <a:off x="5602818" y="-649816"/>
            <a:ext cx="986367" cy="12192000"/>
            <a:chOff x="727075" y="1098550"/>
            <a:chExt cx="1177925" cy="3389313"/>
          </a:xfrm>
        </p:grpSpPr>
        <p:sp>
          <p:nvSpPr>
            <p:cNvPr id="9" name="Rectangle 7"/>
            <p:cNvSpPr>
              <a:spLocks noChangeArrowheads="1"/>
            </p:cNvSpPr>
            <p:nvPr/>
          </p:nvSpPr>
          <p:spPr bwMode="auto">
            <a:xfrm>
              <a:off x="727075" y="1098550"/>
              <a:ext cx="1177925" cy="563563"/>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0" name="Rectangle 7"/>
            <p:cNvSpPr>
              <a:spLocks noChangeArrowheads="1"/>
            </p:cNvSpPr>
            <p:nvPr/>
          </p:nvSpPr>
          <p:spPr bwMode="auto">
            <a:xfrm>
              <a:off x="727075" y="1662113"/>
              <a:ext cx="1177925" cy="5635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1" name="Rectangle 8"/>
            <p:cNvSpPr>
              <a:spLocks noChangeArrowheads="1"/>
            </p:cNvSpPr>
            <p:nvPr/>
          </p:nvSpPr>
          <p:spPr bwMode="auto">
            <a:xfrm>
              <a:off x="727075" y="2225675"/>
              <a:ext cx="1177925" cy="56515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2" name="Rectangle 9"/>
            <p:cNvSpPr>
              <a:spLocks noChangeArrowheads="1"/>
            </p:cNvSpPr>
            <p:nvPr/>
          </p:nvSpPr>
          <p:spPr bwMode="auto">
            <a:xfrm>
              <a:off x="727075" y="2790825"/>
              <a:ext cx="1177925" cy="563563"/>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3" name="Rectangle 10"/>
            <p:cNvSpPr>
              <a:spLocks noChangeArrowheads="1"/>
            </p:cNvSpPr>
            <p:nvPr/>
          </p:nvSpPr>
          <p:spPr bwMode="auto">
            <a:xfrm>
              <a:off x="727075" y="3354388"/>
              <a:ext cx="1177925" cy="566738"/>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4" name="Rectangle 11"/>
            <p:cNvSpPr>
              <a:spLocks noChangeArrowheads="1"/>
            </p:cNvSpPr>
            <p:nvPr/>
          </p:nvSpPr>
          <p:spPr bwMode="auto">
            <a:xfrm>
              <a:off x="727075" y="3921125"/>
              <a:ext cx="1177925" cy="566738"/>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grpSp>
      <p:sp>
        <p:nvSpPr>
          <p:cNvPr id="17" name="Isosceles Triangle 16"/>
          <p:cNvSpPr/>
          <p:nvPr userDrawn="1"/>
        </p:nvSpPr>
        <p:spPr>
          <a:xfrm rot="10800000">
            <a:off x="5585622" y="0"/>
            <a:ext cx="1020757" cy="711200"/>
          </a:xfrm>
          <a:prstGeom prs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Title 1"/>
          <p:cNvSpPr>
            <a:spLocks noGrp="1"/>
          </p:cNvSpPr>
          <p:nvPr>
            <p:ph type="title" hasCustomPrompt="1"/>
          </p:nvPr>
        </p:nvSpPr>
        <p:spPr>
          <a:xfrm>
            <a:off x="3080231" y="2288093"/>
            <a:ext cx="6031539" cy="851983"/>
          </a:xfrm>
          <a:prstGeom prst="rect">
            <a:avLst/>
          </a:prstGeom>
        </p:spPr>
        <p:txBody>
          <a:bodyPr wrap="none" lIns="0" tIns="0" rIns="0" bIns="0" anchor="ctr">
            <a:noAutofit/>
          </a:bodyPr>
          <a:lstStyle>
            <a:lvl1pPr algn="ctr">
              <a:defRPr sz="3333" b="1" baseline="0">
                <a:solidFill>
                  <a:schemeClr val="tx1">
                    <a:lumMod val="50000"/>
                    <a:lumOff val="50000"/>
                  </a:schemeClr>
                </a:solidFill>
              </a:defRPr>
            </a:lvl1pPr>
          </a:lstStyle>
          <a:p>
            <a:r>
              <a:rPr lang="en-US" dirty="0"/>
              <a:t>Main Title Here</a:t>
            </a:r>
          </a:p>
        </p:txBody>
      </p:sp>
      <p:sp>
        <p:nvSpPr>
          <p:cNvPr id="19" name="Text Placeholder 3"/>
          <p:cNvSpPr>
            <a:spLocks noGrp="1"/>
          </p:cNvSpPr>
          <p:nvPr>
            <p:ph type="body" sz="half" idx="2" hasCustomPrompt="1"/>
          </p:nvPr>
        </p:nvSpPr>
        <p:spPr>
          <a:xfrm>
            <a:off x="3352800" y="3254205"/>
            <a:ext cx="5486400" cy="674061"/>
          </a:xfrm>
          <a:prstGeom prst="rect">
            <a:avLst/>
          </a:prstGeom>
        </p:spPr>
        <p:txBody>
          <a:bodyPr wrap="none" lIns="0" tIns="0" rIns="0" bIns="0" anchor="ctr">
            <a:noAutofit/>
          </a:bodyPr>
          <a:lstStyle>
            <a:lvl1pPr marL="0" indent="0" algn="ctr">
              <a:buNone/>
              <a:defRPr sz="1867"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2133" b="1" cap="all" dirty="0">
                <a:solidFill>
                  <a:schemeClr val="tx1">
                    <a:lumMod val="50000"/>
                    <a:lumOff val="50000"/>
                  </a:schemeClr>
                </a:solidFill>
              </a:rPr>
              <a:t>OFFERING IDEAS THAT RAISE YOUR BUSINESS </a:t>
            </a:r>
            <a:br>
              <a:rPr lang="en-US" sz="2133" b="1" dirty="0">
                <a:solidFill>
                  <a:schemeClr val="tx1">
                    <a:lumMod val="50000"/>
                    <a:lumOff val="50000"/>
                  </a:schemeClr>
                </a:solidFill>
              </a:rPr>
            </a:br>
            <a:r>
              <a:rPr lang="en-US" sz="2133" b="1" cap="all" dirty="0">
                <a:solidFill>
                  <a:schemeClr val="tx1">
                    <a:lumMod val="50000"/>
                    <a:lumOff val="50000"/>
                  </a:schemeClr>
                </a:solidFill>
              </a:rPr>
              <a:t>ABOVE THE EXPECTED</a:t>
            </a:r>
            <a:endParaRPr lang="en-US" sz="2133" b="1" dirty="0">
              <a:solidFill>
                <a:schemeClr val="tx1">
                  <a:lumMod val="50000"/>
                  <a:lumOff val="50000"/>
                </a:schemeClr>
              </a:solidFill>
            </a:endParaRPr>
          </a:p>
        </p:txBody>
      </p:sp>
      <p:grpSp>
        <p:nvGrpSpPr>
          <p:cNvPr id="20" name="Group 19"/>
          <p:cNvGrpSpPr/>
          <p:nvPr userDrawn="1"/>
        </p:nvGrpSpPr>
        <p:grpSpPr>
          <a:xfrm>
            <a:off x="0" y="2022611"/>
            <a:ext cx="12192000" cy="2237045"/>
            <a:chOff x="0" y="1732858"/>
            <a:chExt cx="9144000" cy="1677784"/>
          </a:xfrm>
        </p:grpSpPr>
        <p:grpSp>
          <p:nvGrpSpPr>
            <p:cNvPr id="21" name="Group 52"/>
            <p:cNvGrpSpPr/>
            <p:nvPr/>
          </p:nvGrpSpPr>
          <p:grpSpPr>
            <a:xfrm>
              <a:off x="2362200" y="1732858"/>
              <a:ext cx="4419600" cy="1677784"/>
              <a:chOff x="2362200" y="1657350"/>
              <a:chExt cx="4419600" cy="1677784"/>
            </a:xfrm>
          </p:grpSpPr>
          <p:grpSp>
            <p:nvGrpSpPr>
              <p:cNvPr id="30" name="Group 37"/>
              <p:cNvGrpSpPr/>
              <p:nvPr/>
            </p:nvGrpSpPr>
            <p:grpSpPr>
              <a:xfrm>
                <a:off x="2362200" y="1657350"/>
                <a:ext cx="4419600" cy="306184"/>
                <a:chOff x="2209006" y="1732960"/>
                <a:chExt cx="3658394" cy="306184"/>
              </a:xfrm>
            </p:grpSpPr>
            <p:cxnSp>
              <p:nvCxnSpPr>
                <p:cNvPr id="35" name="Straight Connector 34"/>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8"/>
              <p:cNvGrpSpPr/>
              <p:nvPr/>
            </p:nvGrpSpPr>
            <p:grpSpPr>
              <a:xfrm flipV="1">
                <a:off x="2362200" y="3028950"/>
                <a:ext cx="4419600" cy="306184"/>
                <a:chOff x="2209006" y="1732960"/>
                <a:chExt cx="3658394" cy="306184"/>
              </a:xfrm>
            </p:grpSpPr>
            <p:cxnSp>
              <p:nvCxnSpPr>
                <p:cNvPr id="32" name="Straight Connector 31"/>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4" name="Group 48"/>
            <p:cNvGrpSpPr/>
            <p:nvPr/>
          </p:nvGrpSpPr>
          <p:grpSpPr>
            <a:xfrm>
              <a:off x="0" y="2443523"/>
              <a:ext cx="2438400" cy="256454"/>
              <a:chOff x="0" y="2343150"/>
              <a:chExt cx="2438400" cy="256454"/>
            </a:xfrm>
          </p:grpSpPr>
          <p:sp>
            <p:nvSpPr>
              <p:cNvPr id="28" name="Oval 27"/>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9" name="Straight Connector 28"/>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49"/>
            <p:cNvGrpSpPr/>
            <p:nvPr/>
          </p:nvGrpSpPr>
          <p:grpSpPr>
            <a:xfrm flipH="1">
              <a:off x="6705600" y="2443523"/>
              <a:ext cx="2438400" cy="256454"/>
              <a:chOff x="0" y="2343150"/>
              <a:chExt cx="2438400" cy="256454"/>
            </a:xfrm>
          </p:grpSpPr>
          <p:sp>
            <p:nvSpPr>
              <p:cNvPr id="26" name="Oval 25"/>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7" name="Straight Connector 26"/>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98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Pic4">
    <p:spTree>
      <p:nvGrpSpPr>
        <p:cNvPr id="1" name=""/>
        <p:cNvGrpSpPr/>
        <p:nvPr/>
      </p:nvGrpSpPr>
      <p:grpSpPr>
        <a:xfrm>
          <a:off x="0" y="0"/>
          <a:ext cx="0" cy="0"/>
          <a:chOff x="0" y="0"/>
          <a:chExt cx="0" cy="0"/>
        </a:xfrm>
      </p:grpSpPr>
      <p:sp>
        <p:nvSpPr>
          <p:cNvPr id="20" name="Rectangle 19"/>
          <p:cNvSpPr/>
          <p:nvPr userDrawn="1"/>
        </p:nvSpPr>
        <p:spPr>
          <a:xfrm>
            <a:off x="5791200" y="1295401"/>
            <a:ext cx="6400800" cy="1558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Picture Placeholder 7"/>
          <p:cNvSpPr>
            <a:spLocks noGrp="1"/>
          </p:cNvSpPr>
          <p:nvPr>
            <p:ph type="pic" sz="quarter" idx="10" hasCustomPrompt="1"/>
          </p:nvPr>
        </p:nvSpPr>
        <p:spPr>
          <a:xfrm>
            <a:off x="9521533" y="1371334"/>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1" name="Text Placeholder 3"/>
          <p:cNvSpPr>
            <a:spLocks noGrp="1"/>
          </p:cNvSpPr>
          <p:nvPr>
            <p:ph type="body" sz="half" idx="16" hasCustomPrompt="1"/>
          </p:nvPr>
        </p:nvSpPr>
        <p:spPr>
          <a:xfrm>
            <a:off x="6096001" y="1408084"/>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hasCustomPrompt="1"/>
          </p:nvPr>
        </p:nvSpPr>
        <p:spPr>
          <a:xfrm>
            <a:off x="6096001" y="1805173"/>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22" name="Picture Placeholder 7"/>
          <p:cNvSpPr>
            <a:spLocks noGrp="1"/>
          </p:cNvSpPr>
          <p:nvPr>
            <p:ph type="pic" sz="quarter" idx="18" hasCustomPrompt="1"/>
          </p:nvPr>
        </p:nvSpPr>
        <p:spPr>
          <a:xfrm>
            <a:off x="0" y="1295400"/>
            <a:ext cx="5791200" cy="4695149"/>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9" name="Rectangle 38"/>
          <p:cNvSpPr/>
          <p:nvPr userDrawn="1"/>
        </p:nvSpPr>
        <p:spPr>
          <a:xfrm>
            <a:off x="5791200" y="2853783"/>
            <a:ext cx="6400800" cy="1558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Picture Placeholder 7"/>
          <p:cNvSpPr>
            <a:spLocks noGrp="1"/>
          </p:cNvSpPr>
          <p:nvPr>
            <p:ph type="pic" sz="quarter" idx="19" hasCustomPrompt="1"/>
          </p:nvPr>
        </p:nvSpPr>
        <p:spPr>
          <a:xfrm>
            <a:off x="9521533" y="292971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0" hasCustomPrompt="1"/>
          </p:nvPr>
        </p:nvSpPr>
        <p:spPr>
          <a:xfrm>
            <a:off x="6096001" y="2966466"/>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6" name="Text Placeholder 3"/>
          <p:cNvSpPr>
            <a:spLocks noGrp="1"/>
          </p:cNvSpPr>
          <p:nvPr>
            <p:ph type="body" sz="half" idx="21" hasCustomPrompt="1"/>
          </p:nvPr>
        </p:nvSpPr>
        <p:spPr>
          <a:xfrm>
            <a:off x="6096001" y="3363556"/>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47" name="Rectangle 46"/>
          <p:cNvSpPr/>
          <p:nvPr userDrawn="1"/>
        </p:nvSpPr>
        <p:spPr>
          <a:xfrm>
            <a:off x="5791200" y="4419334"/>
            <a:ext cx="6400800" cy="1558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Picture Placeholder 7"/>
          <p:cNvSpPr>
            <a:spLocks noGrp="1"/>
          </p:cNvSpPr>
          <p:nvPr>
            <p:ph type="pic" sz="quarter" idx="22" hasCustomPrompt="1"/>
          </p:nvPr>
        </p:nvSpPr>
        <p:spPr>
          <a:xfrm>
            <a:off x="9521533" y="449526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3" hasCustomPrompt="1"/>
          </p:nvPr>
        </p:nvSpPr>
        <p:spPr>
          <a:xfrm>
            <a:off x="6096001" y="4532017"/>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24" hasCustomPrompt="1"/>
          </p:nvPr>
        </p:nvSpPr>
        <p:spPr>
          <a:xfrm>
            <a:off x="6096001" y="492910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Tree>
    <p:extLst>
      <p:ext uri="{BB962C8B-B14F-4D97-AF65-F5344CB8AC3E}">
        <p14:creationId xmlns:p14="http://schemas.microsoft.com/office/powerpoint/2010/main" val="22670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left)">
                                      <p:cBhvr>
                                        <p:cTn id="59" dur="500"/>
                                        <p:tgtEl>
                                          <p:spTgt spid="49">
                                            <p:txEl>
                                              <p:pRg st="0" end="0"/>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wipe(left)">
                                      <p:cBhvr>
                                        <p:cTn id="6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2" grpId="0" animBg="1"/>
      <p:bldP spid="39" grpId="0" animBg="1"/>
      <p:bldP spid="44" grpId="0" animBg="1"/>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1092205"/>
            <a:ext cx="67056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11" name="Rectangle 10"/>
          <p:cNvSpPr/>
          <p:nvPr userDrawn="1"/>
        </p:nvSpPr>
        <p:spPr>
          <a:xfrm>
            <a:off x="6705600" y="1092201"/>
            <a:ext cx="2641600" cy="2455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0" name="Rectangle 39"/>
          <p:cNvSpPr/>
          <p:nvPr userDrawn="1"/>
        </p:nvSpPr>
        <p:spPr>
          <a:xfrm>
            <a:off x="6705600" y="3547261"/>
            <a:ext cx="2641600" cy="2455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7" name="Picture Placeholder 7"/>
          <p:cNvSpPr>
            <a:spLocks noGrp="1"/>
          </p:cNvSpPr>
          <p:nvPr userDrawn="1">
            <p:ph type="pic" sz="quarter" idx="15" hasCustomPrompt="1"/>
          </p:nvPr>
        </p:nvSpPr>
        <p:spPr>
          <a:xfrm>
            <a:off x="9347200" y="1092203"/>
            <a:ext cx="28448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49" name="Text Placeholder 3"/>
          <p:cNvSpPr>
            <a:spLocks noGrp="1"/>
          </p:cNvSpPr>
          <p:nvPr>
            <p:ph type="body" sz="half" idx="16" hasCustomPrompt="1"/>
          </p:nvPr>
        </p:nvSpPr>
        <p:spPr>
          <a:xfrm>
            <a:off x="6883400" y="1397005"/>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17" hasCustomPrompt="1"/>
          </p:nvPr>
        </p:nvSpPr>
        <p:spPr>
          <a:xfrm>
            <a:off x="6883401" y="1794095"/>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1" name="Text Placeholder 3"/>
          <p:cNvSpPr>
            <a:spLocks noGrp="1"/>
          </p:cNvSpPr>
          <p:nvPr>
            <p:ph type="body" sz="half" idx="18" hasCustomPrompt="1"/>
          </p:nvPr>
        </p:nvSpPr>
        <p:spPr>
          <a:xfrm>
            <a:off x="6883400" y="3844714"/>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2" name="Text Placeholder 3"/>
          <p:cNvSpPr>
            <a:spLocks noGrp="1"/>
          </p:cNvSpPr>
          <p:nvPr>
            <p:ph type="body" sz="half" idx="19" hasCustomPrompt="1"/>
          </p:nvPr>
        </p:nvSpPr>
        <p:spPr>
          <a:xfrm>
            <a:off x="6883401" y="4241804"/>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8" name="Title 1"/>
          <p:cNvSpPr>
            <a:spLocks noGrp="1"/>
          </p:cNvSpPr>
          <p:nvPr>
            <p:ph type="title" hasCustomPrompt="1"/>
          </p:nvPr>
        </p:nvSpPr>
        <p:spPr>
          <a:xfrm>
            <a:off x="2336800" y="253618"/>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722939"/>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21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wipe(up)">
                                      <p:cBhvr>
                                        <p:cTn id="23" dur="500"/>
                                        <p:tgtEl>
                                          <p:spTgt spid="4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wipe(up)">
                                      <p:cBhvr>
                                        <p:cTn id="27" dur="500"/>
                                        <p:tgtEl>
                                          <p:spTgt spid="50">
                                            <p:txEl>
                                              <p:pRg st="0" end="0"/>
                                            </p:txEl>
                                          </p:spTgt>
                                        </p:tgtEl>
                                      </p:cBhvr>
                                    </p:animEffect>
                                  </p:childTnLst>
                                </p:cTn>
                              </p:par>
                            </p:childTnLst>
                          </p:cTn>
                        </p:par>
                        <p:par>
                          <p:cTn id="28" fill="hold">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slide(fromTop)">
                                      <p:cBhvr>
                                        <p:cTn id="31" dur="500"/>
                                        <p:tgtEl>
                                          <p:spTgt spid="4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up)">
                                      <p:cBhvr>
                                        <p:cTn id="35" dur="500"/>
                                        <p:tgtEl>
                                          <p:spTgt spid="51">
                                            <p:txEl>
                                              <p:pRg st="0" end="0"/>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2">
                                            <p:txEl>
                                              <p:pRg st="0" end="0"/>
                                            </p:txEl>
                                          </p:spTgt>
                                        </p:tgtEl>
                                        <p:attrNameLst>
                                          <p:attrName>style.visibility</p:attrName>
                                        </p:attrNameLst>
                                      </p:cBhvr>
                                      <p:to>
                                        <p:strVal val="visible"/>
                                      </p:to>
                                    </p:set>
                                    <p:animEffect transition="in" filter="wipe(up)">
                                      <p:cBhvr>
                                        <p:cTn id="39" dur="500"/>
                                        <p:tgtEl>
                                          <p:spTgt spid="5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0" grpId="0" animBg="1"/>
      <p:bldP spid="47" grpId="0" animBg="1"/>
      <p:bldP spid="49" grpId="0" build="p">
        <p:tmplLst>
          <p:tmpl lvl="1">
            <p:tnLst>
              <p:par>
                <p:cTn presetID="22" presetClass="entr" presetSubtype="1"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P spid="50" grpId="0" build="p">
        <p:tmplLst>
          <p:tmpl lvl="1">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Lst>
      </p:bldP>
      <p:bldP spid="51" grpId="0" build="p">
        <p:tmplLst>
          <p:tmpl lvl="1">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Lst>
      </p:bldP>
      <p:bldP spid="52" grpId="0" build="p">
        <p:tmplLst>
          <p:tmpl lvl="1">
            <p:tnLst>
              <p:par>
                <p:cTn presetID="22" presetClass="entr" presetSubtype="1"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5433" y="2463800"/>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13" name="Group 12"/>
          <p:cNvGrpSpPr/>
          <p:nvPr userDrawn="1"/>
        </p:nvGrpSpPr>
        <p:grpSpPr>
          <a:xfrm>
            <a:off x="723900" y="1915866"/>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4" name="Rectangle 13"/>
          <p:cNvSpPr/>
          <p:nvPr userDrawn="1"/>
        </p:nvSpPr>
        <p:spPr>
          <a:xfrm>
            <a:off x="7239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Text Placeholder 3"/>
          <p:cNvSpPr>
            <a:spLocks noGrp="1"/>
          </p:cNvSpPr>
          <p:nvPr>
            <p:ph type="body" sz="half" idx="16" hasCustomPrompt="1"/>
          </p:nvPr>
        </p:nvSpPr>
        <p:spPr>
          <a:xfrm>
            <a:off x="850900" y="4089401"/>
            <a:ext cx="2286000" cy="390649"/>
          </a:xfrm>
          <a:prstGeom prst="rect">
            <a:avLst/>
          </a:prstGeom>
        </p:spPr>
        <p:txBody>
          <a:bodyPr wrap="square" lIns="0" tIns="0" rIns="0" bIns="0" anchor="ctr">
            <a:noAutofit/>
          </a:bodyPr>
          <a:lstStyle>
            <a:lvl1pPr marL="0" indent="0" algn="ctr">
              <a:buNone/>
              <a:defRPr sz="16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8509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45932" y="2463800"/>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1" name="Group 20"/>
          <p:cNvGrpSpPr/>
          <p:nvPr userDrawn="1"/>
        </p:nvGrpSpPr>
        <p:grpSpPr>
          <a:xfrm>
            <a:off x="3454400" y="1915866"/>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27" name="Rectangle 26"/>
          <p:cNvSpPr/>
          <p:nvPr userDrawn="1"/>
        </p:nvSpPr>
        <p:spPr>
          <a:xfrm>
            <a:off x="34544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19" hasCustomPrompt="1"/>
          </p:nvPr>
        </p:nvSpPr>
        <p:spPr>
          <a:xfrm>
            <a:off x="3581400" y="4089401"/>
            <a:ext cx="2286000" cy="390649"/>
          </a:xfrm>
          <a:prstGeom prst="rect">
            <a:avLst/>
          </a:prstGeom>
        </p:spPr>
        <p:txBody>
          <a:bodyPr wrap="square" lIns="0" tIns="0" rIns="0" bIns="0" anchor="ctr">
            <a:noAutofit/>
          </a:bodyPr>
          <a:lstStyle>
            <a:lvl1pPr marL="0" indent="0" algn="ctr">
              <a:buNone/>
              <a:defRPr sz="16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814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180667" y="2463800"/>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3" name="Group 32"/>
          <p:cNvGrpSpPr/>
          <p:nvPr userDrawn="1"/>
        </p:nvGrpSpPr>
        <p:grpSpPr>
          <a:xfrm>
            <a:off x="6197600" y="1915866"/>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36" name="Rectangle 35"/>
          <p:cNvSpPr/>
          <p:nvPr userDrawn="1"/>
        </p:nvSpPr>
        <p:spPr>
          <a:xfrm>
            <a:off x="61976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7" name="Text Placeholder 3"/>
          <p:cNvSpPr>
            <a:spLocks noGrp="1"/>
          </p:cNvSpPr>
          <p:nvPr>
            <p:ph type="body" sz="half" idx="22" hasCustomPrompt="1"/>
          </p:nvPr>
        </p:nvSpPr>
        <p:spPr>
          <a:xfrm>
            <a:off x="6324600" y="4089401"/>
            <a:ext cx="2286000" cy="390649"/>
          </a:xfrm>
          <a:prstGeom prst="rect">
            <a:avLst/>
          </a:prstGeom>
        </p:spPr>
        <p:txBody>
          <a:bodyPr wrap="square" lIns="0" tIns="0" rIns="0" bIns="0" anchor="ctr">
            <a:noAutofit/>
          </a:bodyPr>
          <a:lstStyle>
            <a:lvl1pPr marL="0" indent="0" algn="ctr">
              <a:buNone/>
              <a:defRPr sz="1600"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246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8940768" y="2463800"/>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0" name="Group 39"/>
          <p:cNvGrpSpPr/>
          <p:nvPr userDrawn="1"/>
        </p:nvGrpSpPr>
        <p:grpSpPr>
          <a:xfrm>
            <a:off x="8949235" y="1915866"/>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43" name="Rectangle 42"/>
          <p:cNvSpPr/>
          <p:nvPr userDrawn="1"/>
        </p:nvSpPr>
        <p:spPr>
          <a:xfrm>
            <a:off x="8949235"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5" hasCustomPrompt="1"/>
          </p:nvPr>
        </p:nvSpPr>
        <p:spPr>
          <a:xfrm>
            <a:off x="9076235" y="4089401"/>
            <a:ext cx="2286000" cy="390649"/>
          </a:xfrm>
          <a:prstGeom prst="rect">
            <a:avLst/>
          </a:prstGeom>
        </p:spPr>
        <p:txBody>
          <a:bodyPr wrap="square" lIns="0" tIns="0" rIns="0" bIns="0" anchor="ctr">
            <a:noAutofit/>
          </a:bodyPr>
          <a:lstStyle>
            <a:lvl1pPr marL="0" indent="0" algn="ctr">
              <a:buNone/>
              <a:defRPr sz="1600"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076236"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78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up)">
                                      <p:cBhvr>
                                        <p:cTn id="31" dur="500"/>
                                        <p:tgtEl>
                                          <p:spTgt spid="18">
                                            <p:txEl>
                                              <p:pRg st="0" end="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up)">
                                      <p:cBhvr>
                                        <p:cTn id="47" dur="500"/>
                                        <p:tgtEl>
                                          <p:spTgt spid="28">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wipe(up)">
                                      <p:cBhvr>
                                        <p:cTn id="51" dur="500"/>
                                        <p:tgtEl>
                                          <p:spTgt spid="31">
                                            <p:txEl>
                                              <p:pRg st="0" end="0"/>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up)">
                                      <p:cBhvr>
                                        <p:cTn id="67" dur="500"/>
                                        <p:tgtEl>
                                          <p:spTgt spid="37">
                                            <p:txEl>
                                              <p:pRg st="0" end="0"/>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up)">
                                      <p:cBhvr>
                                        <p:cTn id="87" dur="500"/>
                                        <p:tgtEl>
                                          <p:spTgt spid="44">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up)">
                                      <p:cBhvr>
                                        <p:cTn id="9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8" grpId="0"/>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Pic4">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9" name="Rounded Rectangle 18"/>
          <p:cNvSpPr/>
          <p:nvPr userDrawn="1"/>
        </p:nvSpPr>
        <p:spPr>
          <a:xfrm>
            <a:off x="863600" y="1477051"/>
            <a:ext cx="10464800" cy="2155149"/>
          </a:xfrm>
          <a:prstGeom prst="roundRect">
            <a:avLst>
              <a:gd name="adj" fmla="val 7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icture Placeholder 7"/>
          <p:cNvSpPr>
            <a:spLocks noGrp="1"/>
          </p:cNvSpPr>
          <p:nvPr>
            <p:ph type="pic" sz="quarter" idx="10" hasCustomPrompt="1"/>
          </p:nvPr>
        </p:nvSpPr>
        <p:spPr>
          <a:xfrm>
            <a:off x="1219200" y="1741825"/>
            <a:ext cx="2235200" cy="16256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16" hasCustomPrompt="1"/>
          </p:nvPr>
        </p:nvSpPr>
        <p:spPr>
          <a:xfrm>
            <a:off x="3657600" y="1791500"/>
            <a:ext cx="7315200"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Text Placeholder 3"/>
          <p:cNvSpPr>
            <a:spLocks noGrp="1"/>
          </p:cNvSpPr>
          <p:nvPr>
            <p:ph type="body" sz="half" idx="17" hasCustomPrompt="1"/>
          </p:nvPr>
        </p:nvSpPr>
        <p:spPr>
          <a:xfrm>
            <a:off x="3657600" y="2188589"/>
            <a:ext cx="7315200" cy="117883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6" name="Rounded Rectangle 25"/>
          <p:cNvSpPr/>
          <p:nvPr userDrawn="1"/>
        </p:nvSpPr>
        <p:spPr>
          <a:xfrm>
            <a:off x="863600" y="3732734"/>
            <a:ext cx="10464800" cy="2675981"/>
          </a:xfrm>
          <a:prstGeom prst="roundRect">
            <a:avLst>
              <a:gd name="adj" fmla="val 760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12192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19" hasCustomPrompt="1"/>
          </p:nvPr>
        </p:nvSpPr>
        <p:spPr>
          <a:xfrm>
            <a:off x="12250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4" name="Picture Placeholder 7"/>
          <p:cNvSpPr>
            <a:spLocks noGrp="1"/>
          </p:cNvSpPr>
          <p:nvPr>
            <p:ph type="pic" sz="quarter" idx="20" hasCustomPrompt="1"/>
          </p:nvPr>
        </p:nvSpPr>
        <p:spPr>
          <a:xfrm>
            <a:off x="46351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21" hasCustomPrompt="1"/>
          </p:nvPr>
        </p:nvSpPr>
        <p:spPr>
          <a:xfrm>
            <a:off x="46409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6" name="Picture Placeholder 7"/>
          <p:cNvSpPr>
            <a:spLocks noGrp="1"/>
          </p:cNvSpPr>
          <p:nvPr>
            <p:ph type="pic" sz="quarter" idx="22" hasCustomPrompt="1"/>
          </p:nvPr>
        </p:nvSpPr>
        <p:spPr>
          <a:xfrm>
            <a:off x="79248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23" hasCustomPrompt="1"/>
          </p:nvPr>
        </p:nvSpPr>
        <p:spPr>
          <a:xfrm>
            <a:off x="79306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93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wipe(down)">
                                      <p:cBhvr>
                                        <p:cTn id="39" dur="500"/>
                                        <p:tgtEl>
                                          <p:spTgt spid="29">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wipe(down)">
                                      <p:cBhvr>
                                        <p:cTn id="47" dur="500"/>
                                        <p:tgtEl>
                                          <p:spTgt spid="35">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wipe(down)">
                                      <p:cBhvr>
                                        <p:cTn id="5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9" grpId="0" animBg="1"/>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4" grpId="0" animBg="1"/>
      <p:bldP spid="35" grpId="0" build="p">
        <p:tmplLst>
          <p:tmpl lvl="1">
            <p:tnLst>
              <p:par>
                <p:cTn presetID="2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7" grpId="0" build="p">
        <p:tmplLst>
          <p:tmpl lvl="1">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3"/>
            <a:ext cx="12170443" cy="3717476"/>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22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4"/>
            <a:ext cx="12192000" cy="3006277"/>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10" hasCustomPrompt="1"/>
          </p:nvPr>
        </p:nvSpPr>
        <p:spPr>
          <a:xfrm>
            <a:off x="0" y="4038601"/>
            <a:ext cx="3048000" cy="1828799"/>
          </a:xfrm>
          <a:prstGeom prst="rect">
            <a:avLst/>
          </a:prstGeom>
          <a:solidFill>
            <a:schemeClr val="accent1">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3048000" y="4038601"/>
            <a:ext cx="3048000" cy="1828799"/>
          </a:xfrm>
          <a:prstGeom prst="rect">
            <a:avLst/>
          </a:prstGeom>
          <a:solidFill>
            <a:schemeClr val="accent2">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4038601"/>
            <a:ext cx="3048000" cy="1828799"/>
          </a:xfrm>
          <a:prstGeom prst="rect">
            <a:avLst/>
          </a:prstGeom>
          <a:solidFill>
            <a:schemeClr val="accent3">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8" hasCustomPrompt="1"/>
          </p:nvPr>
        </p:nvSpPr>
        <p:spPr>
          <a:xfrm>
            <a:off x="9144000" y="4038601"/>
            <a:ext cx="3048000" cy="1828799"/>
          </a:xfrm>
          <a:prstGeom prst="rect">
            <a:avLst/>
          </a:prstGeom>
          <a:solidFill>
            <a:schemeClr val="accent4">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212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2" grpId="0" animBg="1"/>
      <p:bldP spid="23" grpId="0" animBg="1"/>
      <p:bldP spid="24"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3"/>
            <a:ext cx="12191999" cy="4888376"/>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014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_Pic02">
    <p:spTree>
      <p:nvGrpSpPr>
        <p:cNvPr id="1" name=""/>
        <p:cNvGrpSpPr/>
        <p:nvPr/>
      </p:nvGrpSpPr>
      <p:grpSpPr>
        <a:xfrm>
          <a:off x="0" y="0"/>
          <a:ext cx="0" cy="0"/>
          <a:chOff x="0" y="0"/>
          <a:chExt cx="0" cy="0"/>
        </a:xfrm>
      </p:grpSpPr>
      <p:grpSp>
        <p:nvGrpSpPr>
          <p:cNvPr id="2" name="Group 18"/>
          <p:cNvGrpSpPr/>
          <p:nvPr userDrawn="1"/>
        </p:nvGrpSpPr>
        <p:grpSpPr>
          <a:xfrm>
            <a:off x="0" y="1483000"/>
            <a:ext cx="2438400" cy="2243000"/>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3" name="Group 22"/>
          <p:cNvGrpSpPr/>
          <p:nvPr userDrawn="1"/>
        </p:nvGrpSpPr>
        <p:grpSpPr>
          <a:xfrm>
            <a:off x="4876800" y="1483000"/>
            <a:ext cx="2438400" cy="2243000"/>
            <a:chOff x="4750079" y="1706835"/>
            <a:chExt cx="1785974" cy="1044090"/>
          </a:xfrm>
        </p:grpSpPr>
        <p:sp>
          <p:nvSpPr>
            <p:cNvPr id="24" name="Rectangle 2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Rectangle 2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4" name="Group 22"/>
          <p:cNvGrpSpPr/>
          <p:nvPr userDrawn="1"/>
        </p:nvGrpSpPr>
        <p:grpSpPr>
          <a:xfrm>
            <a:off x="9753600" y="1483000"/>
            <a:ext cx="2438400" cy="2243000"/>
            <a:chOff x="4750079" y="1706835"/>
            <a:chExt cx="1785974" cy="1044090"/>
          </a:xfrm>
        </p:grpSpPr>
        <p:sp>
          <p:nvSpPr>
            <p:cNvPr id="43" name="Rectangle 42"/>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Rectangle 43"/>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5" name="Group 22"/>
          <p:cNvGrpSpPr/>
          <p:nvPr userDrawn="1"/>
        </p:nvGrpSpPr>
        <p:grpSpPr>
          <a:xfrm>
            <a:off x="7315200" y="3726000"/>
            <a:ext cx="2438400" cy="2243000"/>
            <a:chOff x="4750079" y="1706835"/>
            <a:chExt cx="1785974" cy="1044090"/>
          </a:xfrm>
        </p:grpSpPr>
        <p:sp>
          <p:nvSpPr>
            <p:cNvPr id="68" name="Rectangle 67"/>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Rectangle 68"/>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6" name="Group 22"/>
          <p:cNvGrpSpPr/>
          <p:nvPr userDrawn="1"/>
        </p:nvGrpSpPr>
        <p:grpSpPr>
          <a:xfrm>
            <a:off x="2438400" y="3726000"/>
            <a:ext cx="2438400" cy="2243000"/>
            <a:chOff x="4750079" y="1706835"/>
            <a:chExt cx="1785974" cy="1044090"/>
          </a:xfrm>
        </p:grpSpPr>
        <p:sp>
          <p:nvSpPr>
            <p:cNvPr id="66" name="Rectangle 65"/>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7" name="Rectangle 66"/>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74" name="Picture Placeholder 7"/>
          <p:cNvSpPr>
            <a:spLocks noGrp="1"/>
          </p:cNvSpPr>
          <p:nvPr>
            <p:ph type="pic" sz="quarter" idx="16" hasCustomPrompt="1"/>
          </p:nvPr>
        </p:nvSpPr>
        <p:spPr>
          <a:xfrm>
            <a:off x="24384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5" name="Picture Placeholder 7"/>
          <p:cNvSpPr>
            <a:spLocks noGrp="1"/>
          </p:cNvSpPr>
          <p:nvPr>
            <p:ph type="pic" sz="quarter" idx="17" hasCustomPrompt="1"/>
          </p:nvPr>
        </p:nvSpPr>
        <p:spPr>
          <a:xfrm>
            <a:off x="73152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6" name="Picture Placeholder 7"/>
          <p:cNvSpPr>
            <a:spLocks noGrp="1"/>
          </p:cNvSpPr>
          <p:nvPr>
            <p:ph type="pic" sz="quarter" idx="18" hasCustomPrompt="1"/>
          </p:nvPr>
        </p:nvSpPr>
        <p:spPr>
          <a:xfrm>
            <a:off x="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7" name="Picture Placeholder 7"/>
          <p:cNvSpPr>
            <a:spLocks noGrp="1"/>
          </p:cNvSpPr>
          <p:nvPr>
            <p:ph type="pic" sz="quarter" idx="19" hasCustomPrompt="1"/>
          </p:nvPr>
        </p:nvSpPr>
        <p:spPr>
          <a:xfrm>
            <a:off x="487680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8" name="Picture Placeholder 7"/>
          <p:cNvSpPr>
            <a:spLocks noGrp="1"/>
          </p:cNvSpPr>
          <p:nvPr>
            <p:ph type="pic" sz="quarter" idx="20" hasCustomPrompt="1"/>
          </p:nvPr>
        </p:nvSpPr>
        <p:spPr>
          <a:xfrm>
            <a:off x="9732043"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9" name="Text Placeholder 3"/>
          <p:cNvSpPr>
            <a:spLocks noGrp="1"/>
          </p:cNvSpPr>
          <p:nvPr>
            <p:ph type="body" sz="half" idx="21"/>
          </p:nvPr>
        </p:nvSpPr>
        <p:spPr>
          <a:xfrm>
            <a:off x="158755"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2"/>
          </p:nvPr>
        </p:nvSpPr>
        <p:spPr>
          <a:xfrm>
            <a:off x="151729"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Text Placeholder 3"/>
          <p:cNvSpPr>
            <a:spLocks noGrp="1"/>
          </p:cNvSpPr>
          <p:nvPr>
            <p:ph type="body" sz="half" idx="23"/>
          </p:nvPr>
        </p:nvSpPr>
        <p:spPr>
          <a:xfrm>
            <a:off x="2603101"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4"/>
          </p:nvPr>
        </p:nvSpPr>
        <p:spPr>
          <a:xfrm>
            <a:off x="2596075"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Text Placeholder 3"/>
          <p:cNvSpPr>
            <a:spLocks noGrp="1"/>
          </p:cNvSpPr>
          <p:nvPr>
            <p:ph type="body" sz="half" idx="25"/>
          </p:nvPr>
        </p:nvSpPr>
        <p:spPr>
          <a:xfrm>
            <a:off x="5054334"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4" name="Text Placeholder 3"/>
          <p:cNvSpPr>
            <a:spLocks noGrp="1"/>
          </p:cNvSpPr>
          <p:nvPr>
            <p:ph type="body" sz="half" idx="26"/>
          </p:nvPr>
        </p:nvSpPr>
        <p:spPr>
          <a:xfrm>
            <a:off x="5047308"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Text Placeholder 3"/>
          <p:cNvSpPr>
            <a:spLocks noGrp="1"/>
          </p:cNvSpPr>
          <p:nvPr>
            <p:ph type="body" sz="half" idx="27"/>
          </p:nvPr>
        </p:nvSpPr>
        <p:spPr>
          <a:xfrm>
            <a:off x="7485709"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6" name="Text Placeholder 3"/>
          <p:cNvSpPr>
            <a:spLocks noGrp="1"/>
          </p:cNvSpPr>
          <p:nvPr>
            <p:ph type="body" sz="half" idx="28"/>
          </p:nvPr>
        </p:nvSpPr>
        <p:spPr>
          <a:xfrm>
            <a:off x="7478683"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7" name="Text Placeholder 3"/>
          <p:cNvSpPr>
            <a:spLocks noGrp="1"/>
          </p:cNvSpPr>
          <p:nvPr>
            <p:ph type="body" sz="half" idx="29"/>
          </p:nvPr>
        </p:nvSpPr>
        <p:spPr>
          <a:xfrm>
            <a:off x="9955626"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8" name="Text Placeholder 3"/>
          <p:cNvSpPr>
            <a:spLocks noGrp="1"/>
          </p:cNvSpPr>
          <p:nvPr>
            <p:ph type="body" sz="half" idx="30"/>
          </p:nvPr>
        </p:nvSpPr>
        <p:spPr>
          <a:xfrm>
            <a:off x="9948600"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12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80">
                                            <p:txEl>
                                              <p:pRg st="0" end="0"/>
                                            </p:txEl>
                                          </p:spTgt>
                                        </p:tgtEl>
                                        <p:attrNameLst>
                                          <p:attrName>style.visibility</p:attrName>
                                        </p:attrNameLst>
                                      </p:cBhvr>
                                      <p:to>
                                        <p:strVal val="visible"/>
                                      </p:to>
                                    </p:set>
                                    <p:animEffect transition="in" filter="wipe(down)">
                                      <p:cBhvr>
                                        <p:cTn id="19" dur="500"/>
                                        <p:tgtEl>
                                          <p:spTgt spid="8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down)">
                                      <p:cBhvr>
                                        <p:cTn id="23" dur="500"/>
                                        <p:tgtEl>
                                          <p:spTgt spid="7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wipe(down)">
                                      <p:cBhvr>
                                        <p:cTn id="35" dur="500"/>
                                        <p:tgtEl>
                                          <p:spTgt spid="8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wipe(down)">
                                      <p:cBhvr>
                                        <p:cTn id="39" dur="500"/>
                                        <p:tgtEl>
                                          <p:spTgt spid="8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84">
                                            <p:txEl>
                                              <p:pRg st="0" end="0"/>
                                            </p:txEl>
                                          </p:spTgt>
                                        </p:tgtEl>
                                        <p:attrNameLst>
                                          <p:attrName>style.visibility</p:attrName>
                                        </p:attrNameLst>
                                      </p:cBhvr>
                                      <p:to>
                                        <p:strVal val="visible"/>
                                      </p:to>
                                    </p:set>
                                    <p:animEffect transition="in" filter="wipe(down)">
                                      <p:cBhvr>
                                        <p:cTn id="51" dur="500"/>
                                        <p:tgtEl>
                                          <p:spTgt spid="8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83">
                                            <p:txEl>
                                              <p:pRg st="0" end="0"/>
                                            </p:txEl>
                                          </p:spTgt>
                                        </p:tgtEl>
                                        <p:attrNameLst>
                                          <p:attrName>style.visibility</p:attrName>
                                        </p:attrNameLst>
                                      </p:cBhvr>
                                      <p:to>
                                        <p:strVal val="visible"/>
                                      </p:to>
                                    </p:set>
                                    <p:animEffect transition="in" filter="wipe(down)">
                                      <p:cBhvr>
                                        <p:cTn id="55" dur="500"/>
                                        <p:tgtEl>
                                          <p:spTgt spid="83">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86">
                                            <p:txEl>
                                              <p:pRg st="0" end="0"/>
                                            </p:txEl>
                                          </p:spTgt>
                                        </p:tgtEl>
                                        <p:attrNameLst>
                                          <p:attrName>style.visibility</p:attrName>
                                        </p:attrNameLst>
                                      </p:cBhvr>
                                      <p:to>
                                        <p:strVal val="visible"/>
                                      </p:to>
                                    </p:set>
                                    <p:animEffect transition="in" filter="wipe(down)">
                                      <p:cBhvr>
                                        <p:cTn id="67" dur="500"/>
                                        <p:tgtEl>
                                          <p:spTgt spid="8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85">
                                            <p:txEl>
                                              <p:pRg st="0" end="0"/>
                                            </p:txEl>
                                          </p:spTgt>
                                        </p:tgtEl>
                                        <p:attrNameLst>
                                          <p:attrName>style.visibility</p:attrName>
                                        </p:attrNameLst>
                                      </p:cBhvr>
                                      <p:to>
                                        <p:strVal val="visible"/>
                                      </p:to>
                                    </p:set>
                                    <p:animEffect transition="in" filter="wipe(down)">
                                      <p:cBhvr>
                                        <p:cTn id="71" dur="500"/>
                                        <p:tgtEl>
                                          <p:spTgt spid="85">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88">
                                            <p:txEl>
                                              <p:pRg st="0" end="0"/>
                                            </p:txEl>
                                          </p:spTgt>
                                        </p:tgtEl>
                                        <p:attrNameLst>
                                          <p:attrName>style.visibility</p:attrName>
                                        </p:attrNameLst>
                                      </p:cBhvr>
                                      <p:to>
                                        <p:strVal val="visible"/>
                                      </p:to>
                                    </p:set>
                                    <p:animEffect transition="in" filter="wipe(down)">
                                      <p:cBhvr>
                                        <p:cTn id="83" dur="500"/>
                                        <p:tgtEl>
                                          <p:spTgt spid="88">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87">
                                            <p:txEl>
                                              <p:pRg st="0" end="0"/>
                                            </p:txEl>
                                          </p:spTgt>
                                        </p:tgtEl>
                                        <p:attrNameLst>
                                          <p:attrName>style.visibility</p:attrName>
                                        </p:attrNameLst>
                                      </p:cBhvr>
                                      <p:to>
                                        <p:strVal val="visible"/>
                                      </p:to>
                                    </p:set>
                                    <p:animEffect transition="in" filter="wipe(down)">
                                      <p:cBhvr>
                                        <p:cTn id="87" dur="500"/>
                                        <p:tgtEl>
                                          <p:spTgt spid="87">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up)">
                                      <p:cBhvr>
                                        <p:cTn id="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Effect transition="in" filter="wipe(down)">
                      <p:cBhvr>
                        <p:cTn dur="500"/>
                        <p:tgtEl>
                          <p:spTgt spid="81"/>
                        </p:tgtEl>
                      </p:cBhvr>
                    </p:animEffect>
                  </p:childTnLst>
                </p:cTn>
              </p:par>
            </p:tnLst>
          </p:tmpl>
        </p:tmplLst>
      </p:bldP>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Effect transition="in" filter="wipe(down)">
                      <p:cBhvr>
                        <p:cTn dur="500"/>
                        <p:tgtEl>
                          <p:spTgt spid="85"/>
                        </p:tgtEl>
                      </p:cBhvr>
                    </p:animEffect>
                  </p:childTnLst>
                </p:cTn>
              </p:par>
            </p:tnLst>
          </p:tmpl>
        </p:tmplLst>
      </p:bldP>
      <p:bldP spid="8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8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wipe(down)">
                      <p:cBhvr>
                        <p:cTn dur="500"/>
                        <p:tgtEl>
                          <p:spTgt spid="88"/>
                        </p:tgtEl>
                      </p:cBhvr>
                    </p:animEffect>
                  </p:childTnLst>
                </p:cTn>
              </p:par>
            </p:tnLst>
          </p:tmpl>
        </p:tmplLst>
      </p:bldP>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4366345"/>
            <a:ext cx="3288633" cy="1862116"/>
          </a:xfrm>
          <a:prstGeom prst="rect">
            <a:avLst/>
          </a:prstGeom>
          <a:solidFill>
            <a:schemeClr val="accent1"/>
          </a:solidFill>
          <a:ln w="19050">
            <a:solidFill>
              <a:schemeClr val="accent1"/>
            </a:solid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541643"/>
            <a:ext cx="1040063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1089056" y="226193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1605281" y="2241681"/>
            <a:ext cx="9469119"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1089056" y="29254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1605282" y="2905156"/>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35507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1605282" y="3530530"/>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1166643" y="1777119"/>
            <a:ext cx="9907756"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Picture Placeholder 7"/>
          <p:cNvSpPr>
            <a:spLocks noGrp="1"/>
          </p:cNvSpPr>
          <p:nvPr>
            <p:ph type="pic" sz="quarter" idx="22" hasCustomPrompt="1"/>
          </p:nvPr>
        </p:nvSpPr>
        <p:spPr>
          <a:xfrm>
            <a:off x="4442326" y="4366345"/>
            <a:ext cx="3288633" cy="1862116"/>
          </a:xfrm>
          <a:prstGeom prst="rect">
            <a:avLst/>
          </a:prstGeom>
          <a:solidFill>
            <a:schemeClr val="accent2"/>
          </a:solidFill>
          <a:ln w="19050">
            <a:solidFill>
              <a:schemeClr val="accent2"/>
            </a:solid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4366345"/>
            <a:ext cx="3288633" cy="1862116"/>
          </a:xfrm>
          <a:prstGeom prst="rect">
            <a:avLst/>
          </a:prstGeom>
          <a:solidFill>
            <a:schemeClr val="accent3"/>
          </a:solidFill>
          <a:ln w="19050">
            <a:solidFill>
              <a:schemeClr val="accent3"/>
            </a:solidFill>
          </a:ln>
        </p:spPr>
        <p:txBody>
          <a:bodyPr tIns="0" bIns="182880" anchor="b"/>
          <a:lstStyle>
            <a:lvl1pPr algn="ctr">
              <a:buNone/>
              <a:defRPr sz="1600">
                <a:solidFill>
                  <a:schemeClr val="bg1"/>
                </a:solidFill>
              </a:defRPr>
            </a:lvl1pPr>
          </a:lstStyle>
          <a:p>
            <a:r>
              <a:rPr lang="en-US" dirty="0"/>
              <a:t>Image Holder</a:t>
            </a: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559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359915610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3001051"/>
            <a:ext cx="3288633" cy="1658916"/>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408767"/>
            <a:ext cx="3269916"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0" name="Picture Placeholder 7"/>
          <p:cNvSpPr>
            <a:spLocks noGrp="1"/>
          </p:cNvSpPr>
          <p:nvPr>
            <p:ph type="pic" sz="quarter" idx="22" hasCustomPrompt="1"/>
          </p:nvPr>
        </p:nvSpPr>
        <p:spPr>
          <a:xfrm>
            <a:off x="4442326" y="3001051"/>
            <a:ext cx="3288633" cy="1658916"/>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3001051"/>
            <a:ext cx="3288633" cy="1658916"/>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7" name="Rectangle 16"/>
          <p:cNvSpPr/>
          <p:nvPr userDrawn="1"/>
        </p:nvSpPr>
        <p:spPr>
          <a:xfrm>
            <a:off x="4461043" y="1408767"/>
            <a:ext cx="3269916"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8026402" y="1408767"/>
            <a:ext cx="3269916"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 Placeholder 3"/>
          <p:cNvSpPr>
            <a:spLocks noGrp="1"/>
          </p:cNvSpPr>
          <p:nvPr>
            <p:ph type="body" sz="half" idx="16" hasCustomPrompt="1"/>
          </p:nvPr>
        </p:nvSpPr>
        <p:spPr>
          <a:xfrm>
            <a:off x="876966" y="4723067"/>
            <a:ext cx="3288633" cy="508973"/>
          </a:xfrm>
          <a:prstGeom prst="rect">
            <a:avLst/>
          </a:prstGeom>
        </p:spPr>
        <p:txBody>
          <a:bodyPr wrap="square" lIns="0" tIns="0" rIns="0" bIns="0" anchor="ctr">
            <a:noAutofit/>
          </a:bodyPr>
          <a:lstStyle>
            <a:lvl1pPr marL="0" indent="0" algn="ctr">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p:nvPr>
        </p:nvSpPr>
        <p:spPr>
          <a:xfrm>
            <a:off x="895685"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4" hasCustomPrompt="1"/>
          </p:nvPr>
        </p:nvSpPr>
        <p:spPr>
          <a:xfrm>
            <a:off x="4442325" y="4723067"/>
            <a:ext cx="3288633" cy="508973"/>
          </a:xfrm>
          <a:prstGeom prst="rect">
            <a:avLst/>
          </a:prstGeom>
        </p:spPr>
        <p:txBody>
          <a:bodyPr wrap="square" lIns="0" tIns="0" rIns="0" bIns="0" anchor="ctr">
            <a:noAutofit/>
          </a:bodyPr>
          <a:lstStyle>
            <a:lvl1pPr marL="0" indent="0" algn="ctr">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Text Placeholder 3"/>
          <p:cNvSpPr>
            <a:spLocks noGrp="1"/>
          </p:cNvSpPr>
          <p:nvPr>
            <p:ph type="body" sz="half" idx="25"/>
          </p:nvPr>
        </p:nvSpPr>
        <p:spPr>
          <a:xfrm>
            <a:off x="4461043"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1" name="Text Placeholder 3"/>
          <p:cNvSpPr>
            <a:spLocks noGrp="1"/>
          </p:cNvSpPr>
          <p:nvPr>
            <p:ph type="body" sz="half" idx="26" hasCustomPrompt="1"/>
          </p:nvPr>
        </p:nvSpPr>
        <p:spPr>
          <a:xfrm>
            <a:off x="8007684" y="4723067"/>
            <a:ext cx="3288633" cy="508973"/>
          </a:xfrm>
          <a:prstGeom prst="rect">
            <a:avLst/>
          </a:prstGeom>
        </p:spPr>
        <p:txBody>
          <a:bodyPr wrap="square" lIns="0" tIns="0" rIns="0" bIns="0" anchor="ctr">
            <a:noAutofit/>
          </a:bodyPr>
          <a:lstStyle>
            <a:lvl1pPr marL="0" indent="0" algn="ctr">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Text Placeholder 3"/>
          <p:cNvSpPr>
            <a:spLocks noGrp="1"/>
          </p:cNvSpPr>
          <p:nvPr>
            <p:ph type="body" sz="half" idx="27"/>
          </p:nvPr>
        </p:nvSpPr>
        <p:spPr>
          <a:xfrm>
            <a:off x="8026402"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Freeform 62"/>
          <p:cNvSpPr>
            <a:spLocks noChangeAspect="1" noEditPoints="1"/>
          </p:cNvSpPr>
          <p:nvPr userDrawn="1"/>
        </p:nvSpPr>
        <p:spPr bwMode="auto">
          <a:xfrm>
            <a:off x="2091795" y="1728412"/>
            <a:ext cx="877693" cy="88470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5" name="Freeform 245"/>
          <p:cNvSpPr>
            <a:spLocks noChangeAspect="1"/>
          </p:cNvSpPr>
          <p:nvPr userDrawn="1"/>
        </p:nvSpPr>
        <p:spPr bwMode="auto">
          <a:xfrm>
            <a:off x="5668728" y="1743495"/>
            <a:ext cx="854544" cy="8545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6" name="Freeform 132"/>
          <p:cNvSpPr>
            <a:spLocks noChangeAspect="1" noEditPoints="1"/>
          </p:cNvSpPr>
          <p:nvPr userDrawn="1"/>
        </p:nvSpPr>
        <p:spPr bwMode="auto">
          <a:xfrm>
            <a:off x="9190983" y="1720844"/>
            <a:ext cx="940752" cy="89984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2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049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par>
                          <p:cTn id="30" fill="hold">
                            <p:stCondLst>
                              <p:cond delay="3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5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wipe(down)">
                                      <p:cBhvr>
                                        <p:cTn id="51" dur="500"/>
                                        <p:tgtEl>
                                          <p:spTgt spid="29">
                                            <p:txEl>
                                              <p:pRg st="0" end="0"/>
                                            </p:txEl>
                                          </p:spTgt>
                                        </p:tgtEl>
                                      </p:cBhvr>
                                    </p:animEffect>
                                  </p:childTnLst>
                                </p:cTn>
                              </p:par>
                            </p:childTnLst>
                          </p:cTn>
                        </p:par>
                        <p:par>
                          <p:cTn id="52" fill="hold">
                            <p:stCondLst>
                              <p:cond delay="55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wipe(down)">
                                      <p:cBhvr>
                                        <p:cTn id="55" dur="500"/>
                                        <p:tgtEl>
                                          <p:spTgt spid="30">
                                            <p:txEl>
                                              <p:pRg st="0" end="0"/>
                                            </p:txEl>
                                          </p:spTgt>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500"/>
                            </p:stCondLst>
                            <p:childTnLst>
                              <p:par>
                                <p:cTn id="61" presetID="53"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31">
                                            <p:txEl>
                                              <p:pRg st="0" end="0"/>
                                            </p:txEl>
                                          </p:spTgt>
                                        </p:tgtEl>
                                        <p:attrNameLst>
                                          <p:attrName>style.visibility</p:attrName>
                                        </p:attrNameLst>
                                      </p:cBhvr>
                                      <p:to>
                                        <p:strVal val="visible"/>
                                      </p:to>
                                    </p:set>
                                    <p:animEffect transition="in" filter="wipe(down)">
                                      <p:cBhvr>
                                        <p:cTn id="73" dur="500"/>
                                        <p:tgtEl>
                                          <p:spTgt spid="31">
                                            <p:txEl>
                                              <p:pRg st="0" end="0"/>
                                            </p:txEl>
                                          </p:spTgt>
                                        </p:tgtEl>
                                      </p:cBhvr>
                                    </p:animEffect>
                                  </p:childTnLst>
                                </p:cTn>
                              </p:par>
                            </p:childTnLst>
                          </p:cTn>
                        </p:par>
                        <p:par>
                          <p:cTn id="74" fill="hold">
                            <p:stCondLst>
                              <p:cond delay="8000"/>
                            </p:stCondLst>
                            <p:childTnLst>
                              <p:par>
                                <p:cTn id="75" presetID="22" presetClass="entr" presetSubtype="4" fill="hold" grpId="0" nodeType="afterEffect" nodePh="1">
                                  <p:stCondLst>
                                    <p:cond delay="0"/>
                                  </p:stCondLst>
                                  <p:endCondLst>
                                    <p:cond evt="begin" delay="0">
                                      <p:tn val="75"/>
                                    </p:cond>
                                  </p:end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wipe(down)">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40" grpId="0" animBg="1"/>
      <p:bldP spid="41" grpId="0" animBg="1"/>
      <p:bldP spid="17" grpId="0" animBg="1"/>
      <p:bldP spid="19" grpId="0" animBg="1"/>
      <p:bldP spid="21" grpId="0" build="p">
        <p:tmplLst>
          <p:tmpl lvl="1">
            <p:tnLst>
              <p:par>
                <p:cTn presetID="22" presetClass="entr" presetSubtype="4"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build="p">
        <p:tmplLst>
          <p:tmpl lvl="1">
            <p:tnLst>
              <p:par>
                <p:cTn presetID="22" presetClass="entr" presetSubtype="4"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5" grpId="0" animBg="1"/>
      <p:bldP spid="36" grpId="0" animBg="1"/>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Pic6">
    <p:spTree>
      <p:nvGrpSpPr>
        <p:cNvPr id="1" name=""/>
        <p:cNvGrpSpPr/>
        <p:nvPr/>
      </p:nvGrpSpPr>
      <p:grpSpPr>
        <a:xfrm>
          <a:off x="0" y="0"/>
          <a:ext cx="0" cy="0"/>
          <a:chOff x="0" y="0"/>
          <a:chExt cx="0" cy="0"/>
        </a:xfrm>
      </p:grpSpPr>
      <p:sp>
        <p:nvSpPr>
          <p:cNvPr id="20" name="Rectangle 19"/>
          <p:cNvSpPr/>
          <p:nvPr userDrawn="1"/>
        </p:nvSpPr>
        <p:spPr>
          <a:xfrm>
            <a:off x="852128" y="1597800"/>
            <a:ext cx="3759200" cy="45543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Picture Placeholder 7"/>
          <p:cNvSpPr>
            <a:spLocks noGrp="1"/>
          </p:cNvSpPr>
          <p:nvPr>
            <p:ph type="pic" sz="quarter" idx="11" hasCustomPrompt="1"/>
          </p:nvPr>
        </p:nvSpPr>
        <p:spPr>
          <a:xfrm>
            <a:off x="4611328" y="1597801"/>
            <a:ext cx="3352800" cy="227715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6" name="Picture Placeholder 7"/>
          <p:cNvSpPr>
            <a:spLocks noGrp="1"/>
          </p:cNvSpPr>
          <p:nvPr>
            <p:ph type="pic" sz="quarter" idx="12" hasCustomPrompt="1"/>
          </p:nvPr>
        </p:nvSpPr>
        <p:spPr>
          <a:xfrm>
            <a:off x="7964128" y="1597801"/>
            <a:ext cx="3352800" cy="2277151"/>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1" name="Picture Placeholder 7"/>
          <p:cNvSpPr>
            <a:spLocks noGrp="1"/>
          </p:cNvSpPr>
          <p:nvPr>
            <p:ph type="pic" sz="quarter" idx="13" hasCustomPrompt="1"/>
          </p:nvPr>
        </p:nvSpPr>
        <p:spPr>
          <a:xfrm>
            <a:off x="4611328" y="3874951"/>
            <a:ext cx="3352800" cy="2277151"/>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8" name="Picture Placeholder 7"/>
          <p:cNvSpPr>
            <a:spLocks noGrp="1"/>
          </p:cNvSpPr>
          <p:nvPr>
            <p:ph type="pic" sz="quarter" idx="14" hasCustomPrompt="1"/>
          </p:nvPr>
        </p:nvSpPr>
        <p:spPr>
          <a:xfrm>
            <a:off x="7964128" y="3874951"/>
            <a:ext cx="3352800" cy="2277151"/>
          </a:xfrm>
          <a:prstGeom prst="rect">
            <a:avLst/>
          </a:prstGeom>
          <a:solidFill>
            <a:schemeClr val="accent4"/>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476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ppt_x"/>
                                          </p:val>
                                        </p:tav>
                                        <p:tav tm="100000">
                                          <p:val>
                                            <p:strVal val="#ppt_x"/>
                                          </p:val>
                                        </p:tav>
                                      </p:tavLst>
                                    </p:anim>
                                    <p:anim calcmode="lin" valueType="num">
                                      <p:cBhvr additive="base">
                                        <p:cTn id="3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21" grpId="0" animBg="1"/>
      <p:bldP spid="28"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8" name="Picture Placeholder 7"/>
          <p:cNvSpPr>
            <a:spLocks noGrp="1"/>
          </p:cNvSpPr>
          <p:nvPr>
            <p:ph type="pic" sz="quarter" idx="11" hasCustomPrompt="1"/>
          </p:nvPr>
        </p:nvSpPr>
        <p:spPr>
          <a:xfrm>
            <a:off x="0" y="1769280"/>
            <a:ext cx="3556000" cy="419972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488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6297445" y="1574141"/>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6"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2"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Picture Placeholder 7"/>
          <p:cNvSpPr>
            <a:spLocks noGrp="1"/>
          </p:cNvSpPr>
          <p:nvPr>
            <p:ph type="pic" sz="quarter" idx="18" hasCustomPrompt="1"/>
          </p:nvPr>
        </p:nvSpPr>
        <p:spPr>
          <a:xfrm>
            <a:off x="6297445" y="3223345"/>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6"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2"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Picture Placeholder 7"/>
          <p:cNvSpPr>
            <a:spLocks noGrp="1"/>
          </p:cNvSpPr>
          <p:nvPr>
            <p:ph type="pic" sz="quarter" idx="21" hasCustomPrompt="1"/>
          </p:nvPr>
        </p:nvSpPr>
        <p:spPr>
          <a:xfrm>
            <a:off x="6297445"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6"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2"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753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Pic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46645" y="1580973"/>
            <a:ext cx="5030956" cy="2309604"/>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5" name="Picture Placeholder 7"/>
          <p:cNvSpPr>
            <a:spLocks noGrp="1"/>
          </p:cNvSpPr>
          <p:nvPr>
            <p:ph type="pic" sz="quarter" idx="11" hasCustomPrompt="1"/>
          </p:nvPr>
        </p:nvSpPr>
        <p:spPr>
          <a:xfrm>
            <a:off x="888182" y="4154287"/>
            <a:ext cx="5030956" cy="2309604"/>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6" name="Rectangle 15"/>
          <p:cNvSpPr/>
          <p:nvPr userDrawn="1"/>
        </p:nvSpPr>
        <p:spPr>
          <a:xfrm>
            <a:off x="876967" y="1580971"/>
            <a:ext cx="5042171" cy="2309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6235429" y="4154287"/>
            <a:ext cx="5042171" cy="2309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Freeform 45"/>
          <p:cNvSpPr>
            <a:spLocks noEditPoints="1"/>
          </p:cNvSpPr>
          <p:nvPr userDrawn="1"/>
        </p:nvSpPr>
        <p:spPr bwMode="auto">
          <a:xfrm>
            <a:off x="1089056" y="21761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5" name="Text Placeholder 3"/>
          <p:cNvSpPr>
            <a:spLocks noGrp="1"/>
          </p:cNvSpPr>
          <p:nvPr>
            <p:ph type="body" sz="half" idx="15"/>
          </p:nvPr>
        </p:nvSpPr>
        <p:spPr>
          <a:xfrm>
            <a:off x="1605281" y="21559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2722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7" name="Text Placeholder 3"/>
          <p:cNvSpPr>
            <a:spLocks noGrp="1"/>
          </p:cNvSpPr>
          <p:nvPr>
            <p:ph type="body" sz="half" idx="16"/>
          </p:nvPr>
        </p:nvSpPr>
        <p:spPr>
          <a:xfrm>
            <a:off x="1605281" y="27020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Freeform 45"/>
          <p:cNvSpPr>
            <a:spLocks noEditPoints="1"/>
          </p:cNvSpPr>
          <p:nvPr userDrawn="1"/>
        </p:nvSpPr>
        <p:spPr bwMode="auto">
          <a:xfrm>
            <a:off x="1089056" y="32683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9" name="Text Placeholder 3"/>
          <p:cNvSpPr>
            <a:spLocks noGrp="1"/>
          </p:cNvSpPr>
          <p:nvPr>
            <p:ph type="body" sz="half" idx="17"/>
          </p:nvPr>
        </p:nvSpPr>
        <p:spPr>
          <a:xfrm>
            <a:off x="1605281" y="32481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Freeform 45"/>
          <p:cNvSpPr>
            <a:spLocks noEditPoints="1"/>
          </p:cNvSpPr>
          <p:nvPr userDrawn="1"/>
        </p:nvSpPr>
        <p:spPr bwMode="auto">
          <a:xfrm>
            <a:off x="6468775" y="474988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1" name="Text Placeholder 3"/>
          <p:cNvSpPr>
            <a:spLocks noGrp="1"/>
          </p:cNvSpPr>
          <p:nvPr>
            <p:ph type="body" sz="half" idx="18"/>
          </p:nvPr>
        </p:nvSpPr>
        <p:spPr>
          <a:xfrm>
            <a:off x="6985000" y="4729637"/>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Freeform 45"/>
          <p:cNvSpPr>
            <a:spLocks noEditPoints="1"/>
          </p:cNvSpPr>
          <p:nvPr userDrawn="1"/>
        </p:nvSpPr>
        <p:spPr bwMode="auto">
          <a:xfrm>
            <a:off x="6468775" y="53108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3" name="Text Placeholder 3"/>
          <p:cNvSpPr>
            <a:spLocks noGrp="1"/>
          </p:cNvSpPr>
          <p:nvPr>
            <p:ph type="body" sz="half" idx="19"/>
          </p:nvPr>
        </p:nvSpPr>
        <p:spPr>
          <a:xfrm>
            <a:off x="6985000" y="5290631"/>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Freeform 45"/>
          <p:cNvSpPr>
            <a:spLocks noEditPoints="1"/>
          </p:cNvSpPr>
          <p:nvPr userDrawn="1"/>
        </p:nvSpPr>
        <p:spPr bwMode="auto">
          <a:xfrm>
            <a:off x="6468775" y="58718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5" name="Text Placeholder 3"/>
          <p:cNvSpPr>
            <a:spLocks noGrp="1"/>
          </p:cNvSpPr>
          <p:nvPr>
            <p:ph type="body" sz="half" idx="20"/>
          </p:nvPr>
        </p:nvSpPr>
        <p:spPr>
          <a:xfrm>
            <a:off x="6985000" y="58516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1"/>
          </p:nvPr>
        </p:nvSpPr>
        <p:spPr>
          <a:xfrm>
            <a:off x="1166643" y="1762260"/>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ext Placeholder 3"/>
          <p:cNvSpPr>
            <a:spLocks noGrp="1"/>
          </p:cNvSpPr>
          <p:nvPr>
            <p:ph type="body" sz="half" idx="23"/>
          </p:nvPr>
        </p:nvSpPr>
        <p:spPr>
          <a:xfrm>
            <a:off x="6468775" y="4319387"/>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777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0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wipe(left)">
                                      <p:cBhvr>
                                        <p:cTn id="19" dur="500"/>
                                        <p:tgtEl>
                                          <p:spTgt spid="36">
                                            <p:txEl>
                                              <p:pRg st="0" end="0"/>
                                            </p:txEl>
                                          </p:spTgt>
                                        </p:tgtEl>
                                      </p:cBhvr>
                                    </p:animEffect>
                                  </p:childTnLst>
                                </p:cTn>
                              </p:par>
                            </p:childTnLst>
                          </p:cTn>
                        </p:par>
                        <p:par>
                          <p:cTn id="20" fill="hold">
                            <p:stCondLst>
                              <p:cond delay="2500"/>
                            </p:stCondLst>
                            <p:childTnLst>
                              <p:par>
                                <p:cTn id="21" presetID="53"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wipe(left)">
                                      <p:cBhvr>
                                        <p:cTn id="28" dur="500"/>
                                        <p:tgtEl>
                                          <p:spTgt spid="25">
                                            <p:txEl>
                                              <p:pRg st="0" end="0"/>
                                            </p:txEl>
                                          </p:spTgt>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wipe(left)">
                                      <p:cBhvr>
                                        <p:cTn id="37" dur="500"/>
                                        <p:tgtEl>
                                          <p:spTgt spid="27">
                                            <p:txEl>
                                              <p:pRg st="0" end="0"/>
                                            </p:txEl>
                                          </p:spTgt>
                                        </p:tgtEl>
                                      </p:cBhvr>
                                    </p:animEffect>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wipe(left)">
                                      <p:cBhvr>
                                        <p:cTn id="46" dur="500"/>
                                        <p:tgtEl>
                                          <p:spTgt spid="29">
                                            <p:txEl>
                                              <p:pRg st="0" end="0"/>
                                            </p:txEl>
                                          </p:spTgt>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0"/>
                            </p:stCondLst>
                            <p:childTnLst>
                              <p:par>
                                <p:cTn id="56" presetID="22" presetClass="entr" presetSubtype="8" fill="hold" grpId="0" nodeType="afterEffect" nodePh="1">
                                  <p:stCondLst>
                                    <p:cond delay="0"/>
                                  </p:stCondLst>
                                  <p:endCondLst>
                                    <p:cond evt="begin" delay="0">
                                      <p:tn val="56"/>
                                    </p:cond>
                                  </p:endCondLst>
                                  <p:childTnLst>
                                    <p:set>
                                      <p:cBhvr>
                                        <p:cTn id="57" dur="1" fill="hold">
                                          <p:stCondLst>
                                            <p:cond delay="0"/>
                                          </p:stCondLst>
                                        </p:cTn>
                                        <p:tgtEl>
                                          <p:spTgt spid="38">
                                            <p:txEl>
                                              <p:pRg st="0" end="0"/>
                                            </p:txEl>
                                          </p:spTgt>
                                        </p:tgtEl>
                                        <p:attrNameLst>
                                          <p:attrName>style.visibility</p:attrName>
                                        </p:attrNameLst>
                                      </p:cBhvr>
                                      <p:to>
                                        <p:strVal val="visible"/>
                                      </p:to>
                                    </p:set>
                                    <p:animEffect transition="in" filter="wipe(left)">
                                      <p:cBhvr>
                                        <p:cTn id="58" dur="500"/>
                                        <p:tgtEl>
                                          <p:spTgt spid="38">
                                            <p:txEl>
                                              <p:pRg st="0" end="0"/>
                                            </p:txEl>
                                          </p:spTgt>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6000"/>
                            </p:stCondLst>
                            <p:childTnLst>
                              <p:par>
                                <p:cTn id="66" presetID="22" presetClass="entr" presetSubtype="8" fill="hold" grpId="0" nodeType="afterEffect" nodePh="1">
                                  <p:stCondLst>
                                    <p:cond delay="0"/>
                                  </p:stCondLst>
                                  <p:endCondLst>
                                    <p:cond evt="begin" delay="0">
                                      <p:tn val="66"/>
                                    </p:cond>
                                  </p:end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par>
                          <p:cTn id="69" fill="hold">
                            <p:stCondLst>
                              <p:cond delay="65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par>
                                <p:cTn id="75" presetID="22" presetClass="entr" presetSubtype="8" fill="hold" grpId="0" nodeType="withEffect" nodePh="1">
                                  <p:stCondLst>
                                    <p:cond delay="0"/>
                                  </p:stCondLst>
                                  <p:endCondLst>
                                    <p:cond evt="begin" delay="0">
                                      <p:tn val="75"/>
                                    </p:cond>
                                  </p:end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par>
                          <p:cTn id="78" fill="hold">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par>
                                <p:cTn id="84" presetID="22" presetClass="entr" presetSubtype="8" fill="hold" grpId="0" nodeType="withEffect" nodePh="1">
                                  <p:stCondLst>
                                    <p:cond delay="0"/>
                                  </p:stCondLst>
                                  <p:endCondLst>
                                    <p:cond evt="begin" delay="0">
                                      <p:tn val="84"/>
                                    </p:cond>
                                  </p:end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wipe(left)">
                                      <p:cBhvr>
                                        <p:cTn id="86" dur="500"/>
                                        <p:tgtEl>
                                          <p:spTgt spid="35">
                                            <p:txEl>
                                              <p:pRg st="0" end="0"/>
                                            </p:txEl>
                                          </p:spTgt>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43">
                                            <p:txEl>
                                              <p:pRg st="0" end="0"/>
                                            </p:txEl>
                                          </p:spTgt>
                                        </p:tgtEl>
                                        <p:attrNameLst>
                                          <p:attrName>style.visibility</p:attrName>
                                        </p:attrNameLst>
                                      </p:cBhvr>
                                      <p:to>
                                        <p:strVal val="visible"/>
                                      </p:to>
                                    </p:set>
                                    <p:animEffect transition="in" filter="fade">
                                      <p:cBhvr>
                                        <p:cTn id="90"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23" grpId="0" animBg="1"/>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Pic3">
    <p:spTree>
      <p:nvGrpSpPr>
        <p:cNvPr id="1" name=""/>
        <p:cNvGrpSpPr/>
        <p:nvPr/>
      </p:nvGrpSpPr>
      <p:grpSpPr>
        <a:xfrm>
          <a:off x="0" y="0"/>
          <a:ext cx="0" cy="0"/>
          <a:chOff x="0" y="0"/>
          <a:chExt cx="0" cy="0"/>
        </a:xfrm>
      </p:grpSpPr>
      <p:sp>
        <p:nvSpPr>
          <p:cNvPr id="15" name="Rectangle 14"/>
          <p:cNvSpPr/>
          <p:nvPr userDrawn="1"/>
        </p:nvSpPr>
        <p:spPr>
          <a:xfrm>
            <a:off x="5946023" y="1549809"/>
            <a:ext cx="5369677" cy="14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864267" y="1563897"/>
            <a:ext cx="4812633"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6146987" y="1928552"/>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6139963" y="1653949"/>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Isosceles Triangle 15"/>
          <p:cNvSpPr/>
          <p:nvPr userDrawn="1"/>
        </p:nvSpPr>
        <p:spPr>
          <a:xfrm rot="5400000">
            <a:off x="5598073" y="2176454"/>
            <a:ext cx="406400" cy="2487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946023" y="3175000"/>
            <a:ext cx="5369677" cy="1487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864267" y="3189087"/>
            <a:ext cx="4812633"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19"/>
          </p:nvPr>
        </p:nvSpPr>
        <p:spPr>
          <a:xfrm>
            <a:off x="6146987" y="35537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0"/>
          </p:nvPr>
        </p:nvSpPr>
        <p:spPr>
          <a:xfrm>
            <a:off x="6139963" y="32791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0" name="Isosceles Triangle 29"/>
          <p:cNvSpPr/>
          <p:nvPr userDrawn="1"/>
        </p:nvSpPr>
        <p:spPr>
          <a:xfrm rot="5400000">
            <a:off x="5598073" y="3801645"/>
            <a:ext cx="406400" cy="2487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1" name="Rectangle 30"/>
          <p:cNvSpPr/>
          <p:nvPr userDrawn="1"/>
        </p:nvSpPr>
        <p:spPr>
          <a:xfrm>
            <a:off x="5946023" y="4787900"/>
            <a:ext cx="5369677" cy="1487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2" name="Picture Placeholder 7"/>
          <p:cNvSpPr>
            <a:spLocks noGrp="1"/>
          </p:cNvSpPr>
          <p:nvPr>
            <p:ph type="pic" sz="quarter" idx="21" hasCustomPrompt="1"/>
          </p:nvPr>
        </p:nvSpPr>
        <p:spPr>
          <a:xfrm>
            <a:off x="864267" y="4801987"/>
            <a:ext cx="4812633"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2"/>
          </p:nvPr>
        </p:nvSpPr>
        <p:spPr>
          <a:xfrm>
            <a:off x="6146987" y="51666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3"/>
          </p:nvPr>
        </p:nvSpPr>
        <p:spPr>
          <a:xfrm>
            <a:off x="6139963" y="48920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Isosceles Triangle 34"/>
          <p:cNvSpPr/>
          <p:nvPr userDrawn="1"/>
        </p:nvSpPr>
        <p:spPr>
          <a:xfrm rot="5400000">
            <a:off x="5598073" y="5414545"/>
            <a:ext cx="406400" cy="2487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55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3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wipe(left)">
                                      <p:cBhvr>
                                        <p:cTn id="51" dur="500"/>
                                        <p:tgtEl>
                                          <p:spTgt spid="28">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left)">
                                      <p:cBhvr>
                                        <p:cTn id="67" dur="500"/>
                                        <p:tgtEl>
                                          <p:spTgt spid="34">
                                            <p:txEl>
                                              <p:pRg st="0" end="0"/>
                                            </p:txEl>
                                          </p:spTgt>
                                        </p:tgtEl>
                                      </p:cBhvr>
                                    </p:animEffect>
                                  </p:childTnLst>
                                </p:cTn>
                              </p:par>
                            </p:childTnLst>
                          </p:cTn>
                        </p:par>
                        <p:par>
                          <p:cTn id="68" fill="hold">
                            <p:stCondLst>
                              <p:cond delay="8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wipe(left)">
                                      <p:cBhvr>
                                        <p:cTn id="7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P spid="26" grpId="0" animBg="1"/>
      <p:bldP spid="27" grpId="0" animBg="1"/>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76171" y="1981688"/>
            <a:ext cx="1895355" cy="1894789"/>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1981688"/>
            <a:ext cx="1895355" cy="1894789"/>
          </a:xfrm>
          <a:prstGeom prst="rect">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1981688"/>
            <a:ext cx="1895355" cy="1894789"/>
          </a:xfrm>
          <a:prstGeom prst="rect">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1981688"/>
            <a:ext cx="1895355" cy="1894789"/>
          </a:xfrm>
          <a:prstGeom prst="rect">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1981688"/>
            <a:ext cx="1895355" cy="1894789"/>
          </a:xfrm>
          <a:prstGeom prst="rect">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3831084"/>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3831084"/>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3831084"/>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3831084"/>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3831084"/>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24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fade">
                                      <p:cBhvr>
                                        <p:cTn id="11" dur="500"/>
                                        <p:tgtEl>
                                          <p:spTgt spid="4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0" grpId="0"/>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eam09">
    <p:spTree>
      <p:nvGrpSpPr>
        <p:cNvPr id="1" name=""/>
        <p:cNvGrpSpPr/>
        <p:nvPr/>
      </p:nvGrpSpPr>
      <p:grpSpPr>
        <a:xfrm>
          <a:off x="0" y="0"/>
          <a:ext cx="0" cy="0"/>
          <a:chOff x="0" y="0"/>
          <a:chExt cx="0" cy="0"/>
        </a:xfrm>
      </p:grpSpPr>
      <p:sp>
        <p:nvSpPr>
          <p:cNvPr id="34" name="Picture Placeholder 7"/>
          <p:cNvSpPr>
            <a:spLocks noGrp="1"/>
          </p:cNvSpPr>
          <p:nvPr>
            <p:ph type="pic" sz="quarter" idx="29" hasCustomPrompt="1"/>
          </p:nvPr>
        </p:nvSpPr>
        <p:spPr>
          <a:xfrm>
            <a:off x="1" y="2"/>
            <a:ext cx="12191999" cy="3530599"/>
          </a:xfrm>
          <a:prstGeom prst="rect">
            <a:avLst/>
          </a:prstGeom>
          <a:ln>
            <a:noFill/>
          </a:ln>
        </p:spPr>
        <p:txBody>
          <a:bodyPr bIns="1005840"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0" hasCustomPrompt="1"/>
          </p:nvPr>
        </p:nvSpPr>
        <p:spPr>
          <a:xfrm>
            <a:off x="876171" y="2311400"/>
            <a:ext cx="1895355" cy="1894789"/>
          </a:xfrm>
          <a:prstGeom prst="ellipse">
            <a:avLst/>
          </a:pr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2311400"/>
            <a:ext cx="1895355" cy="1894789"/>
          </a:xfrm>
          <a:prstGeom prst="ellipse">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2311400"/>
            <a:ext cx="1895355" cy="1894789"/>
          </a:xfrm>
          <a:prstGeom prst="ellipse">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2311400"/>
            <a:ext cx="1895355" cy="1894789"/>
          </a:xfrm>
          <a:prstGeom prst="ellipse">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2311400"/>
            <a:ext cx="1895355" cy="1894789"/>
          </a:xfrm>
          <a:prstGeom prst="ellipse">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4160796"/>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4160796"/>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4160796"/>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4160796"/>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4160796"/>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6"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69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 accel="50000" decel="5000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1000" fill="hold"/>
                                        <p:tgtEl>
                                          <p:spTgt spid="34"/>
                                        </p:tgtEl>
                                        <p:attrNameLst>
                                          <p:attrName>ppt_x</p:attrName>
                                        </p:attrNameLst>
                                      </p:cBhvr>
                                      <p:tavLst>
                                        <p:tav tm="0">
                                          <p:val>
                                            <p:strVal val="#ppt_x"/>
                                          </p:val>
                                        </p:tav>
                                        <p:tav tm="100000">
                                          <p:val>
                                            <p:strVal val="#ppt_x"/>
                                          </p:val>
                                        </p:tav>
                                      </p:tavLst>
                                    </p:anim>
                                    <p:anim calcmode="lin" valueType="num">
                                      <p:cBhvr additive="base">
                                        <p:cTn id="110"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eam08">
    <p:spTree>
      <p:nvGrpSpPr>
        <p:cNvPr id="1" name=""/>
        <p:cNvGrpSpPr/>
        <p:nvPr/>
      </p:nvGrpSpPr>
      <p:grpSpPr>
        <a:xfrm>
          <a:off x="0" y="0"/>
          <a:ext cx="0" cy="0"/>
          <a:chOff x="0" y="0"/>
          <a:chExt cx="0" cy="0"/>
        </a:xfrm>
      </p:grpSpPr>
      <p:sp>
        <p:nvSpPr>
          <p:cNvPr id="49" name="Rounded Rectangle 48"/>
          <p:cNvSpPr/>
          <p:nvPr userDrawn="1"/>
        </p:nvSpPr>
        <p:spPr>
          <a:xfrm>
            <a:off x="6299200" y="4170684"/>
            <a:ext cx="4454941" cy="1920232"/>
          </a:xfrm>
          <a:prstGeom prst="roundRect">
            <a:avLst>
              <a:gd name="adj" fmla="val 55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1" name="Rounded Rectangle 40"/>
          <p:cNvSpPr/>
          <p:nvPr userDrawn="1"/>
        </p:nvSpPr>
        <p:spPr>
          <a:xfrm>
            <a:off x="6299200" y="1731655"/>
            <a:ext cx="4454941" cy="1920232"/>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Rounded Rectangle 36"/>
          <p:cNvSpPr/>
          <p:nvPr userDrawn="1"/>
        </p:nvSpPr>
        <p:spPr>
          <a:xfrm>
            <a:off x="1411260" y="4150368"/>
            <a:ext cx="4454941" cy="1920232"/>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ounded Rectangle 19"/>
          <p:cNvSpPr/>
          <p:nvPr userDrawn="1"/>
        </p:nvSpPr>
        <p:spPr>
          <a:xfrm>
            <a:off x="1411260" y="1731655"/>
            <a:ext cx="4454941" cy="1920232"/>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4" name="Picture Placeholder 7"/>
          <p:cNvSpPr>
            <a:spLocks noGrp="1"/>
          </p:cNvSpPr>
          <p:nvPr>
            <p:ph type="pic" sz="quarter" idx="15" hasCustomPrompt="1"/>
          </p:nvPr>
        </p:nvSpPr>
        <p:spPr>
          <a:xfrm>
            <a:off x="696036" y="1916160"/>
            <a:ext cx="1523837" cy="1551221"/>
          </a:xfrm>
          <a:prstGeom prst="roundRect">
            <a:avLst>
              <a:gd name="adj" fmla="val 8424"/>
            </a:avLst>
          </a:prstGeom>
          <a:ln w="28575">
            <a:solidFill>
              <a:schemeClr val="accent1"/>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5" name="Text Placeholder 3"/>
          <p:cNvSpPr>
            <a:spLocks noGrp="1"/>
          </p:cNvSpPr>
          <p:nvPr>
            <p:ph type="body" sz="half" idx="16"/>
          </p:nvPr>
        </p:nvSpPr>
        <p:spPr>
          <a:xfrm>
            <a:off x="2438401" y="1836234"/>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17"/>
          </p:nvPr>
        </p:nvSpPr>
        <p:spPr>
          <a:xfrm>
            <a:off x="2438401" y="2386789"/>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Picture Placeholder 7"/>
          <p:cNvSpPr>
            <a:spLocks noGrp="1"/>
          </p:cNvSpPr>
          <p:nvPr>
            <p:ph type="pic" sz="quarter" idx="18" hasCustomPrompt="1"/>
          </p:nvPr>
        </p:nvSpPr>
        <p:spPr>
          <a:xfrm>
            <a:off x="645236" y="4334874"/>
            <a:ext cx="1523837" cy="1551221"/>
          </a:xfrm>
          <a:prstGeom prst="roundRect">
            <a:avLst>
              <a:gd name="adj" fmla="val 8424"/>
            </a:avLst>
          </a:prstGeom>
          <a:ln w="28575">
            <a:solidFill>
              <a:schemeClr val="accent2"/>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9" name="Text Placeholder 3"/>
          <p:cNvSpPr>
            <a:spLocks noGrp="1"/>
          </p:cNvSpPr>
          <p:nvPr>
            <p:ph type="body" sz="half" idx="19"/>
          </p:nvPr>
        </p:nvSpPr>
        <p:spPr>
          <a:xfrm>
            <a:off x="2438401" y="4254947"/>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0" name="Text Placeholder 3"/>
          <p:cNvSpPr>
            <a:spLocks noGrp="1"/>
          </p:cNvSpPr>
          <p:nvPr>
            <p:ph type="body" sz="half" idx="20"/>
          </p:nvPr>
        </p:nvSpPr>
        <p:spPr>
          <a:xfrm>
            <a:off x="2438401" y="4805503"/>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6" name="Picture Placeholder 7"/>
          <p:cNvSpPr>
            <a:spLocks noGrp="1"/>
          </p:cNvSpPr>
          <p:nvPr>
            <p:ph type="pic" sz="quarter" idx="21" hasCustomPrompt="1"/>
          </p:nvPr>
        </p:nvSpPr>
        <p:spPr>
          <a:xfrm>
            <a:off x="9992223" y="1916160"/>
            <a:ext cx="1523837" cy="1551221"/>
          </a:xfrm>
          <a:prstGeom prst="roundRect">
            <a:avLst>
              <a:gd name="adj" fmla="val 8424"/>
            </a:avLst>
          </a:prstGeom>
          <a:ln w="28575">
            <a:solidFill>
              <a:schemeClr val="accent3"/>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47" name="Text Placeholder 3"/>
          <p:cNvSpPr>
            <a:spLocks noGrp="1"/>
          </p:cNvSpPr>
          <p:nvPr>
            <p:ph type="body" sz="half" idx="22"/>
          </p:nvPr>
        </p:nvSpPr>
        <p:spPr>
          <a:xfrm>
            <a:off x="7900256" y="1836234"/>
            <a:ext cx="1851785" cy="508973"/>
          </a:xfrm>
          <a:prstGeom prst="rect">
            <a:avLst/>
          </a:prstGeom>
        </p:spPr>
        <p:txBody>
          <a:bodyPr wrap="square" lIns="0" tIns="0" rIns="0" bIns="0" anchor="t">
            <a:noAutofit/>
          </a:bodyPr>
          <a:lstStyle>
            <a:lvl1pPr marL="0" indent="0" algn="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8" name="Text Placeholder 3"/>
          <p:cNvSpPr>
            <a:spLocks noGrp="1"/>
          </p:cNvSpPr>
          <p:nvPr>
            <p:ph type="body" sz="half" idx="23"/>
          </p:nvPr>
        </p:nvSpPr>
        <p:spPr>
          <a:xfrm>
            <a:off x="7351074" y="238678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0" name="Picture Placeholder 7"/>
          <p:cNvSpPr>
            <a:spLocks noGrp="1"/>
          </p:cNvSpPr>
          <p:nvPr>
            <p:ph type="pic" sz="quarter" idx="24" hasCustomPrompt="1"/>
          </p:nvPr>
        </p:nvSpPr>
        <p:spPr>
          <a:xfrm>
            <a:off x="9992223" y="4355190"/>
            <a:ext cx="1523837" cy="1551221"/>
          </a:xfrm>
          <a:prstGeom prst="roundRect">
            <a:avLst>
              <a:gd name="adj" fmla="val 8424"/>
            </a:avLst>
          </a:prstGeom>
          <a:ln w="28575">
            <a:solidFill>
              <a:schemeClr val="accent4"/>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51" name="Text Placeholder 3"/>
          <p:cNvSpPr>
            <a:spLocks noGrp="1"/>
          </p:cNvSpPr>
          <p:nvPr>
            <p:ph type="body" sz="half" idx="25"/>
          </p:nvPr>
        </p:nvSpPr>
        <p:spPr>
          <a:xfrm>
            <a:off x="7900256" y="4275263"/>
            <a:ext cx="1851785" cy="508973"/>
          </a:xfrm>
          <a:prstGeom prst="rect">
            <a:avLst/>
          </a:prstGeom>
        </p:spPr>
        <p:txBody>
          <a:bodyPr wrap="square" lIns="0" tIns="0" rIns="0" bIns="0" anchor="t">
            <a:noAutofit/>
          </a:bodyPr>
          <a:lstStyle>
            <a:lvl1pPr marL="0" indent="0" algn="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Text Placeholder 3"/>
          <p:cNvSpPr>
            <a:spLocks noGrp="1"/>
          </p:cNvSpPr>
          <p:nvPr>
            <p:ph type="body" sz="half" idx="26"/>
          </p:nvPr>
        </p:nvSpPr>
        <p:spPr>
          <a:xfrm>
            <a:off x="7351074" y="482581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Rounded Rectangle 64"/>
          <p:cNvSpPr/>
          <p:nvPr userDrawn="1"/>
        </p:nvSpPr>
        <p:spPr>
          <a:xfrm>
            <a:off x="4965699" y="2870201"/>
            <a:ext cx="2032003" cy="1914036"/>
          </a:xfrm>
          <a:prstGeom prst="roundRect">
            <a:avLst>
              <a:gd name="adj" fmla="val 8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Freeform 245"/>
          <p:cNvSpPr>
            <a:spLocks/>
          </p:cNvSpPr>
          <p:nvPr userDrawn="1"/>
        </p:nvSpPr>
        <p:spPr bwMode="auto">
          <a:xfrm>
            <a:off x="5598413" y="3443930"/>
            <a:ext cx="766577" cy="76657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62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500"/>
                                        <p:tgtEl>
                                          <p:spTgt spid="36">
                                            <p:txEl>
                                              <p:pRg st="0" end="0"/>
                                            </p:txEl>
                                          </p:spTgt>
                                        </p:tgtEl>
                                      </p:cBhvr>
                                    </p:animEffect>
                                  </p:childTnLst>
                                </p:cTn>
                              </p:par>
                            </p:childTnLst>
                          </p:cTn>
                        </p:par>
                        <p:par>
                          <p:cTn id="40" fill="hold">
                            <p:stCondLst>
                              <p:cond delay="4000"/>
                            </p:stCondLst>
                            <p:childTnLst>
                              <p:par>
                                <p:cTn id="41" presetID="16" presetClass="entr" presetSubtype="4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outHorizontal)">
                                      <p:cBhvr>
                                        <p:cTn id="43" dur="500"/>
                                        <p:tgtEl>
                                          <p:spTgt spid="3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wipe(left)">
                                      <p:cBhvr>
                                        <p:cTn id="51" dur="500"/>
                                        <p:tgtEl>
                                          <p:spTgt spid="39">
                                            <p:txEl>
                                              <p:pRg st="0" end="0"/>
                                            </p:txEl>
                                          </p:spTgt>
                                        </p:tgtEl>
                                      </p:cBhvr>
                                    </p:animEffect>
                                  </p:childTnLst>
                                </p:cTn>
                              </p:par>
                            </p:childTnLst>
                          </p:cTn>
                        </p:par>
                        <p:par>
                          <p:cTn id="52" fill="hold">
                            <p:stCondLst>
                              <p:cond delay="5500"/>
                            </p:stCondLst>
                            <p:childTnLst>
                              <p:par>
                                <p:cTn id="53" presetID="22" presetClass="entr" presetSubtype="8" fill="hold" grpId="0" nodeType="afterEffect" nodePh="1">
                                  <p:stCondLst>
                                    <p:cond delay="0"/>
                                  </p:stCondLst>
                                  <p:endCondLst>
                                    <p:cond evt="begin" delay="0">
                                      <p:tn val="53"/>
                                    </p:cond>
                                  </p:end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par>
                          <p:cTn id="56" fill="hold">
                            <p:stCondLst>
                              <p:cond delay="60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7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wipe(right)">
                                      <p:cBhvr>
                                        <p:cTn id="67" dur="500"/>
                                        <p:tgtEl>
                                          <p:spTgt spid="47">
                                            <p:txEl>
                                              <p:pRg st="0" end="0"/>
                                            </p:txEl>
                                          </p:spTgt>
                                        </p:tgtEl>
                                      </p:cBhvr>
                                    </p:animEffect>
                                  </p:childTnLst>
                                </p:cTn>
                              </p:par>
                            </p:childTnLst>
                          </p:cTn>
                        </p:par>
                        <p:par>
                          <p:cTn id="68" fill="hold">
                            <p:stCondLst>
                              <p:cond delay="7500"/>
                            </p:stCondLst>
                            <p:childTnLst>
                              <p:par>
                                <p:cTn id="69" presetID="22" presetClass="entr" presetSubtype="2" fill="hold" grpId="0" nodeType="afterEffect" nodePh="1">
                                  <p:stCondLst>
                                    <p:cond delay="0"/>
                                  </p:stCondLst>
                                  <p:endCondLst>
                                    <p:cond evt="begin" delay="0">
                                      <p:tn val="69"/>
                                    </p:cond>
                                  </p:endCondLst>
                                  <p:childTnLst>
                                    <p:set>
                                      <p:cBhvr>
                                        <p:cTn id="70" dur="1" fill="hold">
                                          <p:stCondLst>
                                            <p:cond delay="0"/>
                                          </p:stCondLst>
                                        </p:cTn>
                                        <p:tgtEl>
                                          <p:spTgt spid="48">
                                            <p:txEl>
                                              <p:pRg st="0" end="0"/>
                                            </p:txEl>
                                          </p:spTgt>
                                        </p:tgtEl>
                                        <p:attrNameLst>
                                          <p:attrName>style.visibility</p:attrName>
                                        </p:attrNameLst>
                                      </p:cBhvr>
                                      <p:to>
                                        <p:strVal val="visible"/>
                                      </p:to>
                                    </p:set>
                                    <p:animEffect transition="in" filter="wipe(right)">
                                      <p:cBhvr>
                                        <p:cTn id="71" dur="500"/>
                                        <p:tgtEl>
                                          <p:spTgt spid="48">
                                            <p:txEl>
                                              <p:pRg st="0" end="0"/>
                                            </p:txEl>
                                          </p:spTgt>
                                        </p:tgtEl>
                                      </p:cBhvr>
                                    </p:animEffect>
                                  </p:childTnLst>
                                </p:cTn>
                              </p:par>
                            </p:childTnLst>
                          </p:cTn>
                        </p:par>
                        <p:par>
                          <p:cTn id="72" fill="hold">
                            <p:stCondLst>
                              <p:cond delay="8000"/>
                            </p:stCondLst>
                            <p:childTnLst>
                              <p:par>
                                <p:cTn id="73" presetID="16" presetClass="entr" presetSubtype="4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outHorizontal)">
                                      <p:cBhvr>
                                        <p:cTn id="75" dur="500"/>
                                        <p:tgtEl>
                                          <p:spTgt spid="50"/>
                                        </p:tgtEl>
                                      </p:cBhvr>
                                    </p:animEffect>
                                  </p:childTnLst>
                                </p:cTn>
                              </p:par>
                            </p:childTnLst>
                          </p:cTn>
                        </p:par>
                        <p:par>
                          <p:cTn id="76" fill="hold">
                            <p:stCondLst>
                              <p:cond delay="8500"/>
                            </p:stCondLst>
                            <p:childTnLst>
                              <p:par>
                                <p:cTn id="77" presetID="22" presetClass="entr" presetSubtype="2"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right)">
                                      <p:cBhvr>
                                        <p:cTn id="79" dur="500"/>
                                        <p:tgtEl>
                                          <p:spTgt spid="49"/>
                                        </p:tgtEl>
                                      </p:cBhvr>
                                    </p:animEffect>
                                  </p:childTnLst>
                                </p:cTn>
                              </p:par>
                            </p:childTnLst>
                          </p:cTn>
                        </p:par>
                        <p:par>
                          <p:cTn id="80" fill="hold">
                            <p:stCondLst>
                              <p:cond delay="9000"/>
                            </p:stCondLst>
                            <p:childTnLst>
                              <p:par>
                                <p:cTn id="81" presetID="22" presetClass="entr" presetSubtype="2" fill="hold" grpId="0" nodeType="afterEffect" nodePh="1">
                                  <p:stCondLst>
                                    <p:cond delay="0"/>
                                  </p:stCondLst>
                                  <p:endCondLst>
                                    <p:cond evt="begin" delay="0">
                                      <p:tn val="81"/>
                                    </p:cond>
                                  </p:end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right)">
                                      <p:cBhvr>
                                        <p:cTn id="83" dur="500"/>
                                        <p:tgtEl>
                                          <p:spTgt spid="51">
                                            <p:txEl>
                                              <p:pRg st="0" end="0"/>
                                            </p:txEl>
                                          </p:spTgt>
                                        </p:tgtEl>
                                      </p:cBhvr>
                                    </p:animEffect>
                                  </p:childTnLst>
                                </p:cTn>
                              </p:par>
                            </p:childTnLst>
                          </p:cTn>
                        </p:par>
                        <p:par>
                          <p:cTn id="84" fill="hold">
                            <p:stCondLst>
                              <p:cond delay="9500"/>
                            </p:stCondLst>
                            <p:childTnLst>
                              <p:par>
                                <p:cTn id="85" presetID="22" presetClass="entr" presetSubtype="2" fill="hold" grpId="0" nodeType="afterEffect" nodePh="1">
                                  <p:stCondLst>
                                    <p:cond delay="0"/>
                                  </p:stCondLst>
                                  <p:endCondLst>
                                    <p:cond evt="begin" delay="0">
                                      <p:tn val="85"/>
                                    </p:cond>
                                  </p:end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right)">
                                      <p:cBhvr>
                                        <p:cTn id="8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1" grpId="0" animBg="1"/>
      <p:bldP spid="37" grpId="0" animBg="1"/>
      <p:bldP spid="20" grpId="0" animBg="1"/>
      <p:bldP spid="34" grpId="0" animBg="1"/>
      <p:bldP spid="3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7"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50" grpId="0" animBg="1"/>
      <p:bldP spid="51"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65" grpId="0" animBg="1"/>
      <p:bldP spid="53" grpId="0" animBg="1"/>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roundRect">
            <a:avLst>
              <a:gd name="adj" fmla="val 9160"/>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roundRect">
            <a:avLst>
              <a:gd name="adj" fmla="val 10232"/>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roundRect">
            <a:avLst>
              <a:gd name="adj" fmla="val 11305"/>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roundRect">
            <a:avLst>
              <a:gd name="adj" fmla="val 10769"/>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438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eam03">
    <p:spTree>
      <p:nvGrpSpPr>
        <p:cNvPr id="1" name=""/>
        <p:cNvGrpSpPr/>
        <p:nvPr/>
      </p:nvGrpSpPr>
      <p:grpSpPr>
        <a:xfrm>
          <a:off x="0" y="0"/>
          <a:ext cx="0" cy="0"/>
          <a:chOff x="0" y="0"/>
          <a:chExt cx="0" cy="0"/>
        </a:xfrm>
      </p:grpSpPr>
      <p:sp>
        <p:nvSpPr>
          <p:cNvPr id="18" name="Text Placeholder 3"/>
          <p:cNvSpPr>
            <a:spLocks noGrp="1"/>
          </p:cNvSpPr>
          <p:nvPr>
            <p:ph type="body" sz="half" idx="16"/>
          </p:nvPr>
        </p:nvSpPr>
        <p:spPr>
          <a:xfrm>
            <a:off x="1700389" y="4639711"/>
            <a:ext cx="1895355" cy="508973"/>
          </a:xfrm>
          <a:prstGeom prst="rect">
            <a:avLst/>
          </a:prstGeom>
        </p:spPr>
        <p:txBody>
          <a:bodyPr wrap="square" lIns="0" tIns="0" rIns="0" bIns="0" anchor="t">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9" name="Picture Placeholder 7"/>
          <p:cNvSpPr>
            <a:spLocks noGrp="1"/>
          </p:cNvSpPr>
          <p:nvPr>
            <p:ph type="pic" sz="quarter" idx="10" hasCustomPrompt="1"/>
          </p:nvPr>
        </p:nvSpPr>
        <p:spPr>
          <a:xfrm>
            <a:off x="1425789" y="2087867"/>
            <a:ext cx="2444555" cy="2443827"/>
          </a:xfrm>
          <a:prstGeom prst="diamond">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1" name="Text Placeholder 3"/>
          <p:cNvSpPr>
            <a:spLocks noGrp="1"/>
          </p:cNvSpPr>
          <p:nvPr>
            <p:ph type="body" sz="half" idx="17"/>
          </p:nvPr>
        </p:nvSpPr>
        <p:spPr>
          <a:xfrm>
            <a:off x="3420356" y="2555420"/>
            <a:ext cx="1895355" cy="508973"/>
          </a:xfrm>
          <a:prstGeom prst="rect">
            <a:avLst/>
          </a:prstGeom>
        </p:spPr>
        <p:txBody>
          <a:bodyPr wrap="square" lIns="0" tIns="0" rIns="0" bIns="0" anchor="t">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2" name="Picture Placeholder 7"/>
          <p:cNvSpPr>
            <a:spLocks noGrp="1"/>
          </p:cNvSpPr>
          <p:nvPr>
            <p:ph type="pic" sz="quarter" idx="18" hasCustomPrompt="1"/>
          </p:nvPr>
        </p:nvSpPr>
        <p:spPr>
          <a:xfrm>
            <a:off x="3146121" y="3102893"/>
            <a:ext cx="2444555" cy="2443827"/>
          </a:xfrm>
          <a:prstGeom prst="diamond">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20"/>
          </p:nvPr>
        </p:nvSpPr>
        <p:spPr>
          <a:xfrm>
            <a:off x="5152501" y="4639711"/>
            <a:ext cx="1895355" cy="508973"/>
          </a:xfrm>
          <a:prstGeom prst="rect">
            <a:avLst/>
          </a:prstGeom>
        </p:spPr>
        <p:txBody>
          <a:bodyPr wrap="square" lIns="0" tIns="0" rIns="0" bIns="0" anchor="t">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5" name="Picture Placeholder 7"/>
          <p:cNvSpPr>
            <a:spLocks noGrp="1"/>
          </p:cNvSpPr>
          <p:nvPr>
            <p:ph type="pic" sz="quarter" idx="21" hasCustomPrompt="1"/>
          </p:nvPr>
        </p:nvSpPr>
        <p:spPr>
          <a:xfrm>
            <a:off x="4866453" y="2087867"/>
            <a:ext cx="2444555" cy="2443827"/>
          </a:xfrm>
          <a:prstGeom prst="diamond">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23"/>
          </p:nvPr>
        </p:nvSpPr>
        <p:spPr>
          <a:xfrm>
            <a:off x="6874101" y="2555420"/>
            <a:ext cx="1895355" cy="508973"/>
          </a:xfrm>
          <a:prstGeom prst="rect">
            <a:avLst/>
          </a:prstGeom>
        </p:spPr>
        <p:txBody>
          <a:bodyPr wrap="square" lIns="0" tIns="0" rIns="0" bIns="0" anchor="t">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8" name="Picture Placeholder 7"/>
          <p:cNvSpPr>
            <a:spLocks noGrp="1"/>
          </p:cNvSpPr>
          <p:nvPr>
            <p:ph type="pic" sz="quarter" idx="24" hasCustomPrompt="1"/>
          </p:nvPr>
        </p:nvSpPr>
        <p:spPr>
          <a:xfrm>
            <a:off x="6586785" y="3102893"/>
            <a:ext cx="2444555" cy="2443827"/>
          </a:xfrm>
          <a:prstGeom prst="diamond">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8581717" y="4639711"/>
            <a:ext cx="1895355" cy="508973"/>
          </a:xfrm>
          <a:prstGeom prst="rect">
            <a:avLst/>
          </a:prstGeom>
        </p:spPr>
        <p:txBody>
          <a:bodyPr wrap="square" lIns="0" tIns="0" rIns="0" bIns="0" anchor="t">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7" name="Picture Placeholder 7"/>
          <p:cNvSpPr>
            <a:spLocks noGrp="1"/>
          </p:cNvSpPr>
          <p:nvPr>
            <p:ph type="pic" sz="quarter" idx="26" hasCustomPrompt="1"/>
          </p:nvPr>
        </p:nvSpPr>
        <p:spPr>
          <a:xfrm>
            <a:off x="8307117" y="2087867"/>
            <a:ext cx="2444555" cy="2443827"/>
          </a:xfrm>
          <a:prstGeom prst="diamond">
            <a:avLst/>
          </a:prstGeom>
          <a:ln w="28575">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529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wipe(down)">
                                      <p:cBhvr>
                                        <p:cTn id="31" dur="500"/>
                                        <p:tgtEl>
                                          <p:spTgt spid="21">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down)">
                                      <p:cBhvr>
                                        <p:cTn id="51" dur="500"/>
                                        <p:tgtEl>
                                          <p:spTgt spid="27">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down)">
                                      <p:cBhvr>
                                        <p:cTn id="6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wipe(down)">
                      <p:cBhvr>
                        <p:cTn dur="500"/>
                        <p:tgtEl>
                          <p:spTgt spid="18"/>
                        </p:tgtEl>
                      </p:cBhvr>
                    </p:animEffect>
                  </p:childTnLst>
                </p:cTn>
              </p:par>
            </p:tnLst>
          </p:tmpl>
        </p:tmplLst>
      </p:bldP>
      <p:bldP spid="19" grpId="0" animBg="1"/>
      <p:bldP spid="2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2" grpId="0" animBg="1"/>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20"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eam04">
    <p:spTree>
      <p:nvGrpSpPr>
        <p:cNvPr id="1" name=""/>
        <p:cNvGrpSpPr/>
        <p:nvPr/>
      </p:nvGrpSpPr>
      <p:grpSpPr>
        <a:xfrm>
          <a:off x="0" y="0"/>
          <a:ext cx="0" cy="0"/>
          <a:chOff x="0" y="0"/>
          <a:chExt cx="0" cy="0"/>
        </a:xfrm>
      </p:grpSpPr>
      <p:sp>
        <p:nvSpPr>
          <p:cNvPr id="16" name="Picture Placeholder 7"/>
          <p:cNvSpPr>
            <a:spLocks noGrp="1"/>
          </p:cNvSpPr>
          <p:nvPr>
            <p:ph type="pic" sz="quarter" idx="15" hasCustomPrompt="1"/>
          </p:nvPr>
        </p:nvSpPr>
        <p:spPr>
          <a:xfrm>
            <a:off x="736663"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17" name="Rectangle 16"/>
          <p:cNvSpPr/>
          <p:nvPr userDrawn="1"/>
        </p:nvSpPr>
        <p:spPr>
          <a:xfrm>
            <a:off x="736664" y="3227943"/>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8" name="Text Placeholder 3"/>
          <p:cNvSpPr>
            <a:spLocks noGrp="1"/>
          </p:cNvSpPr>
          <p:nvPr>
            <p:ph type="body" sz="half" idx="16"/>
          </p:nvPr>
        </p:nvSpPr>
        <p:spPr>
          <a:xfrm>
            <a:off x="736664"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9" name="Picture Placeholder 7"/>
          <p:cNvSpPr>
            <a:spLocks noGrp="1"/>
          </p:cNvSpPr>
          <p:nvPr>
            <p:ph type="pic" sz="quarter" idx="17" hasCustomPrompt="1"/>
          </p:nvPr>
        </p:nvSpPr>
        <p:spPr>
          <a:xfrm>
            <a:off x="35014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0" name="Rectangle 49"/>
          <p:cNvSpPr/>
          <p:nvPr userDrawn="1"/>
        </p:nvSpPr>
        <p:spPr>
          <a:xfrm>
            <a:off x="3501467" y="3227943"/>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1" name="Text Placeholder 3"/>
          <p:cNvSpPr>
            <a:spLocks noGrp="1"/>
          </p:cNvSpPr>
          <p:nvPr>
            <p:ph type="body" sz="half" idx="18"/>
          </p:nvPr>
        </p:nvSpPr>
        <p:spPr>
          <a:xfrm>
            <a:off x="35014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Picture Placeholder 7"/>
          <p:cNvSpPr>
            <a:spLocks noGrp="1"/>
          </p:cNvSpPr>
          <p:nvPr>
            <p:ph type="pic" sz="quarter" idx="19" hasCustomPrompt="1"/>
          </p:nvPr>
        </p:nvSpPr>
        <p:spPr>
          <a:xfrm>
            <a:off x="62446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3" name="Rectangle 52"/>
          <p:cNvSpPr/>
          <p:nvPr userDrawn="1"/>
        </p:nvSpPr>
        <p:spPr>
          <a:xfrm>
            <a:off x="6244667" y="3227943"/>
            <a:ext cx="2481605" cy="561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4" name="Text Placeholder 3"/>
          <p:cNvSpPr>
            <a:spLocks noGrp="1"/>
          </p:cNvSpPr>
          <p:nvPr>
            <p:ph type="body" sz="half" idx="20"/>
          </p:nvPr>
        </p:nvSpPr>
        <p:spPr>
          <a:xfrm>
            <a:off x="62446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5" name="Picture Placeholder 7"/>
          <p:cNvSpPr>
            <a:spLocks noGrp="1"/>
          </p:cNvSpPr>
          <p:nvPr>
            <p:ph type="pic" sz="quarter" idx="21" hasCustomPrompt="1"/>
          </p:nvPr>
        </p:nvSpPr>
        <p:spPr>
          <a:xfrm>
            <a:off x="89878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6" name="Rectangle 55"/>
          <p:cNvSpPr/>
          <p:nvPr userDrawn="1"/>
        </p:nvSpPr>
        <p:spPr>
          <a:xfrm>
            <a:off x="8987867" y="3227943"/>
            <a:ext cx="2481605" cy="561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7" name="Text Placeholder 3"/>
          <p:cNvSpPr>
            <a:spLocks noGrp="1"/>
          </p:cNvSpPr>
          <p:nvPr>
            <p:ph type="body" sz="half" idx="22"/>
          </p:nvPr>
        </p:nvSpPr>
        <p:spPr>
          <a:xfrm>
            <a:off x="89878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8" name="Picture Placeholder 7"/>
          <p:cNvSpPr>
            <a:spLocks noGrp="1"/>
          </p:cNvSpPr>
          <p:nvPr>
            <p:ph type="pic" sz="quarter" idx="23" hasCustomPrompt="1"/>
          </p:nvPr>
        </p:nvSpPr>
        <p:spPr>
          <a:xfrm>
            <a:off x="736663"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9" name="Rectangle 58"/>
          <p:cNvSpPr/>
          <p:nvPr userDrawn="1"/>
        </p:nvSpPr>
        <p:spPr>
          <a:xfrm>
            <a:off x="736664" y="5789416"/>
            <a:ext cx="2481605" cy="561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0" name="Text Placeholder 3"/>
          <p:cNvSpPr>
            <a:spLocks noGrp="1"/>
          </p:cNvSpPr>
          <p:nvPr>
            <p:ph type="body" sz="half" idx="24"/>
          </p:nvPr>
        </p:nvSpPr>
        <p:spPr>
          <a:xfrm>
            <a:off x="736664"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1" name="Picture Placeholder 7"/>
          <p:cNvSpPr>
            <a:spLocks noGrp="1"/>
          </p:cNvSpPr>
          <p:nvPr>
            <p:ph type="pic" sz="quarter" idx="25" hasCustomPrompt="1"/>
          </p:nvPr>
        </p:nvSpPr>
        <p:spPr>
          <a:xfrm>
            <a:off x="35014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2" name="Rectangle 61"/>
          <p:cNvSpPr/>
          <p:nvPr userDrawn="1"/>
        </p:nvSpPr>
        <p:spPr>
          <a:xfrm>
            <a:off x="3501467" y="5789416"/>
            <a:ext cx="2481605" cy="5612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3" name="Text Placeholder 3"/>
          <p:cNvSpPr>
            <a:spLocks noGrp="1"/>
          </p:cNvSpPr>
          <p:nvPr>
            <p:ph type="body" sz="half" idx="26"/>
          </p:nvPr>
        </p:nvSpPr>
        <p:spPr>
          <a:xfrm>
            <a:off x="35014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4" name="Picture Placeholder 7"/>
          <p:cNvSpPr>
            <a:spLocks noGrp="1"/>
          </p:cNvSpPr>
          <p:nvPr>
            <p:ph type="pic" sz="quarter" idx="27" hasCustomPrompt="1"/>
          </p:nvPr>
        </p:nvSpPr>
        <p:spPr>
          <a:xfrm>
            <a:off x="62446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5" name="Rectangle 64"/>
          <p:cNvSpPr/>
          <p:nvPr userDrawn="1"/>
        </p:nvSpPr>
        <p:spPr>
          <a:xfrm>
            <a:off x="6244667" y="5789416"/>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6" name="Text Placeholder 3"/>
          <p:cNvSpPr>
            <a:spLocks noGrp="1"/>
          </p:cNvSpPr>
          <p:nvPr>
            <p:ph type="body" sz="half" idx="28"/>
          </p:nvPr>
        </p:nvSpPr>
        <p:spPr>
          <a:xfrm>
            <a:off x="62446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7" name="Picture Placeholder 7"/>
          <p:cNvSpPr>
            <a:spLocks noGrp="1"/>
          </p:cNvSpPr>
          <p:nvPr>
            <p:ph type="pic" sz="quarter" idx="29" hasCustomPrompt="1"/>
          </p:nvPr>
        </p:nvSpPr>
        <p:spPr>
          <a:xfrm>
            <a:off x="89878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8" name="Rectangle 67"/>
          <p:cNvSpPr/>
          <p:nvPr userDrawn="1"/>
        </p:nvSpPr>
        <p:spPr>
          <a:xfrm>
            <a:off x="8987867" y="5789416"/>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Text Placeholder 3"/>
          <p:cNvSpPr>
            <a:spLocks noGrp="1"/>
          </p:cNvSpPr>
          <p:nvPr>
            <p:ph type="body" sz="half" idx="30"/>
          </p:nvPr>
        </p:nvSpPr>
        <p:spPr>
          <a:xfrm>
            <a:off x="89878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230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48">
                                            <p:txEl>
                                              <p:pRg st="0" end="0"/>
                                            </p:txEl>
                                          </p:spTgt>
                                        </p:tgtEl>
                                        <p:attrNameLst>
                                          <p:attrName>style.visibility</p:attrName>
                                        </p:attrNameLst>
                                      </p:cBhvr>
                                      <p:to>
                                        <p:strVal val="visible"/>
                                      </p:to>
                                    </p:set>
                                    <p:animEffect transition="in" filter="wipe(down)">
                                      <p:cBhvr>
                                        <p:cTn id="23" dur="500"/>
                                        <p:tgtEl>
                                          <p:spTgt spid="4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down)">
                                      <p:cBhvr>
                                        <p:cTn id="35" dur="500"/>
                                        <p:tgtEl>
                                          <p:spTgt spid="51">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wipe(down)">
                                      <p:cBhvr>
                                        <p:cTn id="47" dur="500"/>
                                        <p:tgtEl>
                                          <p:spTgt spid="54">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wipe(down)">
                                      <p:cBhvr>
                                        <p:cTn id="59" dur="500"/>
                                        <p:tgtEl>
                                          <p:spTgt spid="57">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500"/>
                                        <p:tgtEl>
                                          <p:spTgt spid="5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60">
                                            <p:txEl>
                                              <p:pRg st="0" end="0"/>
                                            </p:txEl>
                                          </p:spTgt>
                                        </p:tgtEl>
                                        <p:attrNameLst>
                                          <p:attrName>style.visibility</p:attrName>
                                        </p:attrNameLst>
                                      </p:cBhvr>
                                      <p:to>
                                        <p:strVal val="visible"/>
                                      </p:to>
                                    </p:set>
                                    <p:animEffect transition="in" filter="wipe(down)">
                                      <p:cBhvr>
                                        <p:cTn id="71" dur="500"/>
                                        <p:tgtEl>
                                          <p:spTgt spid="6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down)">
                                      <p:cBhvr>
                                        <p:cTn id="75" dur="500"/>
                                        <p:tgtEl>
                                          <p:spTgt spid="61"/>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down)">
                                      <p:cBhvr>
                                        <p:cTn id="83" dur="500"/>
                                        <p:tgtEl>
                                          <p:spTgt spid="63">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66">
                                            <p:txEl>
                                              <p:pRg st="0" end="0"/>
                                            </p:txEl>
                                          </p:spTgt>
                                        </p:tgtEl>
                                        <p:attrNameLst>
                                          <p:attrName>style.visibility</p:attrName>
                                        </p:attrNameLst>
                                      </p:cBhvr>
                                      <p:to>
                                        <p:strVal val="visible"/>
                                      </p:to>
                                    </p:set>
                                    <p:animEffect transition="in" filter="wipe(down)">
                                      <p:cBhvr>
                                        <p:cTn id="95" dur="500"/>
                                        <p:tgtEl>
                                          <p:spTgt spid="66">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down)">
                                      <p:cBhvr>
                                        <p:cTn id="99" dur="500"/>
                                        <p:tgtEl>
                                          <p:spTgt spid="67"/>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69">
                                            <p:txEl>
                                              <p:pRg st="0" end="0"/>
                                            </p:txEl>
                                          </p:spTgt>
                                        </p:tgtEl>
                                        <p:attrNameLst>
                                          <p:attrName>style.visibility</p:attrName>
                                        </p:attrNameLst>
                                      </p:cBhvr>
                                      <p:to>
                                        <p:strVal val="visible"/>
                                      </p:to>
                                    </p:set>
                                    <p:animEffect transition="in" filter="wipe(down)">
                                      <p:cBhvr>
                                        <p:cTn id="107"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down)">
                      <p:cBhvr>
                        <p:cTn dur="500"/>
                        <p:tgtEl>
                          <p:spTgt spid="48"/>
                        </p:tgtEl>
                      </p:cBhvr>
                    </p:animEffect>
                  </p:childTnLst>
                </p:cTn>
              </p:par>
            </p:tnLst>
          </p:tmpl>
        </p:tmplLst>
      </p:bldP>
      <p:bldP spid="49" grpId="0"/>
      <p:bldP spid="5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animBg="1"/>
      <p:bldP spid="5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P spid="58" grpId="0"/>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61" grpId="0"/>
      <p:bldP spid="62" grpId="0" animBg="1"/>
      <p:bldP spid="64" grpId="0"/>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P spid="67" grpId="0"/>
      <p:bldP spid="68" grpId="0" animBg="1"/>
      <p:bldP spid="6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Effect transition="in" filter="wipe(down)">
                      <p:cBhvr>
                        <p:cTn dur="500"/>
                        <p:tgtEl>
                          <p:spTgt spid="6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eam07">
    <p:spTree>
      <p:nvGrpSpPr>
        <p:cNvPr id="1" name=""/>
        <p:cNvGrpSpPr/>
        <p:nvPr/>
      </p:nvGrpSpPr>
      <p:grpSpPr>
        <a:xfrm>
          <a:off x="0" y="0"/>
          <a:ext cx="0" cy="0"/>
          <a:chOff x="0" y="0"/>
          <a:chExt cx="0" cy="0"/>
        </a:xfrm>
      </p:grpSpPr>
      <p:sp>
        <p:nvSpPr>
          <p:cNvPr id="30" name="Text Placeholder 3"/>
          <p:cNvSpPr>
            <a:spLocks noGrp="1"/>
          </p:cNvSpPr>
          <p:nvPr>
            <p:ph type="body" sz="half" idx="16"/>
          </p:nvPr>
        </p:nvSpPr>
        <p:spPr>
          <a:xfrm>
            <a:off x="2301116" y="1937835"/>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1" name="Picture Placeholder 7"/>
          <p:cNvSpPr>
            <a:spLocks noGrp="1"/>
          </p:cNvSpPr>
          <p:nvPr>
            <p:ph type="pic" sz="quarter" idx="10" hasCustomPrompt="1"/>
          </p:nvPr>
        </p:nvSpPr>
        <p:spPr>
          <a:xfrm>
            <a:off x="599316" y="1963503"/>
            <a:ext cx="1559685" cy="1559220"/>
          </a:xfrm>
          <a:prstGeom prst="teardrop">
            <a:avLst/>
          </a:prstGeom>
          <a:ln w="28575">
            <a:solidFill>
              <a:schemeClr val="accent1"/>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32" name="Text Placeholder 3"/>
          <p:cNvSpPr>
            <a:spLocks noGrp="1"/>
          </p:cNvSpPr>
          <p:nvPr>
            <p:ph type="body" sz="half" idx="15"/>
          </p:nvPr>
        </p:nvSpPr>
        <p:spPr>
          <a:xfrm>
            <a:off x="2301116"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7" name="Text Placeholder 3"/>
          <p:cNvSpPr>
            <a:spLocks noGrp="1"/>
          </p:cNvSpPr>
          <p:nvPr>
            <p:ph type="body" sz="half" idx="17"/>
          </p:nvPr>
        </p:nvSpPr>
        <p:spPr>
          <a:xfrm>
            <a:off x="5981700" y="1937835"/>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8" name="Picture Placeholder 7"/>
          <p:cNvSpPr>
            <a:spLocks noGrp="1"/>
          </p:cNvSpPr>
          <p:nvPr>
            <p:ph type="pic" sz="quarter" idx="18" hasCustomPrompt="1"/>
          </p:nvPr>
        </p:nvSpPr>
        <p:spPr>
          <a:xfrm>
            <a:off x="4279900" y="1963503"/>
            <a:ext cx="1559685" cy="1559220"/>
          </a:xfrm>
          <a:prstGeom prst="teardrop">
            <a:avLst/>
          </a:prstGeom>
          <a:ln w="28575">
            <a:solidFill>
              <a:schemeClr val="accent2"/>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19"/>
          </p:nvPr>
        </p:nvSpPr>
        <p:spPr>
          <a:xfrm>
            <a:off x="5981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0"/>
          </p:nvPr>
        </p:nvSpPr>
        <p:spPr>
          <a:xfrm>
            <a:off x="9664700" y="1937835"/>
            <a:ext cx="1851785" cy="508973"/>
          </a:xfrm>
          <a:prstGeom prst="rect">
            <a:avLst/>
          </a:prstGeom>
        </p:spPr>
        <p:txBody>
          <a:bodyPr wrap="square" lIns="0" tIns="0" rIns="0" bIns="0" anchor="t">
            <a:noAutofit/>
          </a:bodyPr>
          <a:lstStyle>
            <a:lvl1pPr marL="0" indent="0" algn="l">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1" name="Picture Placeholder 7"/>
          <p:cNvSpPr>
            <a:spLocks noGrp="1"/>
          </p:cNvSpPr>
          <p:nvPr>
            <p:ph type="pic" sz="quarter" idx="21" hasCustomPrompt="1"/>
          </p:nvPr>
        </p:nvSpPr>
        <p:spPr>
          <a:xfrm>
            <a:off x="7962900" y="1963503"/>
            <a:ext cx="1559685" cy="1559220"/>
          </a:xfrm>
          <a:prstGeom prst="teardrop">
            <a:avLst/>
          </a:prstGeom>
          <a:ln w="28575">
            <a:solidFill>
              <a:schemeClr val="accent3"/>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2" name="Text Placeholder 3"/>
          <p:cNvSpPr>
            <a:spLocks noGrp="1"/>
          </p:cNvSpPr>
          <p:nvPr>
            <p:ph type="body" sz="half" idx="22"/>
          </p:nvPr>
        </p:nvSpPr>
        <p:spPr>
          <a:xfrm>
            <a:off x="9664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3" name="Text Placeholder 3"/>
          <p:cNvSpPr>
            <a:spLocks noGrp="1"/>
          </p:cNvSpPr>
          <p:nvPr>
            <p:ph type="body" sz="half" idx="23"/>
          </p:nvPr>
        </p:nvSpPr>
        <p:spPr>
          <a:xfrm>
            <a:off x="2301116" y="3983344"/>
            <a:ext cx="1851785" cy="508973"/>
          </a:xfrm>
          <a:prstGeom prst="rect">
            <a:avLst/>
          </a:prstGeom>
        </p:spPr>
        <p:txBody>
          <a:bodyPr wrap="square" lIns="0" tIns="0" rIns="0" bIns="0" anchor="t">
            <a:noAutofit/>
          </a:bodyPr>
          <a:lstStyle>
            <a:lvl1pPr marL="0" indent="0" algn="l">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4" name="Picture Placeholder 7"/>
          <p:cNvSpPr>
            <a:spLocks noGrp="1"/>
          </p:cNvSpPr>
          <p:nvPr>
            <p:ph type="pic" sz="quarter" idx="24" hasCustomPrompt="1"/>
          </p:nvPr>
        </p:nvSpPr>
        <p:spPr>
          <a:xfrm>
            <a:off x="599316" y="4009013"/>
            <a:ext cx="1559685" cy="1559220"/>
          </a:xfrm>
          <a:prstGeom prst="teardrop">
            <a:avLst/>
          </a:prstGeom>
          <a:ln w="28575">
            <a:solidFill>
              <a:schemeClr val="accent4"/>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5" name="Text Placeholder 3"/>
          <p:cNvSpPr>
            <a:spLocks noGrp="1"/>
          </p:cNvSpPr>
          <p:nvPr>
            <p:ph type="body" sz="half" idx="25"/>
          </p:nvPr>
        </p:nvSpPr>
        <p:spPr>
          <a:xfrm>
            <a:off x="2301116"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6" name="Text Placeholder 3"/>
          <p:cNvSpPr>
            <a:spLocks noGrp="1"/>
          </p:cNvSpPr>
          <p:nvPr>
            <p:ph type="body" sz="half" idx="26"/>
          </p:nvPr>
        </p:nvSpPr>
        <p:spPr>
          <a:xfrm>
            <a:off x="5981700" y="3983344"/>
            <a:ext cx="1851785" cy="508973"/>
          </a:xfrm>
          <a:prstGeom prst="rect">
            <a:avLst/>
          </a:prstGeom>
        </p:spPr>
        <p:txBody>
          <a:bodyPr wrap="square" lIns="0" tIns="0" rIns="0" bIns="0" anchor="t">
            <a:noAutofit/>
          </a:bodyPr>
          <a:lstStyle>
            <a:lvl1pPr marL="0" indent="0" algn="l">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7" name="Picture Placeholder 7"/>
          <p:cNvSpPr>
            <a:spLocks noGrp="1"/>
          </p:cNvSpPr>
          <p:nvPr>
            <p:ph type="pic" sz="quarter" idx="27" hasCustomPrompt="1"/>
          </p:nvPr>
        </p:nvSpPr>
        <p:spPr>
          <a:xfrm>
            <a:off x="4279900" y="4009013"/>
            <a:ext cx="1559685" cy="1559220"/>
          </a:xfrm>
          <a:prstGeom prst="teardrop">
            <a:avLst/>
          </a:prstGeom>
          <a:ln w="28575">
            <a:solidFill>
              <a:schemeClr val="accent5"/>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8" name="Text Placeholder 3"/>
          <p:cNvSpPr>
            <a:spLocks noGrp="1"/>
          </p:cNvSpPr>
          <p:nvPr>
            <p:ph type="body" sz="half" idx="28"/>
          </p:nvPr>
        </p:nvSpPr>
        <p:spPr>
          <a:xfrm>
            <a:off x="5981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9" name="Text Placeholder 3"/>
          <p:cNvSpPr>
            <a:spLocks noGrp="1"/>
          </p:cNvSpPr>
          <p:nvPr>
            <p:ph type="body" sz="half" idx="29"/>
          </p:nvPr>
        </p:nvSpPr>
        <p:spPr>
          <a:xfrm>
            <a:off x="9664700" y="3983344"/>
            <a:ext cx="1851785" cy="508973"/>
          </a:xfrm>
          <a:prstGeom prst="rect">
            <a:avLst/>
          </a:prstGeom>
        </p:spPr>
        <p:txBody>
          <a:bodyPr wrap="square" lIns="0" tIns="0" rIns="0" bIns="0" anchor="t">
            <a:noAutofit/>
          </a:bodyPr>
          <a:lstStyle>
            <a:lvl1pPr marL="0" indent="0" algn="l">
              <a:buNone/>
              <a:defRPr sz="1467" b="1" baseline="0">
                <a:solidFill>
                  <a:schemeClr val="accent6"/>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80" name="Picture Placeholder 7"/>
          <p:cNvSpPr>
            <a:spLocks noGrp="1"/>
          </p:cNvSpPr>
          <p:nvPr>
            <p:ph type="pic" sz="quarter" idx="30" hasCustomPrompt="1"/>
          </p:nvPr>
        </p:nvSpPr>
        <p:spPr>
          <a:xfrm>
            <a:off x="7962900" y="4009013"/>
            <a:ext cx="1559685" cy="1559220"/>
          </a:xfrm>
          <a:prstGeom prst="teardrop">
            <a:avLst/>
          </a:prstGeom>
          <a:ln w="28575">
            <a:solidFill>
              <a:schemeClr val="accent6"/>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31"/>
          </p:nvPr>
        </p:nvSpPr>
        <p:spPr>
          <a:xfrm>
            <a:off x="9664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7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wipe(down)">
                                      <p:cBhvr>
                                        <p:cTn id="36" dur="500"/>
                                        <p:tgtEl>
                                          <p:spTgt spid="6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69">
                                            <p:txEl>
                                              <p:pRg st="0" end="0"/>
                                            </p:txEl>
                                          </p:spTgt>
                                        </p:tgtEl>
                                        <p:attrNameLst>
                                          <p:attrName>style.visibility</p:attrName>
                                        </p:attrNameLst>
                                      </p:cBhvr>
                                      <p:to>
                                        <p:strVal val="visible"/>
                                      </p:to>
                                    </p:set>
                                    <p:anim calcmode="lin" valueType="num">
                                      <p:cBhvr additive="base">
                                        <p:cTn id="40"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0">
                                            <p:txEl>
                                              <p:pRg st="0" end="0"/>
                                            </p:txEl>
                                          </p:spTgt>
                                        </p:tgtEl>
                                        <p:attrNameLst>
                                          <p:attrName>style.visibility</p:attrName>
                                        </p:attrNameLst>
                                      </p:cBhvr>
                                      <p:to>
                                        <p:strVal val="visible"/>
                                      </p:to>
                                    </p:set>
                                    <p:animEffect transition="in" filter="wipe(down)">
                                      <p:cBhvr>
                                        <p:cTn id="51" dur="500"/>
                                        <p:tgtEl>
                                          <p:spTgt spid="70">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72">
                                            <p:txEl>
                                              <p:pRg st="0" end="0"/>
                                            </p:txEl>
                                          </p:spTgt>
                                        </p:tgtEl>
                                        <p:attrNameLst>
                                          <p:attrName>style.visibility</p:attrName>
                                        </p:attrNameLst>
                                      </p:cBhvr>
                                      <p:to>
                                        <p:strVal val="visible"/>
                                      </p:to>
                                    </p:set>
                                    <p:anim calcmode="lin" valueType="num">
                                      <p:cBhvr additive="base">
                                        <p:cTn id="55"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fill="hold"/>
                                        <p:tgtEl>
                                          <p:spTgt spid="74"/>
                                        </p:tgtEl>
                                        <p:attrNameLst>
                                          <p:attrName>ppt_w</p:attrName>
                                        </p:attrNameLst>
                                      </p:cBhvr>
                                      <p:tavLst>
                                        <p:tav tm="0">
                                          <p:val>
                                            <p:fltVal val="0"/>
                                          </p:val>
                                        </p:tav>
                                        <p:tav tm="100000">
                                          <p:val>
                                            <p:strVal val="#ppt_w"/>
                                          </p:val>
                                        </p:tav>
                                      </p:tavLst>
                                    </p:anim>
                                    <p:anim calcmode="lin" valueType="num">
                                      <p:cBhvr>
                                        <p:cTn id="61" dur="500" fill="hold"/>
                                        <p:tgtEl>
                                          <p:spTgt spid="74"/>
                                        </p:tgtEl>
                                        <p:attrNameLst>
                                          <p:attrName>ppt_h</p:attrName>
                                        </p:attrNameLst>
                                      </p:cBhvr>
                                      <p:tavLst>
                                        <p:tav tm="0">
                                          <p:val>
                                            <p:fltVal val="0"/>
                                          </p:val>
                                        </p:tav>
                                        <p:tav tm="100000">
                                          <p:val>
                                            <p:strVal val="#ppt_h"/>
                                          </p:val>
                                        </p:tav>
                                      </p:tavLst>
                                    </p:anim>
                                    <p:animEffect transition="in" filter="fade">
                                      <p:cBhvr>
                                        <p:cTn id="62" dur="500"/>
                                        <p:tgtEl>
                                          <p:spTgt spid="74"/>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3">
                                            <p:txEl>
                                              <p:pRg st="0" end="0"/>
                                            </p:txEl>
                                          </p:spTgt>
                                        </p:tgtEl>
                                        <p:attrNameLst>
                                          <p:attrName>style.visibility</p:attrName>
                                        </p:attrNameLst>
                                      </p:cBhvr>
                                      <p:to>
                                        <p:strVal val="visible"/>
                                      </p:to>
                                    </p:set>
                                    <p:animEffect transition="in" filter="wipe(down)">
                                      <p:cBhvr>
                                        <p:cTn id="66" dur="500"/>
                                        <p:tgtEl>
                                          <p:spTgt spid="73">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75">
                                            <p:txEl>
                                              <p:pRg st="0" end="0"/>
                                            </p:txEl>
                                          </p:spTgt>
                                        </p:tgtEl>
                                        <p:attrNameLst>
                                          <p:attrName>style.visibility</p:attrName>
                                        </p:attrNameLst>
                                      </p:cBhvr>
                                      <p:to>
                                        <p:strVal val="visible"/>
                                      </p:to>
                                    </p:set>
                                    <p:anim calcmode="lin" valueType="num">
                                      <p:cBhvr additive="base">
                                        <p:cTn id="7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500" fill="hold"/>
                                        <p:tgtEl>
                                          <p:spTgt spid="77"/>
                                        </p:tgtEl>
                                        <p:attrNameLst>
                                          <p:attrName>ppt_w</p:attrName>
                                        </p:attrNameLst>
                                      </p:cBhvr>
                                      <p:tavLst>
                                        <p:tav tm="0">
                                          <p:val>
                                            <p:fltVal val="0"/>
                                          </p:val>
                                        </p:tav>
                                        <p:tav tm="100000">
                                          <p:val>
                                            <p:strVal val="#ppt_w"/>
                                          </p:val>
                                        </p:tav>
                                      </p:tavLst>
                                    </p:anim>
                                    <p:anim calcmode="lin" valueType="num">
                                      <p:cBhvr>
                                        <p:cTn id="76" dur="500" fill="hold"/>
                                        <p:tgtEl>
                                          <p:spTgt spid="77"/>
                                        </p:tgtEl>
                                        <p:attrNameLst>
                                          <p:attrName>ppt_h</p:attrName>
                                        </p:attrNameLst>
                                      </p:cBhvr>
                                      <p:tavLst>
                                        <p:tav tm="0">
                                          <p:val>
                                            <p:fltVal val="0"/>
                                          </p:val>
                                        </p:tav>
                                        <p:tav tm="100000">
                                          <p:val>
                                            <p:strVal val="#ppt_h"/>
                                          </p:val>
                                        </p:tav>
                                      </p:tavLst>
                                    </p:anim>
                                    <p:animEffect transition="in" filter="fade">
                                      <p:cBhvr>
                                        <p:cTn id="77" dur="500"/>
                                        <p:tgtEl>
                                          <p:spTgt spid="77"/>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76">
                                            <p:txEl>
                                              <p:pRg st="0" end="0"/>
                                            </p:txEl>
                                          </p:spTgt>
                                        </p:tgtEl>
                                        <p:attrNameLst>
                                          <p:attrName>style.visibility</p:attrName>
                                        </p:attrNameLst>
                                      </p:cBhvr>
                                      <p:to>
                                        <p:strVal val="visible"/>
                                      </p:to>
                                    </p:set>
                                    <p:animEffect transition="in" filter="wipe(down)">
                                      <p:cBhvr>
                                        <p:cTn id="81" dur="500"/>
                                        <p:tgtEl>
                                          <p:spTgt spid="76">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78">
                                            <p:txEl>
                                              <p:pRg st="0" end="0"/>
                                            </p:txEl>
                                          </p:spTgt>
                                        </p:tgtEl>
                                        <p:attrNameLst>
                                          <p:attrName>style.visibility</p:attrName>
                                        </p:attrNameLst>
                                      </p:cBhvr>
                                      <p:to>
                                        <p:strVal val="visible"/>
                                      </p:to>
                                    </p:set>
                                    <p:anim calcmode="lin" valueType="num">
                                      <p:cBhvr additive="base">
                                        <p:cTn id="85"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79">
                                            <p:txEl>
                                              <p:pRg st="0" end="0"/>
                                            </p:txEl>
                                          </p:spTgt>
                                        </p:tgtEl>
                                        <p:attrNameLst>
                                          <p:attrName>style.visibility</p:attrName>
                                        </p:attrNameLst>
                                      </p:cBhvr>
                                      <p:to>
                                        <p:strVal val="visible"/>
                                      </p:to>
                                    </p:set>
                                    <p:animEffect transition="in" filter="wipe(down)">
                                      <p:cBhvr>
                                        <p:cTn id="96" dur="500"/>
                                        <p:tgtEl>
                                          <p:spTgt spid="79">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81">
                                            <p:txEl>
                                              <p:pRg st="0" end="0"/>
                                            </p:txEl>
                                          </p:spTgt>
                                        </p:tgtEl>
                                        <p:attrNameLst>
                                          <p:attrName>style.visibility</p:attrName>
                                        </p:attrNameLst>
                                      </p:cBhvr>
                                      <p:to>
                                        <p:strVal val="visible"/>
                                      </p:to>
                                    </p:set>
                                    <p:anim calcmode="lin" valueType="num">
                                      <p:cBhvr additive="base">
                                        <p:cTn id="100"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animBg="1"/>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animBg="1"/>
      <p:bldP spid="7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fill="hold"/>
                        <p:tgtEl>
                          <p:spTgt spid="72"/>
                        </p:tgtEl>
                        <p:attrNameLst>
                          <p:attrName>ppt_x</p:attrName>
                        </p:attrNameLst>
                      </p:cBhvr>
                      <p:tavLst>
                        <p:tav tm="0">
                          <p:val>
                            <p:strVal val="#ppt_x"/>
                          </p:val>
                        </p:tav>
                        <p:tav tm="100000">
                          <p:val>
                            <p:strVal val="#ppt_x"/>
                          </p:val>
                        </p:tav>
                      </p:tavLst>
                    </p:anim>
                    <p:anim calcmode="lin" valueType="num">
                      <p:cBhvr additive="base">
                        <p:cTn dur="500" fill="hold"/>
                        <p:tgtEl>
                          <p:spTgt spid="72"/>
                        </p:tgtEl>
                        <p:attrNameLst>
                          <p:attrName>ppt_y</p:attrName>
                        </p:attrNameLst>
                      </p:cBhvr>
                      <p:tavLst>
                        <p:tav tm="0">
                          <p:val>
                            <p:strVal val="1+#ppt_h/2"/>
                          </p:val>
                        </p:tav>
                        <p:tav tm="100000">
                          <p:val>
                            <p:strVal val="#ppt_y"/>
                          </p:val>
                        </p:tav>
                      </p:tavLst>
                    </p:anim>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animBg="1"/>
      <p:bldP spid="7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animBg="1"/>
      <p:bldP spid="7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animBg="1"/>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566226" y="4327166"/>
            <a:ext cx="5061669" cy="1"/>
          </a:xfrm>
          <a:prstGeom prst="line">
            <a:avLst/>
          </a:prstGeom>
          <a:ln w="1905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1">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2">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267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3500"/>
                            </p:stCondLst>
                            <p:childTnLst>
                              <p:par>
                                <p:cTn id="38" presetID="22" presetClass="entr" presetSubtype="4" fill="hold" grpId="0" nodeType="afterEffect" nodePh="1">
                                  <p:stCondLst>
                                    <p:cond delay="0"/>
                                  </p:stCondLst>
                                  <p:endCondLst>
                                    <p:cond evt="begin" delay="0">
                                      <p:tn val="38"/>
                                    </p:cond>
                                  </p:end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down)">
                                      <p:cBhvr>
                                        <p:cTn id="40" dur="500"/>
                                        <p:tgtEl>
                                          <p:spTgt spid="35">
                                            <p:txEl>
                                              <p:pRg st="0" end="0"/>
                                            </p:txEl>
                                          </p:spTgt>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down)">
                                      <p:cBhvr>
                                        <p:cTn id="44" dur="500"/>
                                        <p:tgtEl>
                                          <p:spTgt spid="36">
                                            <p:txEl>
                                              <p:pRg st="0" end="0"/>
                                            </p:txEl>
                                          </p:spTgt>
                                        </p:tgtEl>
                                      </p:cBhvr>
                                    </p:animEffect>
                                  </p:childTnLst>
                                </p:cTn>
                              </p:par>
                            </p:childTnLst>
                          </p:cTn>
                        </p:par>
                        <p:par>
                          <p:cTn id="45" fill="hold">
                            <p:stCondLst>
                              <p:cond delay="4500"/>
                            </p:stCondLst>
                            <p:childTnLst>
                              <p:par>
                                <p:cTn id="46" presetID="53"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50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6500"/>
                            </p:stCondLst>
                            <p:childTnLst>
                              <p:par>
                                <p:cTn id="67" presetID="22" presetClass="entr" presetSubtype="4" fill="hold" grpId="0" nodeType="afterEffect" nodePh="1">
                                  <p:stCondLst>
                                    <p:cond delay="0"/>
                                  </p:stCondLst>
                                  <p:endCondLst>
                                    <p:cond evt="begin" delay="0">
                                      <p:tn val="67"/>
                                    </p:cond>
                                  </p:end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7000"/>
                            </p:stCondLst>
                            <p:childTnLst>
                              <p:par>
                                <p:cTn id="71" presetID="22" presetClass="entr" presetSubtype="4" fill="hold" grpId="0" nodeType="afterEffect" nodePh="1">
                                  <p:stCondLst>
                                    <p:cond delay="0"/>
                                  </p:stCondLst>
                                  <p:endCondLst>
                                    <p:cond evt="begin" delay="0">
                                      <p:tn val="71"/>
                                    </p:cond>
                                  </p:end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wipe(down)">
                                      <p:cBhvr>
                                        <p:cTn id="7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112559" y="2984497"/>
            <a:ext cx="5969003" cy="3"/>
          </a:xfrm>
          <a:prstGeom prst="line">
            <a:avLst/>
          </a:prstGeom>
          <a:ln w="1905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3">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4">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8308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childTnLst>
                          </p:cTn>
                        </p:par>
                        <p:par>
                          <p:cTn id="29" fill="hold">
                            <p:stCondLst>
                              <p:cond delay="2500"/>
                            </p:stCondLst>
                            <p:childTnLst>
                              <p:par>
                                <p:cTn id="30" presetID="22" presetClass="entr" presetSubtype="4" fill="hold" grpId="0" nodeType="after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down)">
                                      <p:cBhvr>
                                        <p:cTn id="32" dur="500"/>
                                        <p:tgtEl>
                                          <p:spTgt spid="35">
                                            <p:txEl>
                                              <p:pRg st="0" end="0"/>
                                            </p:txEl>
                                          </p:spTgt>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down)">
                                      <p:cBhvr>
                                        <p:cTn id="36" dur="500"/>
                                        <p:tgtEl>
                                          <p:spTgt spid="36">
                                            <p:txEl>
                                              <p:pRg st="0" end="0"/>
                                            </p:txEl>
                                          </p:spTgt>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wipe(down)">
                                      <p:cBhvr>
                                        <p:cTn id="61" dur="500"/>
                                        <p:tgtEl>
                                          <p:spTgt spid="23">
                                            <p:txEl>
                                              <p:pRg st="0" end="0"/>
                                            </p:txEl>
                                          </p:spTgt>
                                        </p:tgtEl>
                                      </p:cBhvr>
                                    </p:animEffect>
                                  </p:childTnLst>
                                </p:cTn>
                              </p:par>
                            </p:childTnLst>
                          </p:cTn>
                        </p:par>
                        <p:par>
                          <p:cTn id="62" fill="hold">
                            <p:stCondLst>
                              <p:cond delay="6000"/>
                            </p:stCondLst>
                            <p:childTnLst>
                              <p:par>
                                <p:cTn id="63" presetID="22" presetClass="entr" presetSubtype="4" fill="hold" grpId="0" nodeType="afterEffect" nodePh="1">
                                  <p:stCondLst>
                                    <p:cond delay="0"/>
                                  </p:stCondLst>
                                  <p:endCondLst>
                                    <p:cond evt="begin" delay="0">
                                      <p:tn val="63"/>
                                    </p:cond>
                                  </p:end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down)">
                                      <p:cBhvr>
                                        <p:cTn id="6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568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8" name="Oval 7"/>
          <p:cNvSpPr/>
          <p:nvPr userDrawn="1"/>
        </p:nvSpPr>
        <p:spPr>
          <a:xfrm>
            <a:off x="4765475" y="1390205"/>
            <a:ext cx="915720" cy="915720"/>
          </a:xfrm>
          <a:prstGeom prst="ellipse">
            <a:avLst/>
          </a:prstGeom>
          <a:solidFill>
            <a:schemeClr val="accent1"/>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9" name="Freeform 62"/>
          <p:cNvSpPr>
            <a:spLocks noChangeAspect="1" noEditPoints="1"/>
          </p:cNvSpPr>
          <p:nvPr userDrawn="1"/>
        </p:nvSpPr>
        <p:spPr bwMode="auto">
          <a:xfrm>
            <a:off x="5015612" y="1638679"/>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10" name="Text Placeholder 3"/>
          <p:cNvSpPr>
            <a:spLocks noGrp="1"/>
          </p:cNvSpPr>
          <p:nvPr>
            <p:ph type="body" sz="half" idx="16"/>
          </p:nvPr>
        </p:nvSpPr>
        <p:spPr>
          <a:xfrm>
            <a:off x="3126615"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1" name="Text Placeholder 3"/>
          <p:cNvSpPr>
            <a:spLocks noGrp="1"/>
          </p:cNvSpPr>
          <p:nvPr>
            <p:ph type="body" sz="half" idx="17"/>
          </p:nvPr>
        </p:nvSpPr>
        <p:spPr>
          <a:xfrm>
            <a:off x="3126615"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ounded Rectangle 11"/>
          <p:cNvSpPr/>
          <p:nvPr userDrawn="1"/>
        </p:nvSpPr>
        <p:spPr>
          <a:xfrm>
            <a:off x="6253159" y="1698808"/>
            <a:ext cx="5069416" cy="4574993"/>
          </a:xfrm>
          <a:prstGeom prst="roundRect">
            <a:avLst>
              <a:gd name="adj" fmla="val 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Picture Placeholder 7"/>
          <p:cNvSpPr>
            <a:spLocks noGrp="1"/>
          </p:cNvSpPr>
          <p:nvPr>
            <p:ph type="pic" sz="quarter" idx="18" hasCustomPrompt="1"/>
          </p:nvPr>
        </p:nvSpPr>
        <p:spPr>
          <a:xfrm>
            <a:off x="6510044"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4" name="Oval 13"/>
          <p:cNvSpPr/>
          <p:nvPr userDrawn="1"/>
        </p:nvSpPr>
        <p:spPr>
          <a:xfrm>
            <a:off x="10145668" y="1390205"/>
            <a:ext cx="915720" cy="915720"/>
          </a:xfrm>
          <a:prstGeom prst="ellipse">
            <a:avLst/>
          </a:prstGeom>
          <a:solidFill>
            <a:schemeClr val="accent2"/>
          </a:solidFill>
          <a:ln w="1905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16" name="Text Placeholder 3"/>
          <p:cNvSpPr>
            <a:spLocks noGrp="1"/>
          </p:cNvSpPr>
          <p:nvPr>
            <p:ph type="body" sz="half" idx="19"/>
          </p:nvPr>
        </p:nvSpPr>
        <p:spPr>
          <a:xfrm>
            <a:off x="8506809"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7" name="Text Placeholder 3"/>
          <p:cNvSpPr>
            <a:spLocks noGrp="1"/>
          </p:cNvSpPr>
          <p:nvPr>
            <p:ph type="body" sz="half" idx="20"/>
          </p:nvPr>
        </p:nvSpPr>
        <p:spPr>
          <a:xfrm>
            <a:off x="8506809"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Freeform 178"/>
          <p:cNvSpPr>
            <a:spLocks noEditPoints="1"/>
          </p:cNvSpPr>
          <p:nvPr userDrawn="1"/>
        </p:nvSpPr>
        <p:spPr bwMode="auto">
          <a:xfrm>
            <a:off x="10380252" y="1679901"/>
            <a:ext cx="446552" cy="33632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485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5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ppt_w</p:attrName>
                                        </p:attrNameLst>
                                      </p:cBhvr>
                                      <p:tavLst>
                                        <p:tav tm="0" fmla="#ppt_w*sin(2.5*pi*$)">
                                          <p:val>
                                            <p:fltVal val="0"/>
                                          </p:val>
                                        </p:tav>
                                        <p:tav tm="100000">
                                          <p:val>
                                            <p:fltVal val="1"/>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53"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0"/>
                            </p:stCondLst>
                            <p:childTnLst>
                              <p:par>
                                <p:cTn id="45" presetID="16" presetClass="entr" presetSubtype="4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outHorizontal)">
                                      <p:cBhvr>
                                        <p:cTn id="47" dur="500"/>
                                        <p:tgtEl>
                                          <p:spTgt spid="13"/>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par>
                          <p:cTn id="52" fill="hold">
                            <p:stCondLst>
                              <p:cond delay="60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70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left)">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8" grpId="0" animBg="1"/>
      <p:bldP spid="9" grpId="0" animBg="1"/>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p:bldP spid="14" grpId="0" animBg="1"/>
      <p:bldP spid="1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animBg="1"/>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28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592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858244"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865267"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858241" y="4880532"/>
            <a:ext cx="3324755"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865265" y="1710413"/>
            <a:ext cx="3315472"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990156"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0" name="Picture Placeholder 7"/>
          <p:cNvSpPr>
            <a:spLocks noGrp="1"/>
          </p:cNvSpPr>
          <p:nvPr>
            <p:ph type="pic" sz="quarter" idx="18" hasCustomPrompt="1"/>
          </p:nvPr>
        </p:nvSpPr>
        <p:spPr>
          <a:xfrm>
            <a:off x="44450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19"/>
          </p:nvPr>
        </p:nvSpPr>
        <p:spPr>
          <a:xfrm>
            <a:off x="44520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0"/>
          </p:nvPr>
        </p:nvSpPr>
        <p:spPr>
          <a:xfrm>
            <a:off x="4445000" y="4880532"/>
            <a:ext cx="3324755"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Rectangle 82"/>
          <p:cNvSpPr/>
          <p:nvPr userDrawn="1"/>
        </p:nvSpPr>
        <p:spPr>
          <a:xfrm>
            <a:off x="4452024" y="1710413"/>
            <a:ext cx="3315472"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4" name="Text Placeholder 3"/>
          <p:cNvSpPr>
            <a:spLocks noGrp="1"/>
          </p:cNvSpPr>
          <p:nvPr>
            <p:ph type="body" sz="half" idx="21"/>
          </p:nvPr>
        </p:nvSpPr>
        <p:spPr>
          <a:xfrm>
            <a:off x="45769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Picture Placeholder 7"/>
          <p:cNvSpPr>
            <a:spLocks noGrp="1"/>
          </p:cNvSpPr>
          <p:nvPr>
            <p:ph type="pic" sz="quarter" idx="22" hasCustomPrompt="1"/>
          </p:nvPr>
        </p:nvSpPr>
        <p:spPr>
          <a:xfrm>
            <a:off x="80264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6" name="Text Placeholder 3"/>
          <p:cNvSpPr>
            <a:spLocks noGrp="1"/>
          </p:cNvSpPr>
          <p:nvPr>
            <p:ph type="body" sz="half" idx="23"/>
          </p:nvPr>
        </p:nvSpPr>
        <p:spPr>
          <a:xfrm>
            <a:off x="80334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7" name="Text Placeholder 3"/>
          <p:cNvSpPr>
            <a:spLocks noGrp="1"/>
          </p:cNvSpPr>
          <p:nvPr>
            <p:ph type="body" sz="half" idx="24"/>
          </p:nvPr>
        </p:nvSpPr>
        <p:spPr>
          <a:xfrm>
            <a:off x="8026400" y="4880532"/>
            <a:ext cx="3324755"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8" name="Rectangle 87"/>
          <p:cNvSpPr/>
          <p:nvPr userDrawn="1"/>
        </p:nvSpPr>
        <p:spPr>
          <a:xfrm>
            <a:off x="8033424" y="1710413"/>
            <a:ext cx="3315472"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9" name="Text Placeholder 3"/>
          <p:cNvSpPr>
            <a:spLocks noGrp="1"/>
          </p:cNvSpPr>
          <p:nvPr>
            <p:ph type="body" sz="half" idx="25"/>
          </p:nvPr>
        </p:nvSpPr>
        <p:spPr>
          <a:xfrm>
            <a:off x="81583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07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84">
                                            <p:txEl>
                                              <p:pRg st="0" end="0"/>
                                            </p:txEl>
                                          </p:spTgt>
                                        </p:tgtEl>
                                        <p:attrNameLst>
                                          <p:attrName>style.visibility</p:attrName>
                                        </p:attrNameLst>
                                      </p:cBhvr>
                                      <p:to>
                                        <p:strVal val="visible"/>
                                      </p:to>
                                    </p:set>
                                    <p:animEffect transition="in" filter="wipe(down)">
                                      <p:cBhvr>
                                        <p:cTn id="43" dur="500"/>
                                        <p:tgtEl>
                                          <p:spTgt spid="8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fill="hold"/>
                                        <p:tgtEl>
                                          <p:spTgt spid="80"/>
                                        </p:tgtEl>
                                        <p:attrNameLst>
                                          <p:attrName>ppt_x</p:attrName>
                                        </p:attrNameLst>
                                      </p:cBhvr>
                                      <p:tavLst>
                                        <p:tav tm="0">
                                          <p:val>
                                            <p:strVal val="#ppt_x"/>
                                          </p:val>
                                        </p:tav>
                                        <p:tav tm="100000">
                                          <p:val>
                                            <p:strVal val="#ppt_x"/>
                                          </p:val>
                                        </p:tav>
                                      </p:tavLst>
                                    </p:anim>
                                    <p:anim calcmode="lin" valueType="num">
                                      <p:cBhvr additive="base">
                                        <p:cTn id="47" dur="5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82">
                                            <p:txEl>
                                              <p:pRg st="0" end="0"/>
                                            </p:txEl>
                                          </p:spTgt>
                                        </p:tgtEl>
                                        <p:attrNameLst>
                                          <p:attrName>style.visibility</p:attrName>
                                        </p:attrNameLst>
                                      </p:cBhvr>
                                      <p:to>
                                        <p:strVal val="visible"/>
                                      </p:to>
                                    </p:set>
                                    <p:anim calcmode="lin" valueType="num">
                                      <p:cBhvr additive="base">
                                        <p:cTn id="51"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81">
                                            <p:txEl>
                                              <p:pRg st="0" end="0"/>
                                            </p:txEl>
                                          </p:spTgt>
                                        </p:tgtEl>
                                        <p:attrNameLst>
                                          <p:attrName>style.visibility</p:attrName>
                                        </p:attrNameLst>
                                      </p:cBhvr>
                                      <p:to>
                                        <p:strVal val="visible"/>
                                      </p:to>
                                    </p:set>
                                    <p:anim calcmode="lin" valueType="num">
                                      <p:cBhvr additive="base">
                                        <p:cTn id="56"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ppt_x"/>
                                          </p:val>
                                        </p:tav>
                                        <p:tav tm="100000">
                                          <p:val>
                                            <p:strVal val="#ppt_x"/>
                                          </p:val>
                                        </p:tav>
                                      </p:tavLst>
                                    </p:anim>
                                    <p:anim calcmode="lin" valueType="num">
                                      <p:cBhvr additive="base">
                                        <p:cTn id="62" dur="500" fill="hold"/>
                                        <p:tgtEl>
                                          <p:spTgt spid="8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89">
                                            <p:txEl>
                                              <p:pRg st="0" end="0"/>
                                            </p:txEl>
                                          </p:spTgt>
                                        </p:tgtEl>
                                        <p:attrNameLst>
                                          <p:attrName>style.visibility</p:attrName>
                                        </p:attrNameLst>
                                      </p:cBhvr>
                                      <p:to>
                                        <p:strVal val="visible"/>
                                      </p:to>
                                    </p:set>
                                    <p:animEffect transition="in" filter="wipe(down)">
                                      <p:cBhvr>
                                        <p:cTn id="66" dur="500"/>
                                        <p:tgtEl>
                                          <p:spTgt spid="8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ppt_x"/>
                                          </p:val>
                                        </p:tav>
                                        <p:tav tm="100000">
                                          <p:val>
                                            <p:strVal val="#ppt_x"/>
                                          </p:val>
                                        </p:tav>
                                      </p:tavLst>
                                    </p:anim>
                                    <p:anim calcmode="lin" valueType="num">
                                      <p:cBhvr additive="base">
                                        <p:cTn id="70" dur="500" fill="hold"/>
                                        <p:tgtEl>
                                          <p:spTgt spid="8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87">
                                            <p:txEl>
                                              <p:pRg st="0" end="0"/>
                                            </p:txEl>
                                          </p:spTgt>
                                        </p:tgtEl>
                                        <p:attrNameLst>
                                          <p:attrName>style.visibility</p:attrName>
                                        </p:attrNameLst>
                                      </p:cBhvr>
                                      <p:to>
                                        <p:strVal val="visible"/>
                                      </p:to>
                                    </p:set>
                                    <p:anim calcmode="lin" valueType="num">
                                      <p:cBhvr additive="base">
                                        <p:cTn id="74"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86">
                                            <p:txEl>
                                              <p:pRg st="0" end="0"/>
                                            </p:txEl>
                                          </p:spTgt>
                                        </p:tgtEl>
                                        <p:attrNameLst>
                                          <p:attrName>style.visibility</p:attrName>
                                        </p:attrNameLst>
                                      </p:cBhvr>
                                      <p:to>
                                        <p:strVal val="visible"/>
                                      </p:to>
                                    </p:set>
                                    <p:anim calcmode="lin" valueType="num">
                                      <p:cBhvr additive="base">
                                        <p:cTn id="79"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8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3" grpId="0" animBg="1"/>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p:bldP spid="8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fill="hold"/>
                        <p:tgtEl>
                          <p:spTgt spid="86"/>
                        </p:tgtEl>
                        <p:attrNameLst>
                          <p:attrName>ppt_x</p:attrName>
                        </p:attrNameLst>
                      </p:cBhvr>
                      <p:tavLst>
                        <p:tav tm="0">
                          <p:val>
                            <p:strVal val="#ppt_x"/>
                          </p:val>
                        </p:tav>
                        <p:tav tm="100000">
                          <p:val>
                            <p:strVal val="#ppt_x"/>
                          </p:val>
                        </p:tav>
                      </p:tavLst>
                    </p:anim>
                    <p:anim calcmode="lin" valueType="num">
                      <p:cBhvr additive="base">
                        <p:cTn dur="500" fill="hold"/>
                        <p:tgtEl>
                          <p:spTgt spid="86"/>
                        </p:tgtEl>
                        <p:attrNameLst>
                          <p:attrName>ppt_y</p:attrName>
                        </p:attrNameLst>
                      </p:cBhvr>
                      <p:tavLst>
                        <p:tav tm="0">
                          <p:val>
                            <p:strVal val="1+#ppt_h/2"/>
                          </p:val>
                        </p:tav>
                        <p:tav tm="100000">
                          <p:val>
                            <p:strVal val="#ppt_y"/>
                          </p:val>
                        </p:tav>
                      </p:tavLst>
                    </p:anim>
                  </p:childTnLst>
                </p:cTn>
              </p:par>
            </p:tnLst>
          </p:tmpl>
        </p:tmplLst>
      </p:bldP>
      <p:bldP spid="8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animBg="1"/>
      <p:bldP spid="8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9"/>
                        </p:tgtEl>
                        <p:attrNameLst>
                          <p:attrName>style.visibility</p:attrName>
                        </p:attrNameLst>
                      </p:cBhvr>
                      <p:to>
                        <p:strVal val="visible"/>
                      </p:to>
                    </p:set>
                    <p:animEffect transition="in" filter="wipe(down)">
                      <p:cBhvr>
                        <p:cTn dur="500"/>
                        <p:tgtEl>
                          <p:spTgt spid="89"/>
                        </p:tgtEl>
                      </p:cBhvr>
                    </p:animEffect>
                  </p:childTnLst>
                </p:cTn>
              </p:par>
            </p:tnLst>
          </p:tmpl>
        </p:tmplLst>
      </p:bldP>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4-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76100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94149"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687123" y="4753532"/>
            <a:ext cx="2584072"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768022" y="1604356"/>
            <a:ext cx="2490284"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861829"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Picture Placeholder 7"/>
          <p:cNvSpPr>
            <a:spLocks noGrp="1"/>
          </p:cNvSpPr>
          <p:nvPr>
            <p:ph type="pic" sz="quarter" idx="18" hasCustomPrompt="1"/>
          </p:nvPr>
        </p:nvSpPr>
        <p:spPr>
          <a:xfrm>
            <a:off x="351163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19"/>
          </p:nvPr>
        </p:nvSpPr>
        <p:spPr>
          <a:xfrm>
            <a:off x="3444778"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3" name="Text Placeholder 3"/>
          <p:cNvSpPr>
            <a:spLocks noGrp="1"/>
          </p:cNvSpPr>
          <p:nvPr>
            <p:ph type="body" sz="half" idx="20"/>
          </p:nvPr>
        </p:nvSpPr>
        <p:spPr>
          <a:xfrm>
            <a:off x="3437752" y="4753532"/>
            <a:ext cx="2584072"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Rectangle 43"/>
          <p:cNvSpPr/>
          <p:nvPr userDrawn="1"/>
        </p:nvSpPr>
        <p:spPr>
          <a:xfrm>
            <a:off x="3518651" y="1604356"/>
            <a:ext cx="249028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45" name="Text Placeholder 3"/>
          <p:cNvSpPr>
            <a:spLocks noGrp="1"/>
          </p:cNvSpPr>
          <p:nvPr>
            <p:ph type="body" sz="half" idx="21"/>
          </p:nvPr>
        </p:nvSpPr>
        <p:spPr>
          <a:xfrm>
            <a:off x="3612458"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6" name="Picture Placeholder 7"/>
          <p:cNvSpPr>
            <a:spLocks noGrp="1"/>
          </p:cNvSpPr>
          <p:nvPr>
            <p:ph type="pic" sz="quarter" idx="22" hasCustomPrompt="1"/>
          </p:nvPr>
        </p:nvSpPr>
        <p:spPr>
          <a:xfrm>
            <a:off x="6246042"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7" name="Text Placeholder 3"/>
          <p:cNvSpPr>
            <a:spLocks noGrp="1"/>
          </p:cNvSpPr>
          <p:nvPr>
            <p:ph type="body" sz="half" idx="23"/>
          </p:nvPr>
        </p:nvSpPr>
        <p:spPr>
          <a:xfrm>
            <a:off x="6179190"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8" name="Text Placeholder 3"/>
          <p:cNvSpPr>
            <a:spLocks noGrp="1"/>
          </p:cNvSpPr>
          <p:nvPr>
            <p:ph type="body" sz="half" idx="24"/>
          </p:nvPr>
        </p:nvSpPr>
        <p:spPr>
          <a:xfrm>
            <a:off x="6172164" y="4753532"/>
            <a:ext cx="2584072"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Rectangle 48"/>
          <p:cNvSpPr/>
          <p:nvPr userDrawn="1"/>
        </p:nvSpPr>
        <p:spPr>
          <a:xfrm>
            <a:off x="6253063" y="1604356"/>
            <a:ext cx="2490284"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50" name="Text Placeholder 3"/>
          <p:cNvSpPr>
            <a:spLocks noGrp="1"/>
          </p:cNvSpPr>
          <p:nvPr>
            <p:ph type="body" sz="half" idx="25"/>
          </p:nvPr>
        </p:nvSpPr>
        <p:spPr>
          <a:xfrm>
            <a:off x="6346870"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6" name="Picture Placeholder 7"/>
          <p:cNvSpPr>
            <a:spLocks noGrp="1"/>
          </p:cNvSpPr>
          <p:nvPr>
            <p:ph type="pic" sz="quarter" idx="26" hasCustomPrompt="1"/>
          </p:nvPr>
        </p:nvSpPr>
        <p:spPr>
          <a:xfrm>
            <a:off x="8963878"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7" name="Text Placeholder 3"/>
          <p:cNvSpPr>
            <a:spLocks noGrp="1"/>
          </p:cNvSpPr>
          <p:nvPr>
            <p:ph type="body" sz="half" idx="27"/>
          </p:nvPr>
        </p:nvSpPr>
        <p:spPr>
          <a:xfrm>
            <a:off x="8897026"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28"/>
          </p:nvPr>
        </p:nvSpPr>
        <p:spPr>
          <a:xfrm>
            <a:off x="8890000" y="4753532"/>
            <a:ext cx="2584072"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9" name="Rectangle 58"/>
          <p:cNvSpPr/>
          <p:nvPr userDrawn="1"/>
        </p:nvSpPr>
        <p:spPr>
          <a:xfrm>
            <a:off x="8970899" y="1604356"/>
            <a:ext cx="2490284"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0" name="Text Placeholder 3"/>
          <p:cNvSpPr>
            <a:spLocks noGrp="1"/>
          </p:cNvSpPr>
          <p:nvPr>
            <p:ph type="body" sz="half" idx="29"/>
          </p:nvPr>
        </p:nvSpPr>
        <p:spPr>
          <a:xfrm>
            <a:off x="9064706"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0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down)">
                                      <p:cBhvr>
                                        <p:cTn id="43" dur="500"/>
                                        <p:tgtEl>
                                          <p:spTgt spid="45">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3">
                                            <p:txEl>
                                              <p:pRg st="0" end="0"/>
                                            </p:txEl>
                                          </p:spTgt>
                                        </p:tgtEl>
                                        <p:attrNameLst>
                                          <p:attrName>style.visibility</p:attrName>
                                        </p:attrNameLst>
                                      </p:cBhvr>
                                      <p:to>
                                        <p:strVal val="visible"/>
                                      </p:to>
                                    </p:set>
                                    <p:anim calcmode="lin" valueType="num">
                                      <p:cBhvr additive="base">
                                        <p:cTn id="5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2">
                                            <p:txEl>
                                              <p:pRg st="0" end="0"/>
                                            </p:txEl>
                                          </p:spTgt>
                                        </p:tgtEl>
                                        <p:attrNameLst>
                                          <p:attrName>style.visibility</p:attrName>
                                        </p:attrNameLst>
                                      </p:cBhvr>
                                      <p:to>
                                        <p:strVal val="visible"/>
                                      </p:to>
                                    </p:set>
                                    <p:anim calcmode="lin" valueType="num">
                                      <p:cBhvr additive="base">
                                        <p:cTn id="5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50">
                                            <p:txEl>
                                              <p:pRg st="0" end="0"/>
                                            </p:txEl>
                                          </p:spTgt>
                                        </p:tgtEl>
                                        <p:attrNameLst>
                                          <p:attrName>style.visibility</p:attrName>
                                        </p:attrNameLst>
                                      </p:cBhvr>
                                      <p:to>
                                        <p:strVal val="visible"/>
                                      </p:to>
                                    </p:set>
                                    <p:animEffect transition="in" filter="wipe(down)">
                                      <p:cBhvr>
                                        <p:cTn id="66" dur="500"/>
                                        <p:tgtEl>
                                          <p:spTgt spid="50">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8">
                                            <p:txEl>
                                              <p:pRg st="0" end="0"/>
                                            </p:txEl>
                                          </p:spTgt>
                                        </p:tgtEl>
                                        <p:attrNameLst>
                                          <p:attrName>style.visibility</p:attrName>
                                        </p:attrNameLst>
                                      </p:cBhvr>
                                      <p:to>
                                        <p:strVal val="visible"/>
                                      </p:to>
                                    </p:set>
                                    <p:anim calcmode="lin" valueType="num">
                                      <p:cBhvr additive="base">
                                        <p:cTn id="7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7">
                                            <p:txEl>
                                              <p:pRg st="0" end="0"/>
                                            </p:txEl>
                                          </p:spTgt>
                                        </p:tgtEl>
                                        <p:attrNameLst>
                                          <p:attrName>style.visibility</p:attrName>
                                        </p:attrNameLst>
                                      </p:cBhvr>
                                      <p:to>
                                        <p:strVal val="visible"/>
                                      </p:to>
                                    </p:set>
                                    <p:anim calcmode="lin" valueType="num">
                                      <p:cBhvr additive="base">
                                        <p:cTn id="7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ppt_x"/>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0">
                                            <p:txEl>
                                              <p:pRg st="0" end="0"/>
                                            </p:txEl>
                                          </p:spTgt>
                                        </p:tgtEl>
                                        <p:attrNameLst>
                                          <p:attrName>style.visibility</p:attrName>
                                        </p:attrNameLst>
                                      </p:cBhvr>
                                      <p:to>
                                        <p:strVal val="visible"/>
                                      </p:to>
                                    </p:set>
                                    <p:animEffect transition="in" filter="wipe(down)">
                                      <p:cBhvr>
                                        <p:cTn id="89" dur="500"/>
                                        <p:tgtEl>
                                          <p:spTgt spid="60">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8">
                                            <p:txEl>
                                              <p:pRg st="0" end="0"/>
                                            </p:txEl>
                                          </p:spTgt>
                                        </p:tgtEl>
                                        <p:attrNameLst>
                                          <p:attrName>style.visibility</p:attrName>
                                        </p:attrNameLst>
                                      </p:cBhvr>
                                      <p:to>
                                        <p:strVal val="visible"/>
                                      </p:to>
                                    </p:set>
                                    <p:anim calcmode="lin" valueType="num">
                                      <p:cBhvr additive="base">
                                        <p:cTn id="9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7">
                                            <p:txEl>
                                              <p:pRg st="0" end="0"/>
                                            </p:txEl>
                                          </p:spTgt>
                                        </p:tgtEl>
                                        <p:attrNameLst>
                                          <p:attrName>style.visibility</p:attrName>
                                        </p:attrNameLst>
                                      </p:cBhvr>
                                      <p:to>
                                        <p:strVal val="visible"/>
                                      </p:to>
                                    </p:set>
                                    <p:anim calcmode="lin" valueType="num">
                                      <p:cBhvr additive="base">
                                        <p:cTn id="10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41" grpId="0"/>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6" grpId="0"/>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28"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67077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0392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596900" y="4784801"/>
            <a:ext cx="2126979"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677800" y="1622925"/>
            <a:ext cx="2049781"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75501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3" name="Picture Placeholder 7"/>
          <p:cNvSpPr>
            <a:spLocks noGrp="1"/>
          </p:cNvSpPr>
          <p:nvPr>
            <p:ph type="pic" sz="quarter" idx="18" hasCustomPrompt="1"/>
          </p:nvPr>
        </p:nvSpPr>
        <p:spPr>
          <a:xfrm>
            <a:off x="286311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4" name="Text Placeholder 3"/>
          <p:cNvSpPr>
            <a:spLocks noGrp="1"/>
          </p:cNvSpPr>
          <p:nvPr>
            <p:ph type="body" sz="half" idx="19"/>
          </p:nvPr>
        </p:nvSpPr>
        <p:spPr>
          <a:xfrm>
            <a:off x="2796259"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Text Placeholder 3"/>
          <p:cNvSpPr>
            <a:spLocks noGrp="1"/>
          </p:cNvSpPr>
          <p:nvPr>
            <p:ph type="body" sz="half" idx="20"/>
          </p:nvPr>
        </p:nvSpPr>
        <p:spPr>
          <a:xfrm>
            <a:off x="2789232" y="4784801"/>
            <a:ext cx="2126979"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6" name="Rectangle 65"/>
          <p:cNvSpPr/>
          <p:nvPr userDrawn="1"/>
        </p:nvSpPr>
        <p:spPr>
          <a:xfrm>
            <a:off x="2870132" y="1622925"/>
            <a:ext cx="2049781"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7" name="Text Placeholder 3"/>
          <p:cNvSpPr>
            <a:spLocks noGrp="1"/>
          </p:cNvSpPr>
          <p:nvPr>
            <p:ph type="body" sz="half" idx="21"/>
          </p:nvPr>
        </p:nvSpPr>
        <p:spPr>
          <a:xfrm>
            <a:off x="294734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8" name="Picture Placeholder 7"/>
          <p:cNvSpPr>
            <a:spLocks noGrp="1"/>
          </p:cNvSpPr>
          <p:nvPr>
            <p:ph type="pic" sz="quarter" idx="22" hasCustomPrompt="1"/>
          </p:nvPr>
        </p:nvSpPr>
        <p:spPr>
          <a:xfrm>
            <a:off x="505939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23"/>
          </p:nvPr>
        </p:nvSpPr>
        <p:spPr>
          <a:xfrm>
            <a:off x="499254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4"/>
          </p:nvPr>
        </p:nvSpPr>
        <p:spPr>
          <a:xfrm>
            <a:off x="4985520" y="4784801"/>
            <a:ext cx="2126979"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1" name="Rectangle 70"/>
          <p:cNvSpPr/>
          <p:nvPr userDrawn="1"/>
        </p:nvSpPr>
        <p:spPr>
          <a:xfrm>
            <a:off x="5066420" y="1622925"/>
            <a:ext cx="2049781"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2" name="Text Placeholder 3"/>
          <p:cNvSpPr>
            <a:spLocks noGrp="1"/>
          </p:cNvSpPr>
          <p:nvPr>
            <p:ph type="body" sz="half" idx="25"/>
          </p:nvPr>
        </p:nvSpPr>
        <p:spPr>
          <a:xfrm>
            <a:off x="514363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3" name="Picture Placeholder 7"/>
          <p:cNvSpPr>
            <a:spLocks noGrp="1"/>
          </p:cNvSpPr>
          <p:nvPr>
            <p:ph type="pic" sz="quarter" idx="26" hasCustomPrompt="1"/>
          </p:nvPr>
        </p:nvSpPr>
        <p:spPr>
          <a:xfrm>
            <a:off x="725124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4" name="Text Placeholder 3"/>
          <p:cNvSpPr>
            <a:spLocks noGrp="1"/>
          </p:cNvSpPr>
          <p:nvPr>
            <p:ph type="body" sz="half" idx="27"/>
          </p:nvPr>
        </p:nvSpPr>
        <p:spPr>
          <a:xfrm>
            <a:off x="7184396"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8"/>
          </p:nvPr>
        </p:nvSpPr>
        <p:spPr>
          <a:xfrm>
            <a:off x="7177369" y="4784801"/>
            <a:ext cx="2126979"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Rectangle 80"/>
          <p:cNvSpPr/>
          <p:nvPr userDrawn="1"/>
        </p:nvSpPr>
        <p:spPr>
          <a:xfrm>
            <a:off x="7258270" y="1622925"/>
            <a:ext cx="2049781"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2" name="Text Placeholder 3"/>
          <p:cNvSpPr>
            <a:spLocks noGrp="1"/>
          </p:cNvSpPr>
          <p:nvPr>
            <p:ph type="body" sz="half" idx="29"/>
          </p:nvPr>
        </p:nvSpPr>
        <p:spPr>
          <a:xfrm>
            <a:off x="733548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Picture Placeholder 7"/>
          <p:cNvSpPr>
            <a:spLocks noGrp="1"/>
          </p:cNvSpPr>
          <p:nvPr>
            <p:ph type="pic" sz="quarter" idx="30" hasCustomPrompt="1"/>
          </p:nvPr>
        </p:nvSpPr>
        <p:spPr>
          <a:xfrm>
            <a:off x="943702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4" name="Text Placeholder 3"/>
          <p:cNvSpPr>
            <a:spLocks noGrp="1"/>
          </p:cNvSpPr>
          <p:nvPr>
            <p:ph type="body" sz="half" idx="31"/>
          </p:nvPr>
        </p:nvSpPr>
        <p:spPr>
          <a:xfrm>
            <a:off x="9370168"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5" name="Text Placeholder 3"/>
          <p:cNvSpPr>
            <a:spLocks noGrp="1"/>
          </p:cNvSpPr>
          <p:nvPr>
            <p:ph type="body" sz="half" idx="32"/>
          </p:nvPr>
        </p:nvSpPr>
        <p:spPr>
          <a:xfrm>
            <a:off x="9363141" y="4784801"/>
            <a:ext cx="2126979" cy="257040"/>
          </a:xfrm>
          <a:prstGeom prst="rect">
            <a:avLst/>
          </a:prstGeom>
        </p:spPr>
        <p:txBody>
          <a:bodyPr wrap="none" lIns="0" tIns="0" rIns="0" bIns="0" anchor="ctr">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6" name="Rectangle 85"/>
          <p:cNvSpPr/>
          <p:nvPr userDrawn="1"/>
        </p:nvSpPr>
        <p:spPr>
          <a:xfrm>
            <a:off x="9444042" y="1622925"/>
            <a:ext cx="2049781" cy="5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7" name="Text Placeholder 3"/>
          <p:cNvSpPr>
            <a:spLocks noGrp="1"/>
          </p:cNvSpPr>
          <p:nvPr>
            <p:ph type="body" sz="half" idx="33"/>
          </p:nvPr>
        </p:nvSpPr>
        <p:spPr>
          <a:xfrm>
            <a:off x="952125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53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67">
                                            <p:txEl>
                                              <p:pRg st="0" end="0"/>
                                            </p:txEl>
                                          </p:spTgt>
                                        </p:tgtEl>
                                        <p:attrNameLst>
                                          <p:attrName>style.visibility</p:attrName>
                                        </p:attrNameLst>
                                      </p:cBhvr>
                                      <p:to>
                                        <p:strVal val="visible"/>
                                      </p:to>
                                    </p:set>
                                    <p:animEffect transition="in" filter="wipe(down)">
                                      <p:cBhvr>
                                        <p:cTn id="43" dur="500"/>
                                        <p:tgtEl>
                                          <p:spTgt spid="67">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65">
                                            <p:txEl>
                                              <p:pRg st="0" end="0"/>
                                            </p:txEl>
                                          </p:spTgt>
                                        </p:tgtEl>
                                        <p:attrNameLst>
                                          <p:attrName>style.visibility</p:attrName>
                                        </p:attrNameLst>
                                      </p:cBhvr>
                                      <p:to>
                                        <p:strVal val="visible"/>
                                      </p:to>
                                    </p:set>
                                    <p:anim calcmode="lin" valueType="num">
                                      <p:cBhvr additive="base">
                                        <p:cTn id="5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64">
                                            <p:txEl>
                                              <p:pRg st="0" end="0"/>
                                            </p:txEl>
                                          </p:spTgt>
                                        </p:tgtEl>
                                        <p:attrNameLst>
                                          <p:attrName>style.visibility</p:attrName>
                                        </p:attrNameLst>
                                      </p:cBhvr>
                                      <p:to>
                                        <p:strVal val="visible"/>
                                      </p:to>
                                    </p:set>
                                    <p:anim calcmode="lin" valueType="num">
                                      <p:cBhvr additive="base">
                                        <p:cTn id="5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down)">
                                      <p:cBhvr>
                                        <p:cTn id="66" dur="500"/>
                                        <p:tgtEl>
                                          <p:spTgt spid="72">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ppt_x"/>
                                          </p:val>
                                        </p:tav>
                                        <p:tav tm="100000">
                                          <p:val>
                                            <p:strVal val="#ppt_x"/>
                                          </p:val>
                                        </p:tav>
                                      </p:tavLst>
                                    </p:anim>
                                    <p:anim calcmode="lin" valueType="num">
                                      <p:cBhvr additive="base">
                                        <p:cTn id="70" dur="500" fill="hold"/>
                                        <p:tgtEl>
                                          <p:spTgt spid="68"/>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70">
                                            <p:txEl>
                                              <p:pRg st="0" end="0"/>
                                            </p:txEl>
                                          </p:spTgt>
                                        </p:tgtEl>
                                        <p:attrNameLst>
                                          <p:attrName>style.visibility</p:attrName>
                                        </p:attrNameLst>
                                      </p:cBhvr>
                                      <p:to>
                                        <p:strVal val="visible"/>
                                      </p:to>
                                    </p:set>
                                    <p:anim calcmode="lin" valueType="num">
                                      <p:cBhvr additive="base">
                                        <p:cTn id="74"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69">
                                            <p:txEl>
                                              <p:pRg st="0" end="0"/>
                                            </p:txEl>
                                          </p:spTgt>
                                        </p:tgtEl>
                                        <p:attrNameLst>
                                          <p:attrName>style.visibility</p:attrName>
                                        </p:attrNameLst>
                                      </p:cBhvr>
                                      <p:to>
                                        <p:strVal val="visible"/>
                                      </p:to>
                                    </p:set>
                                    <p:anim calcmode="lin" valueType="num">
                                      <p:cBhvr additive="base">
                                        <p:cTn id="79"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wipe(down)">
                                      <p:cBhvr>
                                        <p:cTn id="89" dur="500"/>
                                        <p:tgtEl>
                                          <p:spTgt spid="82">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additive="base">
                                        <p:cTn id="92" dur="500" fill="hold"/>
                                        <p:tgtEl>
                                          <p:spTgt spid="73"/>
                                        </p:tgtEl>
                                        <p:attrNameLst>
                                          <p:attrName>ppt_x</p:attrName>
                                        </p:attrNameLst>
                                      </p:cBhvr>
                                      <p:tavLst>
                                        <p:tav tm="0">
                                          <p:val>
                                            <p:strVal val="#ppt_x"/>
                                          </p:val>
                                        </p:tav>
                                        <p:tav tm="100000">
                                          <p:val>
                                            <p:strVal val="#ppt_x"/>
                                          </p:val>
                                        </p:tav>
                                      </p:tavLst>
                                    </p:anim>
                                    <p:anim calcmode="lin" valueType="num">
                                      <p:cBhvr additive="base">
                                        <p:cTn id="93" dur="500" fill="hold"/>
                                        <p:tgtEl>
                                          <p:spTgt spid="73"/>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80">
                                            <p:txEl>
                                              <p:pRg st="0" end="0"/>
                                            </p:txEl>
                                          </p:spTgt>
                                        </p:tgtEl>
                                        <p:attrNameLst>
                                          <p:attrName>style.visibility</p:attrName>
                                        </p:attrNameLst>
                                      </p:cBhvr>
                                      <p:to>
                                        <p:strVal val="visible"/>
                                      </p:to>
                                    </p:set>
                                    <p:anim calcmode="lin" valueType="num">
                                      <p:cBhvr additive="base">
                                        <p:cTn id="9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74">
                                            <p:txEl>
                                              <p:pRg st="0" end="0"/>
                                            </p:txEl>
                                          </p:spTgt>
                                        </p:tgtEl>
                                        <p:attrNameLst>
                                          <p:attrName>style.visibility</p:attrName>
                                        </p:attrNameLst>
                                      </p:cBhvr>
                                      <p:to>
                                        <p:strVal val="visible"/>
                                      </p:to>
                                    </p:set>
                                    <p:anim calcmode="lin" valueType="num">
                                      <p:cBhvr additive="base">
                                        <p:cTn id="102"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87">
                                            <p:txEl>
                                              <p:pRg st="0" end="0"/>
                                            </p:txEl>
                                          </p:spTgt>
                                        </p:tgtEl>
                                        <p:attrNameLst>
                                          <p:attrName>style.visibility</p:attrName>
                                        </p:attrNameLst>
                                      </p:cBhvr>
                                      <p:to>
                                        <p:strVal val="visible"/>
                                      </p:to>
                                    </p:set>
                                    <p:animEffect transition="in" filter="wipe(down)">
                                      <p:cBhvr>
                                        <p:cTn id="112" dur="500"/>
                                        <p:tgtEl>
                                          <p:spTgt spid="87">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85">
                                            <p:txEl>
                                              <p:pRg st="0" end="0"/>
                                            </p:txEl>
                                          </p:spTgt>
                                        </p:tgtEl>
                                        <p:attrNameLst>
                                          <p:attrName>style.visibility</p:attrName>
                                        </p:attrNameLst>
                                      </p:cBhvr>
                                      <p:to>
                                        <p:strVal val="visible"/>
                                      </p:to>
                                    </p:set>
                                    <p:anim calcmode="lin" valueType="num">
                                      <p:cBhvr additive="base">
                                        <p:cTn id="120"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84">
                                            <p:txEl>
                                              <p:pRg st="0" end="0"/>
                                            </p:txEl>
                                          </p:spTgt>
                                        </p:tgtEl>
                                        <p:attrNameLst>
                                          <p:attrName>style.visibility</p:attrName>
                                        </p:attrNameLst>
                                      </p:cBhvr>
                                      <p:to>
                                        <p:strVal val="visible"/>
                                      </p:to>
                                    </p:set>
                                    <p:anim calcmode="lin" valueType="num">
                                      <p:cBhvr additive="base">
                                        <p:cTn id="12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63" grpId="0"/>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ppt_x"/>
                          </p:val>
                        </p:tav>
                        <p:tav tm="100000">
                          <p:val>
                            <p:strVal val="#ppt_x"/>
                          </p:val>
                        </p:tav>
                      </p:tavLst>
                    </p:anim>
                    <p:anim calcmode="lin" valueType="num">
                      <p:cBhvr additive="base">
                        <p:cTn dur="500" fill="hold"/>
                        <p:tgtEl>
                          <p:spTgt spid="65"/>
                        </p:tgtEl>
                        <p:attrNameLst>
                          <p:attrName>ppt_y</p:attrName>
                        </p:attrNameLst>
                      </p:cBhvr>
                      <p:tavLst>
                        <p:tav tm="0">
                          <p:val>
                            <p:strVal val="1+#ppt_h/2"/>
                          </p:val>
                        </p:tav>
                        <p:tav tm="100000">
                          <p:val>
                            <p:strVal val="#ppt_y"/>
                          </p:val>
                        </p:tav>
                      </p:tavLst>
                    </p:anim>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ppt_x"/>
                          </p:val>
                        </p:tav>
                        <p:tav tm="100000">
                          <p:val>
                            <p:strVal val="#ppt_x"/>
                          </p:val>
                        </p:tav>
                      </p:tavLst>
                    </p:anim>
                    <p:anim calcmode="lin" valueType="num">
                      <p:cBhvr additive="base">
                        <p:cTn dur="500" fill="hold"/>
                        <p:tgtEl>
                          <p:spTgt spid="70"/>
                        </p:tgtEl>
                        <p:attrNameLst>
                          <p:attrName>ppt_y</p:attrName>
                        </p:attrNameLst>
                      </p:cBhvr>
                      <p:tavLst>
                        <p:tav tm="0">
                          <p:val>
                            <p:strVal val="1+#ppt_h/2"/>
                          </p:val>
                        </p:tav>
                        <p:tav tm="100000">
                          <p:val>
                            <p:strVal val="#ppt_y"/>
                          </p:val>
                        </p:tav>
                      </p:tavLst>
                    </p:anim>
                  </p:childTnLst>
                </p:cTn>
              </p:par>
            </p:tnLst>
          </p:tmpl>
        </p:tmplLst>
      </p:bldP>
      <p:bldP spid="71" grpId="0" animBg="1"/>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p:bldP spid="7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8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ppt_x"/>
                          </p:val>
                        </p:tav>
                        <p:tav tm="100000">
                          <p:val>
                            <p:strVal val="#ppt_x"/>
                          </p:val>
                        </p:tav>
                      </p:tavLst>
                    </p:anim>
                    <p:anim calcmode="lin" valueType="num">
                      <p:cBhvr additive="base">
                        <p:cTn dur="500" fill="hold"/>
                        <p:tgtEl>
                          <p:spTgt spid="80"/>
                        </p:tgtEl>
                        <p:attrNameLst>
                          <p:attrName>ppt_y</p:attrName>
                        </p:attrNameLst>
                      </p:cBhvr>
                      <p:tavLst>
                        <p:tav tm="0">
                          <p:val>
                            <p:strVal val="1+#ppt_h/2"/>
                          </p:val>
                        </p:tav>
                        <p:tav tm="100000">
                          <p:val>
                            <p:strVal val="#ppt_y"/>
                          </p:val>
                        </p:tav>
                      </p:tavLst>
                    </p:anim>
                  </p:childTnLst>
                </p:cTn>
              </p:par>
            </p:tnLst>
          </p:tmpl>
        </p:tmplLst>
      </p:bldP>
      <p:bldP spid="81" grpId="0" animBg="1"/>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p:bldP spid="8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1+#ppt_h/2"/>
                          </p:val>
                        </p:tav>
                        <p:tav tm="100000">
                          <p:val>
                            <p:strVal val="#ppt_y"/>
                          </p:val>
                        </p:tav>
                      </p:tavLst>
                    </p:anim>
                  </p:childTnLst>
                </p:cTn>
              </p:par>
            </p:tnLst>
          </p:tmpl>
        </p:tmplLst>
      </p:bldP>
      <p:bldP spid="8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1+#ppt_h/2"/>
                          </p:val>
                        </p:tav>
                        <p:tav tm="100000">
                          <p:val>
                            <p:strVal val="#ppt_y"/>
                          </p:val>
                        </p:tav>
                      </p:tavLst>
                    </p:anim>
                  </p:childTnLst>
                </p:cTn>
              </p:par>
            </p:tnLst>
          </p:tmpl>
        </p:tmplLst>
      </p:bldP>
      <p:bldP spid="86" grpId="0" animBg="1"/>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eam03">
    <p:spTree>
      <p:nvGrpSpPr>
        <p:cNvPr id="1" name=""/>
        <p:cNvGrpSpPr/>
        <p:nvPr/>
      </p:nvGrpSpPr>
      <p:grpSpPr>
        <a:xfrm>
          <a:off x="0" y="0"/>
          <a:ext cx="0" cy="0"/>
          <a:chOff x="0" y="0"/>
          <a:chExt cx="0" cy="0"/>
        </a:xfrm>
      </p:grpSpPr>
      <p:sp>
        <p:nvSpPr>
          <p:cNvPr id="19" name="Picture Placeholder 7"/>
          <p:cNvSpPr>
            <a:spLocks noGrp="1"/>
          </p:cNvSpPr>
          <p:nvPr>
            <p:ph type="pic" sz="quarter" idx="10" hasCustomPrompt="1"/>
          </p:nvPr>
        </p:nvSpPr>
        <p:spPr>
          <a:xfrm>
            <a:off x="1042733" y="2100700"/>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8" hasCustomPrompt="1"/>
          </p:nvPr>
        </p:nvSpPr>
        <p:spPr>
          <a:xfrm>
            <a:off x="2329177" y="3386780"/>
            <a:ext cx="2444555" cy="2443827"/>
          </a:xfrm>
          <a:prstGeom prst="diamond">
            <a:avLst/>
          </a:prstGeom>
          <a:ln w="19050">
            <a:solidFill>
              <a:schemeClr val="accent2"/>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5" name="Picture Placeholder 7"/>
          <p:cNvSpPr>
            <a:spLocks noGrp="1"/>
          </p:cNvSpPr>
          <p:nvPr>
            <p:ph type="pic" sz="quarter" idx="21" hasCustomPrompt="1"/>
          </p:nvPr>
        </p:nvSpPr>
        <p:spPr>
          <a:xfrm>
            <a:off x="3605877" y="2087867"/>
            <a:ext cx="2444555" cy="2443827"/>
          </a:xfrm>
          <a:prstGeom prst="diamond">
            <a:avLst/>
          </a:prstGeom>
          <a:ln w="19050">
            <a:solidFill>
              <a:schemeClr val="accent3"/>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24" hasCustomPrompt="1"/>
          </p:nvPr>
        </p:nvSpPr>
        <p:spPr>
          <a:xfrm>
            <a:off x="4893883" y="3373947"/>
            <a:ext cx="2444555" cy="2443827"/>
          </a:xfrm>
          <a:prstGeom prst="diamond">
            <a:avLst/>
          </a:prstGeom>
          <a:ln w="19050">
            <a:solidFill>
              <a:schemeClr val="accent4"/>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26" hasCustomPrompt="1"/>
          </p:nvPr>
        </p:nvSpPr>
        <p:spPr>
          <a:xfrm>
            <a:off x="6169021" y="2075033"/>
            <a:ext cx="2444555" cy="2443827"/>
          </a:xfrm>
          <a:prstGeom prst="diamond">
            <a:avLst/>
          </a:prstGeom>
          <a:ln w="19050">
            <a:solidFill>
              <a:schemeClr val="accent5"/>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7" hasCustomPrompt="1"/>
          </p:nvPr>
        </p:nvSpPr>
        <p:spPr>
          <a:xfrm>
            <a:off x="7458589" y="3361113"/>
            <a:ext cx="2444555" cy="2443827"/>
          </a:xfrm>
          <a:prstGeom prst="diamond">
            <a:avLst/>
          </a:prstGeom>
          <a:ln w="19050">
            <a:solidFill>
              <a:schemeClr val="accent6"/>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7" name="Picture Placeholder 7"/>
          <p:cNvSpPr>
            <a:spLocks noGrp="1"/>
          </p:cNvSpPr>
          <p:nvPr>
            <p:ph type="pic" sz="quarter" idx="28" hasCustomPrompt="1"/>
          </p:nvPr>
        </p:nvSpPr>
        <p:spPr>
          <a:xfrm>
            <a:off x="8732164" y="2075033"/>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667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7" grpId="0" animBg="1"/>
      <p:bldP spid="16" grpId="0" animBg="1"/>
      <p:bldP spid="17" grpId="0" animBg="1"/>
      <p:bldP spid="15"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281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MockUp02">
    <p:spTree>
      <p:nvGrpSpPr>
        <p:cNvPr id="1" name=""/>
        <p:cNvGrpSpPr/>
        <p:nvPr/>
      </p:nvGrpSpPr>
      <p:grpSpPr>
        <a:xfrm>
          <a:off x="0" y="0"/>
          <a:ext cx="0" cy="0"/>
          <a:chOff x="0" y="0"/>
          <a:chExt cx="0" cy="0"/>
        </a:xfrm>
      </p:grpSpPr>
      <p:grpSp>
        <p:nvGrpSpPr>
          <p:cNvPr id="2" name="Group 17"/>
          <p:cNvGrpSpPr/>
          <p:nvPr userDrawn="1"/>
        </p:nvGrpSpPr>
        <p:grpSpPr>
          <a:xfrm>
            <a:off x="3968593" y="1726608"/>
            <a:ext cx="4343760" cy="3456120"/>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3"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4"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rtl="1"/>
              <a:r>
                <a:rPr lang="en-US" sz="2400" dirty="0">
                  <a:solidFill>
                    <a:srgbClr val="262626"/>
                  </a:solidFill>
                </a:rPr>
                <a:t> </a:t>
              </a:r>
            </a:p>
          </p:txBody>
        </p:sp>
        <p:sp>
          <p:nvSpPr>
            <p:cNvPr id="35"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grpSp>
      <p:sp>
        <p:nvSpPr>
          <p:cNvPr id="36" name="Picture Placeholder 7"/>
          <p:cNvSpPr>
            <a:spLocks noGrp="1"/>
          </p:cNvSpPr>
          <p:nvPr>
            <p:ph type="pic" sz="quarter" idx="10" hasCustomPrompt="1"/>
          </p:nvPr>
        </p:nvSpPr>
        <p:spPr>
          <a:xfrm>
            <a:off x="4153967" y="1879600"/>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
        <p:nvSpPr>
          <p:cNvPr id="1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24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MockUp4">
    <p:spTree>
      <p:nvGrpSpPr>
        <p:cNvPr id="1" name=""/>
        <p:cNvGrpSpPr/>
        <p:nvPr/>
      </p:nvGrpSpPr>
      <p:grpSpPr>
        <a:xfrm>
          <a:off x="0" y="0"/>
          <a:ext cx="0" cy="0"/>
          <a:chOff x="0" y="0"/>
          <a:chExt cx="0" cy="0"/>
        </a:xfrm>
      </p:grpSpPr>
      <p:grpSp>
        <p:nvGrpSpPr>
          <p:cNvPr id="26" name="Group 25"/>
          <p:cNvGrpSpPr/>
          <p:nvPr userDrawn="1"/>
        </p:nvGrpSpPr>
        <p:grpSpPr>
          <a:xfrm>
            <a:off x="8606365" y="1488152"/>
            <a:ext cx="2569635" cy="4785648"/>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29"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45" name="Picture Placeholder 7"/>
          <p:cNvSpPr>
            <a:spLocks noGrp="1"/>
          </p:cNvSpPr>
          <p:nvPr>
            <p:ph type="pic" sz="quarter" idx="10" hasCustomPrompt="1"/>
          </p:nvPr>
        </p:nvSpPr>
        <p:spPr>
          <a:xfrm>
            <a:off x="8779933" y="2165506"/>
            <a:ext cx="2235200" cy="3386444"/>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450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MockUp01">
    <p:spTree>
      <p:nvGrpSpPr>
        <p:cNvPr id="1" name=""/>
        <p:cNvGrpSpPr/>
        <p:nvPr/>
      </p:nvGrpSpPr>
      <p:grpSpPr>
        <a:xfrm>
          <a:off x="0" y="0"/>
          <a:ext cx="0" cy="0"/>
          <a:chOff x="0" y="0"/>
          <a:chExt cx="0" cy="0"/>
        </a:xfrm>
      </p:grpSpPr>
      <p:sp>
        <p:nvSpPr>
          <p:cNvPr id="20" name="Rectangle 19"/>
          <p:cNvSpPr/>
          <p:nvPr userDrawn="1"/>
        </p:nvSpPr>
        <p:spPr>
          <a:xfrm>
            <a:off x="0" y="2819400"/>
            <a:ext cx="12192000" cy="1219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0" y="4024466"/>
            <a:ext cx="12192000" cy="283353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 name="Group 300"/>
          <p:cNvGrpSpPr/>
          <p:nvPr userDrawn="1"/>
        </p:nvGrpSpPr>
        <p:grpSpPr>
          <a:xfrm>
            <a:off x="612067" y="163597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3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4" name="Group 43"/>
            <p:cNvGrpSpPr/>
            <p:nvPr/>
          </p:nvGrpSpPr>
          <p:grpSpPr>
            <a:xfrm>
              <a:off x="2844800" y="2648409"/>
              <a:ext cx="2803525" cy="122237"/>
              <a:chOff x="4462463" y="2425701"/>
              <a:chExt cx="2803525" cy="122237"/>
            </a:xfrm>
          </p:grpSpPr>
          <p:sp>
            <p:nvSpPr>
              <p:cNvPr id="3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41" name="Picture Placeholder 7"/>
          <p:cNvSpPr>
            <a:spLocks noGrp="1"/>
          </p:cNvSpPr>
          <p:nvPr>
            <p:ph type="pic" sz="quarter" idx="10" hasCustomPrompt="1"/>
          </p:nvPr>
        </p:nvSpPr>
        <p:spPr>
          <a:xfrm>
            <a:off x="1438696"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47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632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62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51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736293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09477576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62055351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271837768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219546502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329618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7506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784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7604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chemeClr val="bg1"/>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8220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1697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613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280877371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4490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326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1261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39668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3264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7588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9338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5547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9535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1845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270423225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543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33277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949875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45704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06585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43335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6406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559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6379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7024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95668739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186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1711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82539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52781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1602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6172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514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864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2704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11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43277221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9713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ic5">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0" y="1885772"/>
            <a:ext cx="4165600" cy="2660829"/>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4165601" y="1885772"/>
            <a:ext cx="800484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4561641" y="256106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5077865" y="2540820"/>
            <a:ext cx="6379243"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4561641" y="322454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5077868" y="3204293"/>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4561641" y="384991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5077868" y="3829669"/>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4639229" y="2147528"/>
            <a:ext cx="6862419"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7"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952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5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wipe(left)">
                                      <p:cBhvr>
                                        <p:cTn id="24" dur="500"/>
                                        <p:tgtEl>
                                          <p:spTgt spid="34">
                                            <p:txEl>
                                              <p:pRg st="0" end="0"/>
                                            </p:txEl>
                                          </p:spTgt>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left)">
                                      <p:cBhvr>
                                        <p:cTn id="33" dur="500"/>
                                        <p:tgtEl>
                                          <p:spTgt spid="23">
                                            <p:txEl>
                                              <p:pRg st="0" end="0"/>
                                            </p:txEl>
                                          </p:spTgt>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8" fill="hold" grpId="0" nodeType="withEffect" nodePh="1">
                                  <p:stCondLst>
                                    <p:cond delay="0"/>
                                  </p:stCondLst>
                                  <p:endCondLst>
                                    <p:cond evt="begin" delay="0">
                                      <p:tn val="40"/>
                                    </p:cond>
                                  </p:end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wipe(left)">
                                      <p:cBhvr>
                                        <p:cTn id="42" dur="500"/>
                                        <p:tgtEl>
                                          <p:spTgt spid="25">
                                            <p:txEl>
                                              <p:pRg st="0" end="0"/>
                                            </p:txEl>
                                          </p:spTgt>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2" presetClass="entr" presetSubtype="8" fill="hold" grpId="0" nodeType="with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left)">
                                      <p:cBhvr>
                                        <p:cTn id="5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17"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599876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545433"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8063834"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0662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12192000" cy="4343400"/>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028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2532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982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831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FFFF"/>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7961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67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038800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196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409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4013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513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0025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6904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397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754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1883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7293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2239151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53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5689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7146993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108227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3196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43378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13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8737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39029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0038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image" Target="../media/image23.png"/><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image" Target="../media/image22.gi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97.xml"/><Relationship Id="rId21" Type="http://schemas.openxmlformats.org/officeDocument/2006/relationships/slideLayout" Target="../slideLayouts/slideLayout92.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63" Type="http://schemas.openxmlformats.org/officeDocument/2006/relationships/slideLayout" Target="../slideLayouts/slideLayout134.xml"/><Relationship Id="rId68" Type="http://schemas.openxmlformats.org/officeDocument/2006/relationships/slideLayout" Target="../slideLayouts/slideLayout139.xml"/><Relationship Id="rId16" Type="http://schemas.openxmlformats.org/officeDocument/2006/relationships/slideLayout" Target="../slideLayouts/slideLayout8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slideLayout" Target="../slideLayouts/slideLayout124.xml"/><Relationship Id="rId58" Type="http://schemas.openxmlformats.org/officeDocument/2006/relationships/slideLayout" Target="../slideLayouts/slideLayout129.xml"/><Relationship Id="rId66" Type="http://schemas.openxmlformats.org/officeDocument/2006/relationships/slideLayout" Target="../slideLayouts/slideLayout137.xml"/><Relationship Id="rId74" Type="http://schemas.openxmlformats.org/officeDocument/2006/relationships/slideLayout" Target="../slideLayouts/slideLayout145.xml"/><Relationship Id="rId79" Type="http://schemas.openxmlformats.org/officeDocument/2006/relationships/theme" Target="../theme/theme3.xml"/><Relationship Id="rId5" Type="http://schemas.openxmlformats.org/officeDocument/2006/relationships/slideLayout" Target="../slideLayouts/slideLayout76.xml"/><Relationship Id="rId61" Type="http://schemas.openxmlformats.org/officeDocument/2006/relationships/slideLayout" Target="../slideLayouts/slideLayout132.xml"/><Relationship Id="rId19" Type="http://schemas.openxmlformats.org/officeDocument/2006/relationships/slideLayout" Target="../slideLayouts/slideLayout9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56" Type="http://schemas.openxmlformats.org/officeDocument/2006/relationships/slideLayout" Target="../slideLayouts/slideLayout127.xml"/><Relationship Id="rId64" Type="http://schemas.openxmlformats.org/officeDocument/2006/relationships/slideLayout" Target="../slideLayouts/slideLayout135.xml"/><Relationship Id="rId69" Type="http://schemas.openxmlformats.org/officeDocument/2006/relationships/slideLayout" Target="../slideLayouts/slideLayout140.xml"/><Relationship Id="rId77" Type="http://schemas.openxmlformats.org/officeDocument/2006/relationships/slideLayout" Target="../slideLayouts/slideLayout148.x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72" Type="http://schemas.openxmlformats.org/officeDocument/2006/relationships/slideLayout" Target="../slideLayouts/slideLayout143.xml"/><Relationship Id="rId80" Type="http://schemas.openxmlformats.org/officeDocument/2006/relationships/image" Target="../media/image22.gif"/><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59" Type="http://schemas.openxmlformats.org/officeDocument/2006/relationships/slideLayout" Target="../slideLayouts/slideLayout130.xml"/><Relationship Id="rId67" Type="http://schemas.openxmlformats.org/officeDocument/2006/relationships/slideLayout" Target="../slideLayouts/slideLayout138.xml"/><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slideLayout" Target="../slideLayouts/slideLayout125.xml"/><Relationship Id="rId62" Type="http://schemas.openxmlformats.org/officeDocument/2006/relationships/slideLayout" Target="../slideLayouts/slideLayout133.xml"/><Relationship Id="rId70" Type="http://schemas.openxmlformats.org/officeDocument/2006/relationships/slideLayout" Target="../slideLayouts/slideLayout141.xml"/><Relationship Id="rId75" Type="http://schemas.openxmlformats.org/officeDocument/2006/relationships/slideLayout" Target="../slideLayouts/slideLayout146.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57" Type="http://schemas.openxmlformats.org/officeDocument/2006/relationships/slideLayout" Target="../slideLayouts/slideLayout128.xml"/><Relationship Id="rId10" Type="http://schemas.openxmlformats.org/officeDocument/2006/relationships/slideLayout" Target="../slideLayouts/slideLayout81.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slideLayout" Target="../slideLayouts/slideLayout123.xml"/><Relationship Id="rId60" Type="http://schemas.openxmlformats.org/officeDocument/2006/relationships/slideLayout" Target="../slideLayouts/slideLayout131.xml"/><Relationship Id="rId65" Type="http://schemas.openxmlformats.org/officeDocument/2006/relationships/slideLayout" Target="../slideLayouts/slideLayout136.xml"/><Relationship Id="rId73" Type="http://schemas.openxmlformats.org/officeDocument/2006/relationships/slideLayout" Target="../slideLayouts/slideLayout144.xml"/><Relationship Id="rId78" Type="http://schemas.openxmlformats.org/officeDocument/2006/relationships/slideLayout" Target="../slideLayouts/slideLayout149.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9" Type="http://schemas.openxmlformats.org/officeDocument/2006/relationships/slideLayout" Target="../slideLayouts/slideLayout110.xml"/><Relationship Id="rId34" Type="http://schemas.openxmlformats.org/officeDocument/2006/relationships/slideLayout" Target="../slideLayouts/slideLayout105.xml"/><Relationship Id="rId50" Type="http://schemas.openxmlformats.org/officeDocument/2006/relationships/slideLayout" Target="../slideLayouts/slideLayout121.xml"/><Relationship Id="rId55" Type="http://schemas.openxmlformats.org/officeDocument/2006/relationships/slideLayout" Target="../slideLayouts/slideLayout126.xml"/><Relationship Id="rId76" Type="http://schemas.openxmlformats.org/officeDocument/2006/relationships/slideLayout" Target="../slideLayouts/slideLayout147.xml"/><Relationship Id="rId7" Type="http://schemas.openxmlformats.org/officeDocument/2006/relationships/slideLayout" Target="../slideLayouts/slideLayout78.xml"/><Relationship Id="rId71" Type="http://schemas.openxmlformats.org/officeDocument/2006/relationships/slideLayout" Target="../slideLayouts/slideLayout142.xml"/><Relationship Id="rId2" Type="http://schemas.openxmlformats.org/officeDocument/2006/relationships/slideLayout" Target="../slideLayouts/slideLayout73.xml"/><Relationship Id="rId2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650" r:id="rId2"/>
    <p:sldLayoutId id="2147483762" r:id="rId3"/>
    <p:sldLayoutId id="2147483759"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38" r:id="rId13"/>
    <p:sldLayoutId id="2147483745" r:id="rId14"/>
    <p:sldLayoutId id="2147483747" r:id="rId15"/>
    <p:sldLayoutId id="2147483739" r:id="rId16"/>
    <p:sldLayoutId id="2147483763" r:id="rId17"/>
    <p:sldLayoutId id="2147483757" r:id="rId18"/>
    <p:sldLayoutId id="2147483740" r:id="rId19"/>
    <p:sldLayoutId id="2147483751" r:id="rId20"/>
    <p:sldLayoutId id="2147483741" r:id="rId21"/>
    <p:sldLayoutId id="2147483743" r:id="rId22"/>
    <p:sldLayoutId id="2147483750" r:id="rId23"/>
    <p:sldLayoutId id="2147483752" r:id="rId24"/>
    <p:sldLayoutId id="2147483756" r:id="rId25"/>
    <p:sldLayoutId id="2147483754" r:id="rId26"/>
    <p:sldLayoutId id="2147483744" r:id="rId27"/>
    <p:sldLayoutId id="2147483758" r:id="rId28"/>
    <p:sldLayoutId id="2147483746" r:id="rId29"/>
    <p:sldLayoutId id="2147483748" r:id="rId30"/>
    <p:sldLayoutId id="2147483761" r:id="rId31"/>
    <p:sldLayoutId id="2147483760" r:id="rId32"/>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3" pos="7401" userDrawn="1">
          <p15:clr>
            <a:srgbClr val="F26B43"/>
          </p15:clr>
        </p15:guide>
        <p15:guide id="4" orient="horz" pos="4042" userDrawn="1">
          <p15:clr>
            <a:srgbClr val="F26B43"/>
          </p15:clr>
        </p15:guide>
        <p15:guide id="5" pos="8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marL="0" algn="ctr" defTabSz="1219170" rtl="0" eaLnBrk="1" latinLnBrk="0" hangingPunct="1"/>
            <a:fld id="{6C5AF65D-6854-49AF-ABC5-48B5BA0EA842}" type="slidenum">
              <a:rPr lang="en-US" sz="1333" b="0" i="0" kern="1200" smtClean="0">
                <a:solidFill>
                  <a:schemeClr val="tx1">
                    <a:lumMod val="50000"/>
                    <a:lumOff val="50000"/>
                  </a:schemeClr>
                </a:solidFill>
                <a:latin typeface="HP Simplified"/>
                <a:ea typeface="+mn-ea"/>
                <a:cs typeface="HP Simplified"/>
              </a:rPr>
              <a:pPr marL="0" algn="ctr" defTabSz="1219170" rtl="0" eaLnBrk="1" latinLnBrk="0" hangingPunct="1"/>
              <a:t>‹#›</a:t>
            </a:fld>
            <a:endParaRPr lang="en-US" sz="1333" b="0" i="0" kern="1200" dirty="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pic>
        <p:nvPicPr>
          <p:cNvPr id="6" name="Paveikslėlis 5"/>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9855200" y="6172200"/>
            <a:ext cx="1316741" cy="509248"/>
          </a:xfrm>
          <a:prstGeom prst="rect">
            <a:avLst/>
          </a:prstGeom>
        </p:spPr>
      </p:pic>
    </p:spTree>
    <p:extLst>
      <p:ext uri="{BB962C8B-B14F-4D97-AF65-F5344CB8AC3E}">
        <p14:creationId xmlns:p14="http://schemas.microsoft.com/office/powerpoint/2010/main" val="4084930392"/>
      </p:ext>
    </p:extLst>
  </p:cSld>
  <p:clrMap bg1="lt1" tx1="dk1" bg2="lt2" tx2="dk2" accent1="accent1" accent2="accent2" accent3="accent3" accent4="accent4" accent5="accent5" accent6="accent6" hlink="hlink" folHlink="folHlink"/>
  <p:sldLayoutIdLst>
    <p:sldLayoutId id="2147483773"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1" r:id="rId35"/>
    <p:sldLayoutId id="2147483812" r:id="rId36"/>
    <p:sldLayoutId id="2147483813" r:id="rId37"/>
    <p:sldLayoutId id="2147483814" r:id="rId38"/>
    <p:sldLayoutId id="2147483815" r:id="rId39"/>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algn="ctr"/>
            <a:fld id="{6C5AF65D-6854-49AF-ABC5-48B5BA0EA842}" type="slidenum">
              <a:rPr lang="en-US" sz="1333">
                <a:solidFill>
                  <a:srgbClr val="262626">
                    <a:lumMod val="50000"/>
                    <a:lumOff val="50000"/>
                  </a:srgbClr>
                </a:solidFill>
                <a:latin typeface="HP Simplified"/>
                <a:cs typeface="HP Simplified"/>
              </a:rPr>
              <a:pPr algn="ctr"/>
              <a:t>‹#›</a:t>
            </a:fld>
            <a:endParaRPr lang="en-US" sz="1333" dirty="0">
              <a:solidFill>
                <a:srgbClr val="262626">
                  <a:lumMod val="50000"/>
                  <a:lumOff val="50000"/>
                </a:srgbClr>
              </a:solidFill>
              <a:latin typeface="HP Simplified"/>
              <a:cs typeface="HP Simplified"/>
            </a:endParaRPr>
          </a:p>
        </p:txBody>
      </p:sp>
      <p:pic>
        <p:nvPicPr>
          <p:cNvPr id="4" name="Picture 3"/>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spTree>
    <p:extLst>
      <p:ext uri="{BB962C8B-B14F-4D97-AF65-F5344CB8AC3E}">
        <p14:creationId xmlns:p14="http://schemas.microsoft.com/office/powerpoint/2010/main" val="6314413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 id="2147483867" r:id="rId51"/>
    <p:sldLayoutId id="2147483868" r:id="rId52"/>
    <p:sldLayoutId id="2147483869" r:id="rId53"/>
    <p:sldLayoutId id="2147483870" r:id="rId54"/>
    <p:sldLayoutId id="2147483871" r:id="rId55"/>
    <p:sldLayoutId id="2147483872" r:id="rId56"/>
    <p:sldLayoutId id="2147483873" r:id="rId57"/>
    <p:sldLayoutId id="2147483874" r:id="rId58"/>
    <p:sldLayoutId id="2147483875" r:id="rId59"/>
    <p:sldLayoutId id="2147483876" r:id="rId60"/>
    <p:sldLayoutId id="2147483877" r:id="rId61"/>
    <p:sldLayoutId id="2147483878" r:id="rId62"/>
    <p:sldLayoutId id="2147483879" r:id="rId63"/>
    <p:sldLayoutId id="2147483880" r:id="rId64"/>
    <p:sldLayoutId id="2147483881" r:id="rId65"/>
    <p:sldLayoutId id="2147483882" r:id="rId66"/>
    <p:sldLayoutId id="2147483883" r:id="rId67"/>
    <p:sldLayoutId id="2147483884" r:id="rId68"/>
    <p:sldLayoutId id="2147483885" r:id="rId69"/>
    <p:sldLayoutId id="2147483886" r:id="rId70"/>
    <p:sldLayoutId id="2147483887" r:id="rId71"/>
    <p:sldLayoutId id="2147483888" r:id="rId72"/>
    <p:sldLayoutId id="2147483889" r:id="rId73"/>
    <p:sldLayoutId id="2147483890" r:id="rId74"/>
    <p:sldLayoutId id="2147483891" r:id="rId75"/>
    <p:sldLayoutId id="2147483892" r:id="rId76"/>
    <p:sldLayoutId id="2147483893" r:id="rId77"/>
    <p:sldLayoutId id="2147483894" r:id="rId7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4.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diagramData" Target="../diagrams/data1.xml"/><Relationship Id="rId5" Type="http://schemas.openxmlformats.org/officeDocument/2006/relationships/hyperlink" Target="https://www.esinvesticijos.lt/dokumentai/rekomendacijos-del-projektu-islaidu-atitikties-europos-sajungos-fondu-reikalavimams" TargetMode="External"/><Relationship Id="rId10" Type="http://schemas.microsoft.com/office/2007/relationships/diagramDrawing" Target="../diagrams/drawing1.xml"/><Relationship Id="rId4" Type="http://schemas.openxmlformats.org/officeDocument/2006/relationships/hyperlink" Target="https://www.e-tar.lt/portal/lt/legalAct/14e33320f1ed11ec8fa7d02a65c371ad/asr" TargetMode="External"/><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hyperlink" Target="http://eur-lex.europa.eu/legal-content/LIT/TXT/?uri=CELEX:32014R0651&amp;locale=l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hyperlink" Target="http://eur-lex.europa.eu/legal-content/LIT/TXT/?uri=CELEX:32023R2831&amp;locale=l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osp.stat.gov.lt/ekonomines-veiklos-rusiu-ir-instituciniu-sektoriu-paieska" TargetMode="External"/><Relationship Id="rId2" Type="http://schemas.openxmlformats.org/officeDocument/2006/relationships/notesSlide" Target="../notesSlides/notesSlide27.xml"/><Relationship Id="rId1" Type="http://schemas.openxmlformats.org/officeDocument/2006/relationships/slideLayout" Target="../slideLayouts/slideLayout33.xml"/><Relationship Id="rId5" Type="http://schemas.openxmlformats.org/officeDocument/2006/relationships/hyperlink" Target="https://www.e-tar.lt/portal/lt/legalAct/e59e9ea1608511f0a3d380837a821750"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s://e-seimas.lrs.lt/portal/legalAct/lt/TAD/f06cb9b2338c11efb121d2fe3a0eff27/asr"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www.e-tar.lt/portal/lt/legalAct/14e33320f1ed11ec8fa7d02a65c371ad/asr"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e-seimas.lrs.lt/portal/legalAct/lt/TAD/e12b7cc02efa11efb121d2fe3a0eff27?positionInSearchResults=0&amp;searchModelUUID=4a0b8e67-9fe7-4592-b424-79d3cc3de5e3"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8" Type="http://schemas.openxmlformats.org/officeDocument/2006/relationships/hyperlink" Target="https://www.esinvesticijos.lt/dokumentai/rekomendacijos-del-projektu-islaidu-atitikties-europos-sajungos-fondu-reikalavimams" TargetMode="External"/><Relationship Id="rId3" Type="http://schemas.openxmlformats.org/officeDocument/2006/relationships/hyperlink" Target="https://www.e-tar.lt/portal/lt/legalAct/e59e9ea1608511f0a3d380837a821750" TargetMode="External"/><Relationship Id="rId7" Type="http://schemas.openxmlformats.org/officeDocument/2006/relationships/hyperlink" Target="https://eur-lex.europa.eu/legal-content/LT/TXT/?uri=CELEX:32023R2831"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hyperlink" Target="https://eur-lex.europa.eu/legal-content/LT/TXT/?uri=CELEX:32014R0651" TargetMode="External"/><Relationship Id="rId11" Type="http://schemas.openxmlformats.org/officeDocument/2006/relationships/hyperlink" Target="http://www.esinvesticijos.lt/" TargetMode="External"/><Relationship Id="rId5" Type="http://schemas.openxmlformats.org/officeDocument/2006/relationships/hyperlink" Target="https://www.e-tar.lt/portal/lt/legalAct/14e33320f1ed11ec8fa7d02a65c371ad/asr" TargetMode="External"/><Relationship Id="rId10" Type="http://schemas.openxmlformats.org/officeDocument/2006/relationships/hyperlink" Target="https://2021.esinvesticijos.lt/dokumentai/supaprastintai-apmokamu-islaidu-dydziu-registras" TargetMode="External"/><Relationship Id="rId4" Type="http://schemas.openxmlformats.org/officeDocument/2006/relationships/hyperlink" Target="https://edz.bib.uni-mannheim.de/edz/pdf/swd/2021/swd-2021-0024-en.pdf" TargetMode="External"/><Relationship Id="rId9" Type="http://schemas.openxmlformats.org/officeDocument/2006/relationships/hyperlink" Target="https://www.e-tar.lt/portal/lt/legalAct/a37720f0650511efafbb8694c098bac5"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esinvesticijos.lt/"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mailto:n.andruliene@cpva.l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seimas.lrs.lt/portal/legalAct/lt/TAD/TAIS.162695/asr"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hyperlink" Target="https://e-seimasx.lrs.lt/portal/legalAct/lt/TAD/TAIS.463439/as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479425" y="1919025"/>
            <a:ext cx="5808359" cy="2405576"/>
          </a:xfrm>
        </p:spPr>
        <p:txBody>
          <a:bodyPr/>
          <a:lstStyle/>
          <a:p>
            <a:pPr algn="ctr"/>
            <a:r>
              <a:rPr lang="lt-LT" sz="3200"/>
              <a:t>Infrastruktūros ir kitų sąlygų gerinimas siekiant kurti konkurencingus ir paklausius kultūros ir kūrybinių industrijų produktus ir (arba) paslaugas</a:t>
            </a:r>
            <a:br>
              <a:rPr lang="lt-LT" sz="2400"/>
            </a:br>
            <a:br>
              <a:rPr lang="lt-LT" sz="3200"/>
            </a:br>
            <a:r>
              <a:rPr lang="lt-LT" sz="2400"/>
              <a:t>Pirmasis kvietimas – 06-014-K </a:t>
            </a:r>
            <a:br>
              <a:rPr lang="lt-LT" sz="2400"/>
            </a:br>
            <a:r>
              <a:rPr lang="lt-LT" sz="2400"/>
              <a:t>Antrasis kvietimas – 06-016-K</a:t>
            </a:r>
            <a:br>
              <a:rPr lang="lt-LT" sz="3200"/>
            </a:br>
            <a:endParaRPr lang="lt-LT" sz="3200" dirty="0"/>
          </a:p>
        </p:txBody>
      </p:sp>
      <p:sp>
        <p:nvSpPr>
          <p:cNvPr id="8" name="Title 5">
            <a:extLst>
              <a:ext uri="{FF2B5EF4-FFF2-40B4-BE49-F238E27FC236}">
                <a16:creationId xmlns:a16="http://schemas.microsoft.com/office/drawing/2014/main" id="{51655D8C-80D6-E121-66D1-6301B48D74CB}"/>
              </a:ext>
            </a:extLst>
          </p:cNvPr>
          <p:cNvSpPr txBox="1">
            <a:spLocks/>
          </p:cNvSpPr>
          <p:nvPr/>
        </p:nvSpPr>
        <p:spPr>
          <a:xfrm>
            <a:off x="479425" y="5893808"/>
            <a:ext cx="3268711" cy="918927"/>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092D68"/>
                </a:solidFill>
                <a:uFillTx/>
                <a:latin typeface="DM Serif Display" pitchFamily="2" charset="0"/>
              </a:defRPr>
            </a:lvl1pPr>
          </a:lstStyle>
          <a:p>
            <a:pPr algn="ctr">
              <a:lnSpc>
                <a:spcPct val="100000"/>
              </a:lnSpc>
            </a:pPr>
            <a:r>
              <a:rPr lang="lt-LT" sz="1200" b="1">
                <a:latin typeface="Poppins" panose="00000500000000000000" pitchFamily="2" charset="-70"/>
                <a:cs typeface="Poppins" panose="00000500000000000000" pitchFamily="2" charset="-70"/>
              </a:rPr>
              <a:t>Neringa Andrulienė </a:t>
            </a:r>
          </a:p>
          <a:p>
            <a:pPr algn="ctr">
              <a:lnSpc>
                <a:spcPct val="100000"/>
              </a:lnSpc>
            </a:pPr>
            <a:r>
              <a:rPr lang="lt-LT" sz="1100">
                <a:solidFill>
                  <a:schemeClr val="tx1"/>
                </a:solidFill>
                <a:latin typeface="Poppins" panose="00000500000000000000" pitchFamily="2" charset="-70"/>
                <a:cs typeface="Poppins" panose="00000500000000000000" pitchFamily="2" charset="-70"/>
              </a:rPr>
              <a:t>Struktūrinių ir investicijų fondų programos </a:t>
            </a:r>
          </a:p>
          <a:p>
            <a:pPr algn="ctr">
              <a:lnSpc>
                <a:spcPct val="100000"/>
              </a:lnSpc>
            </a:pPr>
            <a:r>
              <a:rPr lang="lt-LT" sz="1100">
                <a:solidFill>
                  <a:schemeClr val="tx1"/>
                </a:solidFill>
                <a:latin typeface="Poppins" panose="00000500000000000000" pitchFamily="2" charset="-70"/>
                <a:cs typeface="Poppins" panose="00000500000000000000" pitchFamily="2" charset="-70"/>
              </a:rPr>
              <a:t>Kultūros projektų skyriaus vyresnioji projektų vadovė</a:t>
            </a:r>
          </a:p>
          <a:p>
            <a:pPr algn="ctr"/>
            <a:endParaRPr lang="lt-LT" sz="1200" dirty="0">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86013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8B990E42-E215-F848-637F-9FD5521CD914}"/>
              </a:ext>
            </a:extLst>
          </p:cNvPr>
          <p:cNvSpPr txBox="1">
            <a:spLocks/>
          </p:cNvSpPr>
          <p:nvPr/>
        </p:nvSpPr>
        <p:spPr>
          <a:xfrm>
            <a:off x="1416049" y="476251"/>
            <a:ext cx="1023109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Finansavimas (1)</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a:t>
            </a:r>
            <a:r>
              <a:rPr kumimoji="0" lang="en-US"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 </a:t>
            </a:r>
            <a:r>
              <a:rPr lang="lt-LT" sz="2400" i="1" dirty="0">
                <a:solidFill>
                  <a:srgbClr val="E7E6E6">
                    <a:lumMod val="50000"/>
                  </a:srgbClr>
                </a:solidFill>
              </a:rPr>
              <a:t>ir antrasis</a:t>
            </a: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 kvietimas</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8" name="Picture 2" descr="Centrinė projektų valdymo agentūra">
            <a:extLst>
              <a:ext uri="{FF2B5EF4-FFF2-40B4-BE49-F238E27FC236}">
                <a16:creationId xmlns:a16="http://schemas.microsoft.com/office/drawing/2014/main" id="{99096A3D-A488-9767-DC29-3E3503065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2FE28D30-D077-FB0E-A783-068ECC4DBA5A}"/>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1">
            <a:extLst>
              <a:ext uri="{FF2B5EF4-FFF2-40B4-BE49-F238E27FC236}">
                <a16:creationId xmlns:a16="http://schemas.microsoft.com/office/drawing/2014/main" id="{42871F9E-F3B0-90DA-9398-DA88075BD6DD}"/>
              </a:ext>
            </a:extLst>
          </p:cNvPr>
          <p:cNvSpPr txBox="1">
            <a:spLocks/>
          </p:cNvSpPr>
          <p:nvPr/>
        </p:nvSpPr>
        <p:spPr>
          <a:xfrm>
            <a:off x="7780636" y="241771"/>
            <a:ext cx="4559877" cy="1795014"/>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spcBef>
                <a:spcPts val="0"/>
              </a:spcBef>
              <a:spcAft>
                <a:spcPts val="600"/>
              </a:spcAft>
              <a:buClr>
                <a:srgbClr val="142D64"/>
              </a:buClr>
              <a:buNone/>
            </a:pPr>
            <a:endParaRPr lang="lt-LT" sz="1800" b="1" dirty="0">
              <a:solidFill>
                <a:srgbClr val="142D64"/>
              </a:solidFill>
              <a:latin typeface="Poppins" panose="00000500000000000000" pitchFamily="2" charset="-70"/>
            </a:endParaRPr>
          </a:p>
        </p:txBody>
      </p:sp>
      <p:pic>
        <p:nvPicPr>
          <p:cNvPr id="2" name="Picture 6">
            <a:extLst>
              <a:ext uri="{FF2B5EF4-FFF2-40B4-BE49-F238E27FC236}">
                <a16:creationId xmlns:a16="http://schemas.microsoft.com/office/drawing/2014/main" id="{802174FD-82C9-507B-FA09-8CCC07D51296}"/>
              </a:ext>
            </a:extLst>
          </p:cNvPr>
          <p:cNvPicPr>
            <a:picLocks noChangeAspect="1"/>
          </p:cNvPicPr>
          <p:nvPr/>
        </p:nvPicPr>
        <p:blipFill>
          <a:blip r:embed="rId4"/>
          <a:stretch>
            <a:fillRect/>
          </a:stretch>
        </p:blipFill>
        <p:spPr>
          <a:xfrm>
            <a:off x="6920555" y="1812239"/>
            <a:ext cx="4726586" cy="3633097"/>
          </a:xfrm>
          <a:prstGeom prst="rect">
            <a:avLst/>
          </a:prstGeom>
          <a:noFill/>
          <a:ln cap="flat">
            <a:noFill/>
          </a:ln>
        </p:spPr>
      </p:pic>
      <p:sp>
        <p:nvSpPr>
          <p:cNvPr id="10" name="Text Placeholder 1">
            <a:extLst>
              <a:ext uri="{FF2B5EF4-FFF2-40B4-BE49-F238E27FC236}">
                <a16:creationId xmlns:a16="http://schemas.microsoft.com/office/drawing/2014/main" id="{A7D6B432-2D06-9814-C7BC-F1D232F08DAC}"/>
              </a:ext>
            </a:extLst>
          </p:cNvPr>
          <p:cNvSpPr txBox="1">
            <a:spLocks/>
          </p:cNvSpPr>
          <p:nvPr/>
        </p:nvSpPr>
        <p:spPr>
          <a:xfrm>
            <a:off x="1396001" y="1527364"/>
            <a:ext cx="5421258" cy="391308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spcBef>
                <a:spcPts val="0"/>
              </a:spcBef>
              <a:spcAft>
                <a:spcPts val="600"/>
              </a:spcAft>
              <a:buClr>
                <a:srgbClr val="142D64"/>
              </a:buClr>
              <a:buFont typeface="Poppins" panose="00000500000000000000" pitchFamily="2" charset="-70"/>
              <a:buChar char="।"/>
            </a:pPr>
            <a:r>
              <a:rPr lang="lt-LT" sz="2000" b="1" dirty="0">
                <a:solidFill>
                  <a:srgbClr val="142D64"/>
                </a:solidFill>
                <a:latin typeface="Poppins" panose="00000500000000000000" pitchFamily="2" charset="-70"/>
              </a:rPr>
              <a:t>Regionas</a:t>
            </a:r>
            <a:r>
              <a:rPr lang="lt-LT" sz="2000" dirty="0">
                <a:latin typeface="Poppins" panose="00000500000000000000" pitchFamily="2" charset="-70"/>
              </a:rPr>
              <a:t>:</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Vidurio ir vakarų Lietuvos regionas;</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Sostinės regionas.</a:t>
            </a:r>
          </a:p>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Pirmojo kvietimo suma </a:t>
            </a:r>
            <a:r>
              <a:rPr lang="lt-LT" sz="1800" dirty="0">
                <a:latin typeface="Poppins" panose="00000500000000000000" pitchFamily="2" charset="-70"/>
              </a:rPr>
              <a:t>iki 5 297 917 Eur, iš kurių:</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Vidurio ir vakarų Lietuvos regionui skiriama iki 2 421 747 Eur;</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Sostinės regionui skiriama iki 2 876 170 Eur. </a:t>
            </a:r>
          </a:p>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Antrojo kvietimo suma </a:t>
            </a:r>
            <a:r>
              <a:rPr lang="lt-LT" sz="1800" dirty="0">
                <a:latin typeface="Poppins" panose="00000500000000000000" pitchFamily="2" charset="-70"/>
              </a:rPr>
              <a:t>iki 10 595 833 Eur, iš kurių:</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Vidurio ir vakarų Lietuvos regionui skiriama iki 4 843 493 Eur;</a:t>
            </a:r>
          </a:p>
          <a:p>
            <a:pPr marL="876286" lvl="1" indent="-342900" algn="just">
              <a:spcBef>
                <a:spcPts val="0"/>
              </a:spcBef>
              <a:spcAft>
                <a:spcPts val="600"/>
              </a:spcAft>
              <a:buClr>
                <a:srgbClr val="142D64"/>
              </a:buClr>
              <a:buFont typeface="Poppins" panose="00000500000000000000" pitchFamily="2" charset="-70"/>
              <a:buChar char="।"/>
            </a:pPr>
            <a:r>
              <a:rPr lang="lt-LT" sz="1600" dirty="0">
                <a:latin typeface="Poppins" panose="00000500000000000000" pitchFamily="2" charset="-70"/>
              </a:rPr>
              <a:t>Sostinės regionui skiriama iki 5 752 340 Eur. </a:t>
            </a:r>
          </a:p>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008080"/>
                </a:solidFill>
                <a:latin typeface="Poppins" panose="00000500000000000000" pitchFamily="2" charset="-70"/>
              </a:rPr>
              <a:t>SVARBU</a:t>
            </a:r>
            <a:r>
              <a:rPr lang="en-US" sz="1800" b="1" dirty="0">
                <a:solidFill>
                  <a:srgbClr val="008080"/>
                </a:solidFill>
                <a:latin typeface="Poppins" panose="00000500000000000000" pitchFamily="2" charset="-70"/>
              </a:rPr>
              <a:t>! </a:t>
            </a:r>
            <a:r>
              <a:rPr lang="lt-LT" sz="1800" b="1" dirty="0">
                <a:solidFill>
                  <a:srgbClr val="092D68"/>
                </a:solidFill>
                <a:latin typeface="Poppins" panose="00000500000000000000" pitchFamily="2" charset="-70"/>
              </a:rPr>
              <a:t>Projekto veiklos gali būti vykdomos tik viename iš regionų.</a:t>
            </a:r>
          </a:p>
        </p:txBody>
      </p:sp>
      <p:cxnSp>
        <p:nvCxnSpPr>
          <p:cNvPr id="14" name="Straight Arrow Connector 13">
            <a:extLst>
              <a:ext uri="{FF2B5EF4-FFF2-40B4-BE49-F238E27FC236}">
                <a16:creationId xmlns:a16="http://schemas.microsoft.com/office/drawing/2014/main" id="{84889CEF-F01D-A67F-9EC1-4426305BCA94}"/>
              </a:ext>
            </a:extLst>
          </p:cNvPr>
          <p:cNvCxnSpPr>
            <a:cxnSpLocks/>
          </p:cNvCxnSpPr>
          <p:nvPr/>
        </p:nvCxnSpPr>
        <p:spPr>
          <a:xfrm flipV="1">
            <a:off x="7789690" y="1412662"/>
            <a:ext cx="0" cy="1167575"/>
          </a:xfrm>
          <a:prstGeom prst="straightConnector1">
            <a:avLst/>
          </a:prstGeom>
          <a:ln w="57150">
            <a:solidFill>
              <a:srgbClr val="142D64"/>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66A724E-0A3D-1EC1-CD03-94C18B3A654A}"/>
              </a:ext>
            </a:extLst>
          </p:cNvPr>
          <p:cNvSpPr/>
          <p:nvPr/>
        </p:nvSpPr>
        <p:spPr>
          <a:xfrm>
            <a:off x="6920554" y="686743"/>
            <a:ext cx="4726583" cy="718251"/>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142D64"/>
                </a:solidFill>
                <a:latin typeface="Poppins" panose="00000500000000000000" pitchFamily="2" charset="-70"/>
                <a:cs typeface="Poppins" panose="00000500000000000000" pitchFamily="2" charset="-70"/>
              </a:rPr>
              <a:t>Alytaus, Kauno, Klaipėdos, Marijampolės, Panevėžio, Šiaulių, Tauragės, Telšių ir Utenos apskritys</a:t>
            </a:r>
          </a:p>
        </p:txBody>
      </p:sp>
      <p:sp>
        <p:nvSpPr>
          <p:cNvPr id="20" name="Rectangle: Rounded Corners 19">
            <a:extLst>
              <a:ext uri="{FF2B5EF4-FFF2-40B4-BE49-F238E27FC236}">
                <a16:creationId xmlns:a16="http://schemas.microsoft.com/office/drawing/2014/main" id="{A7D8A4A5-E104-0367-3ECC-9195AA28DB35}"/>
              </a:ext>
            </a:extLst>
          </p:cNvPr>
          <p:cNvSpPr/>
          <p:nvPr/>
        </p:nvSpPr>
        <p:spPr>
          <a:xfrm>
            <a:off x="6920555" y="5661711"/>
            <a:ext cx="4726586" cy="706493"/>
          </a:xfrm>
          <a:prstGeom prst="round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142D64"/>
                </a:solidFill>
                <a:latin typeface="Poppins" panose="00000500000000000000" pitchFamily="2" charset="-70"/>
                <a:cs typeface="Poppins" panose="00000500000000000000" pitchFamily="2" charset="-70"/>
              </a:rPr>
              <a:t>Elektrėnų, Šalčininkų rajono, Širvintų rajono, Švenčionių rajono, Trakų rajono, Ukmergės rajono, Vilniaus miesto, Vilniaus rajono savivaldybės</a:t>
            </a:r>
          </a:p>
        </p:txBody>
      </p:sp>
      <p:cxnSp>
        <p:nvCxnSpPr>
          <p:cNvPr id="24" name="Straight Arrow Connector 23">
            <a:extLst>
              <a:ext uri="{FF2B5EF4-FFF2-40B4-BE49-F238E27FC236}">
                <a16:creationId xmlns:a16="http://schemas.microsoft.com/office/drawing/2014/main" id="{A3D68DEA-0B44-FE29-6C61-D5BB9180E0FB}"/>
              </a:ext>
            </a:extLst>
          </p:cNvPr>
          <p:cNvCxnSpPr/>
          <p:nvPr/>
        </p:nvCxnSpPr>
        <p:spPr>
          <a:xfrm>
            <a:off x="10483913" y="4544840"/>
            <a:ext cx="0" cy="1116871"/>
          </a:xfrm>
          <a:prstGeom prst="straightConnector1">
            <a:avLst/>
          </a:prstGeom>
          <a:ln w="57150">
            <a:solidFill>
              <a:srgbClr val="142D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29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C2EC9E6-0765-A96F-651F-8FDA17359D6D}"/>
            </a:ext>
          </a:extLst>
        </p:cNvPr>
        <p:cNvGrpSpPr/>
        <p:nvPr/>
      </p:nvGrpSpPr>
      <p:grpSpPr>
        <a:xfrm>
          <a:off x="0" y="0"/>
          <a:ext cx="0" cy="0"/>
          <a:chOff x="0" y="0"/>
          <a:chExt cx="0" cy="0"/>
        </a:xfrm>
      </p:grpSpPr>
      <p:sp>
        <p:nvSpPr>
          <p:cNvPr id="27" name="Text Placeholder 2">
            <a:extLst>
              <a:ext uri="{FF2B5EF4-FFF2-40B4-BE49-F238E27FC236}">
                <a16:creationId xmlns:a16="http://schemas.microsoft.com/office/drawing/2014/main" id="{B96774EF-8209-74C1-8C0C-301DEF2F7CDC}"/>
              </a:ext>
            </a:extLst>
          </p:cNvPr>
          <p:cNvSpPr txBox="1">
            <a:spLocks/>
          </p:cNvSpPr>
          <p:nvPr/>
        </p:nvSpPr>
        <p:spPr>
          <a:xfrm>
            <a:off x="1416049" y="476251"/>
            <a:ext cx="1023109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Finansavimas (2)</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a:t>
            </a:r>
            <a:r>
              <a:rPr kumimoji="0" lang="en-US"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 </a:t>
            </a:r>
            <a:r>
              <a:rPr lang="lt-LT" sz="2400" i="1" dirty="0">
                <a:solidFill>
                  <a:srgbClr val="E7E6E6">
                    <a:lumMod val="50000"/>
                  </a:srgbClr>
                </a:solidFill>
              </a:rPr>
              <a:t>ir antrasis</a:t>
            </a: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 kvietimas</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8" name="Picture 2" descr="Centrinė projektų valdymo agentūra">
            <a:extLst>
              <a:ext uri="{FF2B5EF4-FFF2-40B4-BE49-F238E27FC236}">
                <a16:creationId xmlns:a16="http://schemas.microsoft.com/office/drawing/2014/main" id="{B21B3FEA-4F26-ED6C-4986-A5DC6567BC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F8FF3F0B-0152-CC79-EF2E-1DEDBC6BEE9F}"/>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1">
            <a:extLst>
              <a:ext uri="{FF2B5EF4-FFF2-40B4-BE49-F238E27FC236}">
                <a16:creationId xmlns:a16="http://schemas.microsoft.com/office/drawing/2014/main" id="{55B25B78-F083-72FE-8524-1F12BD5A5117}"/>
              </a:ext>
            </a:extLst>
          </p:cNvPr>
          <p:cNvSpPr txBox="1">
            <a:spLocks/>
          </p:cNvSpPr>
          <p:nvPr/>
        </p:nvSpPr>
        <p:spPr>
          <a:xfrm>
            <a:off x="7780636" y="241771"/>
            <a:ext cx="4559877" cy="1795014"/>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spcBef>
                <a:spcPts val="0"/>
              </a:spcBef>
              <a:spcAft>
                <a:spcPts val="600"/>
              </a:spcAft>
              <a:buClr>
                <a:srgbClr val="142D64"/>
              </a:buClr>
              <a:buNone/>
            </a:pPr>
            <a:endParaRPr lang="lt-LT" sz="1800" b="1" dirty="0">
              <a:solidFill>
                <a:srgbClr val="142D64"/>
              </a:solidFill>
              <a:latin typeface="Poppins" panose="00000500000000000000" pitchFamily="2" charset="-70"/>
            </a:endParaRPr>
          </a:p>
        </p:txBody>
      </p:sp>
      <p:sp>
        <p:nvSpPr>
          <p:cNvPr id="10" name="Text Placeholder 1">
            <a:extLst>
              <a:ext uri="{FF2B5EF4-FFF2-40B4-BE49-F238E27FC236}">
                <a16:creationId xmlns:a16="http://schemas.microsoft.com/office/drawing/2014/main" id="{D81D86C9-340E-9A87-555E-324B05FC00B5}"/>
              </a:ext>
            </a:extLst>
          </p:cNvPr>
          <p:cNvSpPr txBox="1">
            <a:spLocks/>
          </p:cNvSpPr>
          <p:nvPr/>
        </p:nvSpPr>
        <p:spPr>
          <a:xfrm>
            <a:off x="1396001" y="1420929"/>
            <a:ext cx="10251140" cy="391308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Kaip teisingai priskirti projekto išlaidas vienam iš regionų?</a:t>
            </a:r>
          </a:p>
          <a:p>
            <a:pPr marL="876286" lvl="1" indent="-342900" algn="just">
              <a:spcAft>
                <a:spcPts val="600"/>
              </a:spcAft>
              <a:buClr>
                <a:srgbClr val="142D64"/>
              </a:buClr>
              <a:buFont typeface="Poppins" panose="00000500000000000000" pitchFamily="2" charset="-70"/>
              <a:buChar char="।"/>
            </a:pPr>
            <a:r>
              <a:rPr lang="lt-LT" sz="1600" dirty="0">
                <a:latin typeface="Poppins" panose="00000500000000000000" pitchFamily="2" charset="-70"/>
              </a:rPr>
              <a:t>PAFT 296 punktas (</a:t>
            </a:r>
            <a:r>
              <a:rPr lang="lt-LT" sz="160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https://www.e-tar.lt/portal/lt/legalAct/14e33320f1ed11ec8fa7d02a65c371ad/asr</a:t>
            </a:r>
            <a:r>
              <a:rPr lang="lt-LT" sz="1600" dirty="0">
                <a:latin typeface="Poppins" panose="00000500000000000000" pitchFamily="2" charset="-70"/>
              </a:rPr>
              <a:t>);</a:t>
            </a:r>
          </a:p>
          <a:p>
            <a:pPr marL="876286" lvl="1" indent="-342900" algn="just">
              <a:spcAft>
                <a:spcPts val="600"/>
              </a:spcAft>
              <a:buClr>
                <a:srgbClr val="142D64"/>
              </a:buClr>
              <a:buFont typeface="Poppins" panose="00000500000000000000" pitchFamily="2" charset="-70"/>
              <a:buChar char="।"/>
            </a:pPr>
            <a:r>
              <a:rPr lang="lt-LT" sz="1600" dirty="0">
                <a:latin typeface="Poppins" panose="00000500000000000000" pitchFamily="2" charset="-70"/>
              </a:rPr>
              <a:t>Rekomendacijos dėl projektų išlaidų atitikties Europos Sąjungos fondų reikalavimams (</a:t>
            </a:r>
            <a:r>
              <a:rPr lang="lt-LT" sz="1600" dirty="0">
                <a:solidFill>
                  <a:srgbClr val="008080"/>
                </a:solidFill>
                <a:latin typeface="Poppins" panose="00000500000000000000" pitchFamily="2" charset="-70"/>
                <a:hlinkClick r:id="rId5">
                  <a:extLst>
                    <a:ext uri="{A12FA001-AC4F-418D-AE19-62706E023703}">
                      <ahyp:hlinkClr xmlns:ahyp="http://schemas.microsoft.com/office/drawing/2018/hyperlinkcolor" val="tx"/>
                    </a:ext>
                  </a:extLst>
                </a:hlinkClick>
              </a:rPr>
              <a:t>https://www.esinvesticijos.lt/dokumentai/rekomendacijos-del-projektu-islaidu-atitikties-europos-sajungos-fondu-reikalavimams</a:t>
            </a:r>
            <a:r>
              <a:rPr lang="lt-LT" sz="1600" dirty="0">
                <a:latin typeface="Poppins" panose="00000500000000000000" pitchFamily="2" charset="-70"/>
              </a:rPr>
              <a:t>).</a:t>
            </a:r>
            <a:r>
              <a:rPr lang="lt-LT" sz="1600" b="1" dirty="0">
                <a:solidFill>
                  <a:srgbClr val="092D68"/>
                </a:solidFill>
                <a:latin typeface="Poppins" panose="00000500000000000000" pitchFamily="2" charset="-70"/>
              </a:rPr>
              <a:t> </a:t>
            </a:r>
          </a:p>
          <a:p>
            <a:pPr marL="0" indent="0" algn="just">
              <a:spcAft>
                <a:spcPts val="600"/>
              </a:spcAft>
              <a:buClr>
                <a:srgbClr val="142D64"/>
              </a:buClr>
              <a:buNone/>
            </a:pPr>
            <a:endParaRPr lang="lt-LT" sz="1266" dirty="0">
              <a:latin typeface="Poppins" panose="00000500000000000000" pitchFamily="2" charset="-70"/>
            </a:endParaRPr>
          </a:p>
          <a:p>
            <a:pPr marL="876286" lvl="1" indent="-342900" algn="just">
              <a:spcAft>
                <a:spcPts val="600"/>
              </a:spcAft>
              <a:buClr>
                <a:srgbClr val="142D64"/>
              </a:buClr>
              <a:buFont typeface="Poppins" panose="00000500000000000000" pitchFamily="2" charset="-70"/>
              <a:buChar char="।"/>
            </a:pPr>
            <a:endParaRPr lang="lt-LT" sz="1600" dirty="0">
              <a:latin typeface="Poppins" panose="00000500000000000000" pitchFamily="2" charset="-70"/>
            </a:endParaRPr>
          </a:p>
          <a:p>
            <a:pPr marL="876286" lvl="1" indent="-342900" algn="just">
              <a:spcAft>
                <a:spcPts val="600"/>
              </a:spcAft>
              <a:buClr>
                <a:srgbClr val="142D64"/>
              </a:buClr>
              <a:buFont typeface="Poppins" panose="00000500000000000000" pitchFamily="2" charset="-70"/>
              <a:buChar char="।"/>
            </a:pPr>
            <a:endParaRPr lang="lt-LT" sz="1600" dirty="0">
              <a:latin typeface="Poppins" panose="00000500000000000000" pitchFamily="2" charset="-70"/>
            </a:endParaRPr>
          </a:p>
          <a:p>
            <a:pPr marL="876286" lvl="1" indent="-342900" algn="just">
              <a:spcBef>
                <a:spcPts val="0"/>
              </a:spcBef>
              <a:spcAft>
                <a:spcPts val="600"/>
              </a:spcAft>
              <a:buClr>
                <a:srgbClr val="142D64"/>
              </a:buClr>
              <a:buFont typeface="Poppins" panose="00000500000000000000" pitchFamily="2" charset="-70"/>
              <a:buChar char="।"/>
            </a:pPr>
            <a:endParaRPr lang="lt-LT" sz="1266" b="1" dirty="0">
              <a:solidFill>
                <a:srgbClr val="092D68"/>
              </a:solidFill>
              <a:latin typeface="Poppins" panose="00000500000000000000" pitchFamily="2" charset="-70"/>
            </a:endParaRPr>
          </a:p>
          <a:p>
            <a:pPr marL="342900" indent="-342900" algn="just">
              <a:spcBef>
                <a:spcPts val="0"/>
              </a:spcBef>
              <a:spcAft>
                <a:spcPts val="600"/>
              </a:spcAft>
              <a:buClr>
                <a:srgbClr val="142D64"/>
              </a:buClr>
              <a:buFont typeface="Poppins" panose="00000500000000000000" pitchFamily="2" charset="-70"/>
              <a:buChar char="।"/>
            </a:pPr>
            <a:endParaRPr lang="lt-LT" sz="1800" b="1" dirty="0">
              <a:solidFill>
                <a:srgbClr val="092D68"/>
              </a:solidFill>
              <a:latin typeface="Poppins" panose="00000500000000000000" pitchFamily="2" charset="-70"/>
            </a:endParaRPr>
          </a:p>
          <a:p>
            <a:pPr marL="876286" lvl="1" indent="-342900" algn="just">
              <a:spcBef>
                <a:spcPts val="0"/>
              </a:spcBef>
              <a:spcAft>
                <a:spcPts val="600"/>
              </a:spcAft>
              <a:buClr>
                <a:srgbClr val="142D64"/>
              </a:buClr>
              <a:buFont typeface="Poppins" panose="00000500000000000000" pitchFamily="2" charset="-70"/>
              <a:buChar char="।"/>
            </a:pPr>
            <a:endParaRPr lang="lt-LT" sz="1266" b="1" dirty="0">
              <a:solidFill>
                <a:srgbClr val="092D68"/>
              </a:solidFill>
              <a:latin typeface="Poppins" panose="00000500000000000000" pitchFamily="2" charset="-70"/>
            </a:endParaRPr>
          </a:p>
        </p:txBody>
      </p:sp>
      <p:graphicFrame>
        <p:nvGraphicFramePr>
          <p:cNvPr id="4" name="Diagram 3">
            <a:extLst>
              <a:ext uri="{FF2B5EF4-FFF2-40B4-BE49-F238E27FC236}">
                <a16:creationId xmlns:a16="http://schemas.microsoft.com/office/drawing/2014/main" id="{3B4B85C9-CBDF-EA84-94D5-8C28F29E4885}"/>
              </a:ext>
            </a:extLst>
          </p:cNvPr>
          <p:cNvGraphicFramePr/>
          <p:nvPr>
            <p:extLst>
              <p:ext uri="{D42A27DB-BD31-4B8C-83A1-F6EECF244321}">
                <p14:modId xmlns:p14="http://schemas.microsoft.com/office/powerpoint/2010/main" val="4236877165"/>
              </p:ext>
            </p:extLst>
          </p:nvPr>
        </p:nvGraphicFramePr>
        <p:xfrm>
          <a:off x="1396001" y="3309594"/>
          <a:ext cx="10251140" cy="29691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867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31998BB5-378F-3419-3B5A-9D72BFEAB675}"/>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275A70B-8817-91AD-03BD-D470BFE000CC}"/>
              </a:ext>
            </a:extLst>
          </p:cNvPr>
          <p:cNvGrpSpPr/>
          <p:nvPr/>
        </p:nvGrpSpPr>
        <p:grpSpPr>
          <a:xfrm>
            <a:off x="4808675" y="2998621"/>
            <a:ext cx="2881202" cy="2677929"/>
            <a:chOff x="3325813" y="1666875"/>
            <a:chExt cx="2501900" cy="2354263"/>
          </a:xfrm>
        </p:grpSpPr>
        <p:sp>
          <p:nvSpPr>
            <p:cNvPr id="4" name="Freeform 7">
              <a:extLst>
                <a:ext uri="{FF2B5EF4-FFF2-40B4-BE49-F238E27FC236}">
                  <a16:creationId xmlns:a16="http://schemas.microsoft.com/office/drawing/2014/main" id="{B38AC32B-3ECE-3931-E1F6-23C43536944B}"/>
                </a:ext>
              </a:extLst>
            </p:cNvPr>
            <p:cNvSpPr>
              <a:spLocks/>
            </p:cNvSpPr>
            <p:nvPr/>
          </p:nvSpPr>
          <p:spPr bwMode="auto">
            <a:xfrm>
              <a:off x="4462463" y="2652713"/>
              <a:ext cx="1365250" cy="1368425"/>
            </a:xfrm>
            <a:custGeom>
              <a:avLst/>
              <a:gdLst/>
              <a:ahLst/>
              <a:cxnLst>
                <a:cxn ang="0">
                  <a:pos x="222" y="0"/>
                </a:cxn>
                <a:cxn ang="0">
                  <a:pos x="111" y="30"/>
                </a:cxn>
                <a:cxn ang="0">
                  <a:pos x="148" y="94"/>
                </a:cxn>
                <a:cxn ang="0">
                  <a:pos x="222" y="74"/>
                </a:cxn>
                <a:cxn ang="0">
                  <a:pos x="369" y="222"/>
                </a:cxn>
                <a:cxn ang="0">
                  <a:pos x="222" y="369"/>
                </a:cxn>
                <a:cxn ang="0">
                  <a:pos x="74" y="222"/>
                </a:cxn>
                <a:cxn ang="0">
                  <a:pos x="0" y="222"/>
                </a:cxn>
                <a:cxn ang="0">
                  <a:pos x="222" y="443"/>
                </a:cxn>
                <a:cxn ang="0">
                  <a:pos x="443" y="222"/>
                </a:cxn>
                <a:cxn ang="0">
                  <a:pos x="222" y="0"/>
                </a:cxn>
              </a:cxnLst>
              <a:rect l="0" t="0" r="r" b="b"/>
              <a:pathLst>
                <a:path w="443" h="443">
                  <a:moveTo>
                    <a:pt x="222" y="0"/>
                  </a:moveTo>
                  <a:cubicBezTo>
                    <a:pt x="181" y="0"/>
                    <a:pt x="143" y="11"/>
                    <a:pt x="111" y="30"/>
                  </a:cubicBezTo>
                  <a:cubicBezTo>
                    <a:pt x="148" y="94"/>
                    <a:pt x="148" y="94"/>
                    <a:pt x="148" y="94"/>
                  </a:cubicBezTo>
                  <a:cubicBezTo>
                    <a:pt x="170" y="82"/>
                    <a:pt x="195" y="74"/>
                    <a:pt x="222" y="74"/>
                  </a:cubicBezTo>
                  <a:cubicBezTo>
                    <a:pt x="303" y="74"/>
                    <a:pt x="369" y="140"/>
                    <a:pt x="369" y="222"/>
                  </a:cubicBezTo>
                  <a:cubicBezTo>
                    <a:pt x="369" y="303"/>
                    <a:pt x="303" y="369"/>
                    <a:pt x="222" y="369"/>
                  </a:cubicBezTo>
                  <a:cubicBezTo>
                    <a:pt x="140" y="369"/>
                    <a:pt x="74" y="303"/>
                    <a:pt x="74" y="222"/>
                  </a:cubicBezTo>
                  <a:cubicBezTo>
                    <a:pt x="0" y="222"/>
                    <a:pt x="0" y="222"/>
                    <a:pt x="0" y="222"/>
                  </a:cubicBezTo>
                  <a:cubicBezTo>
                    <a:pt x="0" y="344"/>
                    <a:pt x="99" y="443"/>
                    <a:pt x="222" y="443"/>
                  </a:cubicBezTo>
                  <a:cubicBezTo>
                    <a:pt x="344" y="443"/>
                    <a:pt x="443" y="344"/>
                    <a:pt x="443" y="222"/>
                  </a:cubicBezTo>
                  <a:cubicBezTo>
                    <a:pt x="443" y="100"/>
                    <a:pt x="344" y="0"/>
                    <a:pt x="22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 name="Freeform 8">
              <a:extLst>
                <a:ext uri="{FF2B5EF4-FFF2-40B4-BE49-F238E27FC236}">
                  <a16:creationId xmlns:a16="http://schemas.microsoft.com/office/drawing/2014/main" id="{BC1BB7E1-924E-11C1-8CF3-43847D34E99A}"/>
                </a:ext>
              </a:extLst>
            </p:cNvPr>
            <p:cNvSpPr>
              <a:spLocks/>
            </p:cNvSpPr>
            <p:nvPr/>
          </p:nvSpPr>
          <p:spPr bwMode="auto">
            <a:xfrm>
              <a:off x="3325813" y="2652713"/>
              <a:ext cx="1365250" cy="1368425"/>
            </a:xfrm>
            <a:custGeom>
              <a:avLst/>
              <a:gdLst/>
              <a:ahLst/>
              <a:cxnLst>
                <a:cxn ang="0">
                  <a:pos x="222" y="369"/>
                </a:cxn>
                <a:cxn ang="0">
                  <a:pos x="74" y="222"/>
                </a:cxn>
                <a:cxn ang="0">
                  <a:pos x="222" y="74"/>
                </a:cxn>
                <a:cxn ang="0">
                  <a:pos x="286" y="89"/>
                </a:cxn>
                <a:cxn ang="0">
                  <a:pos x="326" y="27"/>
                </a:cxn>
                <a:cxn ang="0">
                  <a:pos x="222" y="0"/>
                </a:cxn>
                <a:cxn ang="0">
                  <a:pos x="0" y="222"/>
                </a:cxn>
                <a:cxn ang="0">
                  <a:pos x="222" y="443"/>
                </a:cxn>
                <a:cxn ang="0">
                  <a:pos x="443" y="222"/>
                </a:cxn>
                <a:cxn ang="0">
                  <a:pos x="369" y="222"/>
                </a:cxn>
                <a:cxn ang="0">
                  <a:pos x="222" y="369"/>
                </a:cxn>
              </a:cxnLst>
              <a:rect l="0" t="0" r="r" b="b"/>
              <a:pathLst>
                <a:path w="443" h="443">
                  <a:moveTo>
                    <a:pt x="222" y="369"/>
                  </a:moveTo>
                  <a:cubicBezTo>
                    <a:pt x="140" y="369"/>
                    <a:pt x="74" y="303"/>
                    <a:pt x="74" y="222"/>
                  </a:cubicBezTo>
                  <a:cubicBezTo>
                    <a:pt x="74" y="140"/>
                    <a:pt x="140" y="74"/>
                    <a:pt x="222" y="74"/>
                  </a:cubicBezTo>
                  <a:cubicBezTo>
                    <a:pt x="245" y="74"/>
                    <a:pt x="266" y="80"/>
                    <a:pt x="286" y="89"/>
                  </a:cubicBezTo>
                  <a:cubicBezTo>
                    <a:pt x="326" y="27"/>
                    <a:pt x="326" y="27"/>
                    <a:pt x="326" y="27"/>
                  </a:cubicBezTo>
                  <a:cubicBezTo>
                    <a:pt x="295" y="10"/>
                    <a:pt x="259" y="0"/>
                    <a:pt x="222" y="0"/>
                  </a:cubicBezTo>
                  <a:cubicBezTo>
                    <a:pt x="99" y="0"/>
                    <a:pt x="0" y="100"/>
                    <a:pt x="0" y="222"/>
                  </a:cubicBezTo>
                  <a:cubicBezTo>
                    <a:pt x="0" y="344"/>
                    <a:pt x="99" y="443"/>
                    <a:pt x="222" y="443"/>
                  </a:cubicBezTo>
                  <a:cubicBezTo>
                    <a:pt x="344" y="443"/>
                    <a:pt x="443" y="344"/>
                    <a:pt x="443" y="222"/>
                  </a:cubicBezTo>
                  <a:cubicBezTo>
                    <a:pt x="369" y="222"/>
                    <a:pt x="369" y="222"/>
                    <a:pt x="369" y="222"/>
                  </a:cubicBezTo>
                  <a:cubicBezTo>
                    <a:pt x="369" y="303"/>
                    <a:pt x="303" y="369"/>
                    <a:pt x="222" y="369"/>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6" name="Freeform 9">
              <a:extLst>
                <a:ext uri="{FF2B5EF4-FFF2-40B4-BE49-F238E27FC236}">
                  <a16:creationId xmlns:a16="http://schemas.microsoft.com/office/drawing/2014/main" id="{F7D98622-97F6-FB23-D7FA-DF8D889F96E7}"/>
                </a:ext>
              </a:extLst>
            </p:cNvPr>
            <p:cNvSpPr>
              <a:spLocks/>
            </p:cNvSpPr>
            <p:nvPr/>
          </p:nvSpPr>
          <p:spPr bwMode="auto">
            <a:xfrm>
              <a:off x="3895726" y="1666875"/>
              <a:ext cx="1365250" cy="1276350"/>
            </a:xfrm>
            <a:custGeom>
              <a:avLst/>
              <a:gdLst/>
              <a:ahLst/>
              <a:cxnLst>
                <a:cxn ang="0">
                  <a:pos x="101" y="407"/>
                </a:cxn>
                <a:cxn ang="0">
                  <a:pos x="141" y="345"/>
                </a:cxn>
                <a:cxn ang="0">
                  <a:pos x="74" y="221"/>
                </a:cxn>
                <a:cxn ang="0">
                  <a:pos x="221" y="74"/>
                </a:cxn>
                <a:cxn ang="0">
                  <a:pos x="368" y="221"/>
                </a:cxn>
                <a:cxn ang="0">
                  <a:pos x="295" y="349"/>
                </a:cxn>
                <a:cxn ang="0">
                  <a:pos x="332" y="413"/>
                </a:cxn>
                <a:cxn ang="0">
                  <a:pos x="443" y="221"/>
                </a:cxn>
                <a:cxn ang="0">
                  <a:pos x="221" y="0"/>
                </a:cxn>
                <a:cxn ang="0">
                  <a:pos x="0" y="221"/>
                </a:cxn>
                <a:cxn ang="0">
                  <a:pos x="101" y="407"/>
                </a:cxn>
              </a:cxnLst>
              <a:rect l="0" t="0" r="r" b="b"/>
              <a:pathLst>
                <a:path w="443" h="413">
                  <a:moveTo>
                    <a:pt x="101" y="407"/>
                  </a:moveTo>
                  <a:cubicBezTo>
                    <a:pt x="141" y="345"/>
                    <a:pt x="141" y="345"/>
                    <a:pt x="141" y="345"/>
                  </a:cubicBezTo>
                  <a:cubicBezTo>
                    <a:pt x="101" y="319"/>
                    <a:pt x="74" y="273"/>
                    <a:pt x="74" y="221"/>
                  </a:cubicBezTo>
                  <a:cubicBezTo>
                    <a:pt x="74" y="140"/>
                    <a:pt x="140" y="74"/>
                    <a:pt x="221" y="74"/>
                  </a:cubicBezTo>
                  <a:cubicBezTo>
                    <a:pt x="302" y="74"/>
                    <a:pt x="368" y="140"/>
                    <a:pt x="368" y="221"/>
                  </a:cubicBezTo>
                  <a:cubicBezTo>
                    <a:pt x="368" y="276"/>
                    <a:pt x="339" y="323"/>
                    <a:pt x="295" y="349"/>
                  </a:cubicBezTo>
                  <a:cubicBezTo>
                    <a:pt x="332" y="413"/>
                    <a:pt x="332" y="413"/>
                    <a:pt x="332" y="413"/>
                  </a:cubicBezTo>
                  <a:cubicBezTo>
                    <a:pt x="398" y="375"/>
                    <a:pt x="443" y="303"/>
                    <a:pt x="443" y="221"/>
                  </a:cubicBezTo>
                  <a:cubicBezTo>
                    <a:pt x="443" y="99"/>
                    <a:pt x="343" y="0"/>
                    <a:pt x="221" y="0"/>
                  </a:cubicBezTo>
                  <a:cubicBezTo>
                    <a:pt x="99" y="0"/>
                    <a:pt x="0" y="99"/>
                    <a:pt x="0" y="221"/>
                  </a:cubicBezTo>
                  <a:cubicBezTo>
                    <a:pt x="0" y="299"/>
                    <a:pt x="40" y="368"/>
                    <a:pt x="101" y="40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7" name="Freeform 10">
              <a:extLst>
                <a:ext uri="{FF2B5EF4-FFF2-40B4-BE49-F238E27FC236}">
                  <a16:creationId xmlns:a16="http://schemas.microsoft.com/office/drawing/2014/main" id="{63611BD1-A839-489E-33A7-9CC73A36A154}"/>
                </a:ext>
              </a:extLst>
            </p:cNvPr>
            <p:cNvSpPr>
              <a:spLocks/>
            </p:cNvSpPr>
            <p:nvPr/>
          </p:nvSpPr>
          <p:spPr bwMode="auto">
            <a:xfrm>
              <a:off x="4206876" y="2732088"/>
              <a:ext cx="711200" cy="606425"/>
            </a:xfrm>
            <a:custGeom>
              <a:avLst/>
              <a:gdLst/>
              <a:ahLst/>
              <a:cxnLst>
                <a:cxn ang="0">
                  <a:pos x="231" y="68"/>
                </a:cxn>
                <a:cxn ang="0">
                  <a:pos x="194" y="4"/>
                </a:cxn>
                <a:cxn ang="0">
                  <a:pos x="120" y="24"/>
                </a:cxn>
                <a:cxn ang="0">
                  <a:pos x="40" y="0"/>
                </a:cxn>
                <a:cxn ang="0">
                  <a:pos x="0" y="63"/>
                </a:cxn>
                <a:cxn ang="0">
                  <a:pos x="83" y="196"/>
                </a:cxn>
                <a:cxn ang="0">
                  <a:pos x="157" y="196"/>
                </a:cxn>
                <a:cxn ang="0">
                  <a:pos x="231" y="68"/>
                </a:cxn>
              </a:cxnLst>
              <a:rect l="0" t="0" r="r" b="b"/>
              <a:pathLst>
                <a:path w="231" h="196">
                  <a:moveTo>
                    <a:pt x="231" y="68"/>
                  </a:moveTo>
                  <a:cubicBezTo>
                    <a:pt x="194" y="4"/>
                    <a:pt x="194" y="4"/>
                    <a:pt x="194" y="4"/>
                  </a:cubicBezTo>
                  <a:cubicBezTo>
                    <a:pt x="172" y="16"/>
                    <a:pt x="147" y="24"/>
                    <a:pt x="120" y="24"/>
                  </a:cubicBezTo>
                  <a:cubicBezTo>
                    <a:pt x="91" y="24"/>
                    <a:pt x="63" y="15"/>
                    <a:pt x="40" y="0"/>
                  </a:cubicBezTo>
                  <a:cubicBezTo>
                    <a:pt x="0" y="63"/>
                    <a:pt x="0" y="63"/>
                    <a:pt x="0" y="63"/>
                  </a:cubicBezTo>
                  <a:cubicBezTo>
                    <a:pt x="49" y="87"/>
                    <a:pt x="83" y="137"/>
                    <a:pt x="83" y="196"/>
                  </a:cubicBezTo>
                  <a:cubicBezTo>
                    <a:pt x="157" y="196"/>
                    <a:pt x="157" y="196"/>
                    <a:pt x="157" y="196"/>
                  </a:cubicBezTo>
                  <a:cubicBezTo>
                    <a:pt x="157" y="141"/>
                    <a:pt x="187" y="94"/>
                    <a:pt x="231" y="68"/>
                  </a:cubicBezTo>
                  <a:close/>
                </a:path>
              </a:pathLst>
            </a:custGeom>
            <a:solidFill>
              <a:schemeClr val="bg2">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9" name="Freeform 239">
            <a:extLst>
              <a:ext uri="{FF2B5EF4-FFF2-40B4-BE49-F238E27FC236}">
                <a16:creationId xmlns:a16="http://schemas.microsoft.com/office/drawing/2014/main" id="{4747FB41-32E8-4617-6203-8B37B9A3385A}"/>
              </a:ext>
            </a:extLst>
          </p:cNvPr>
          <p:cNvSpPr>
            <a:spLocks noEditPoints="1"/>
          </p:cNvSpPr>
          <p:nvPr/>
        </p:nvSpPr>
        <p:spPr bwMode="auto">
          <a:xfrm>
            <a:off x="6057407" y="4337586"/>
            <a:ext cx="330769" cy="321567"/>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5" name="Arc 14">
            <a:extLst>
              <a:ext uri="{FF2B5EF4-FFF2-40B4-BE49-F238E27FC236}">
                <a16:creationId xmlns:a16="http://schemas.microsoft.com/office/drawing/2014/main" id="{C799F1B1-97FE-B451-1BED-DA371F5005F5}"/>
              </a:ext>
            </a:extLst>
          </p:cNvPr>
          <p:cNvSpPr/>
          <p:nvPr/>
        </p:nvSpPr>
        <p:spPr>
          <a:xfrm>
            <a:off x="6649394" y="3639935"/>
            <a:ext cx="1031874" cy="1019218"/>
          </a:xfrm>
          <a:prstGeom prst="arc">
            <a:avLst>
              <a:gd name="adj1" fmla="val 15550924"/>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6" name="Arc 15">
            <a:extLst>
              <a:ext uri="{FF2B5EF4-FFF2-40B4-BE49-F238E27FC236}">
                <a16:creationId xmlns:a16="http://schemas.microsoft.com/office/drawing/2014/main" id="{2CC94CBD-43D6-8F61-B07D-5D3849AD1002}"/>
              </a:ext>
            </a:extLst>
          </p:cNvPr>
          <p:cNvSpPr/>
          <p:nvPr/>
        </p:nvSpPr>
        <p:spPr>
          <a:xfrm rot="14338685">
            <a:off x="4903261" y="3605418"/>
            <a:ext cx="1019218" cy="1031874"/>
          </a:xfrm>
          <a:prstGeom prst="arc">
            <a:avLst>
              <a:gd name="adj1" fmla="val 16200000"/>
              <a:gd name="adj2" fmla="val 2185946"/>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7" name="Arc 16">
            <a:extLst>
              <a:ext uri="{FF2B5EF4-FFF2-40B4-BE49-F238E27FC236}">
                <a16:creationId xmlns:a16="http://schemas.microsoft.com/office/drawing/2014/main" id="{20BC5755-5670-80B3-3DEB-BFDD2FF9A10A}"/>
              </a:ext>
            </a:extLst>
          </p:cNvPr>
          <p:cNvSpPr/>
          <p:nvPr/>
        </p:nvSpPr>
        <p:spPr>
          <a:xfrm rot="7200000">
            <a:off x="5825992" y="4960373"/>
            <a:ext cx="1019218" cy="1031874"/>
          </a:xfrm>
          <a:prstGeom prst="arc">
            <a:avLst>
              <a:gd name="adj1" fmla="val 15966997"/>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21" name="Rectangle 20">
            <a:extLst>
              <a:ext uri="{FF2B5EF4-FFF2-40B4-BE49-F238E27FC236}">
                <a16:creationId xmlns:a16="http://schemas.microsoft.com/office/drawing/2014/main" id="{1AC4E0DF-5853-6DAA-A171-4D2D25B555E5}"/>
              </a:ext>
            </a:extLst>
          </p:cNvPr>
          <p:cNvSpPr/>
          <p:nvPr/>
        </p:nvSpPr>
        <p:spPr>
          <a:xfrm>
            <a:off x="1365031" y="3117175"/>
            <a:ext cx="3834086" cy="1292662"/>
          </a:xfrm>
          <a:prstGeom prst="rect">
            <a:avLst/>
          </a:prstGeom>
        </p:spPr>
        <p:txBody>
          <a:bodyPr wrap="square">
            <a:spAutoFit/>
          </a:bodyPr>
          <a:lstStyle/>
          <a:p>
            <a:pPr algn="ctr">
              <a:spcAft>
                <a:spcPts val="600"/>
              </a:spcAft>
              <a:buClr>
                <a:srgbClr val="142D64"/>
              </a:buClr>
            </a:pPr>
            <a:r>
              <a:rPr lang="lt-LT" b="1" dirty="0">
                <a:solidFill>
                  <a:srgbClr val="142D64"/>
                </a:solidFill>
                <a:latin typeface="Poppins" panose="00000500000000000000" pitchFamily="2" charset="-70"/>
              </a:rPr>
              <a:t>Didžiausia / mažiausia galima projekto finansavimo suma</a:t>
            </a:r>
          </a:p>
          <a:p>
            <a:pPr algn="ctr">
              <a:spcAft>
                <a:spcPts val="600"/>
              </a:spcAft>
              <a:buClr>
                <a:srgbClr val="142D64"/>
              </a:buClr>
            </a:pPr>
            <a:r>
              <a:rPr lang="en-US" sz="1600" dirty="0">
                <a:latin typeface="Poppins" panose="00000500000000000000" pitchFamily="2" charset="-70"/>
              </a:rPr>
              <a:t>Did</a:t>
            </a:r>
            <a:r>
              <a:rPr lang="lt-LT" sz="1600" dirty="0">
                <a:latin typeface="Poppins" panose="00000500000000000000" pitchFamily="2" charset="-70"/>
              </a:rPr>
              <a:t>žiausia - </a:t>
            </a:r>
            <a:r>
              <a:rPr lang="lt-LT" sz="1600" b="1" dirty="0">
                <a:solidFill>
                  <a:srgbClr val="142D64"/>
                </a:solidFill>
                <a:latin typeface="Poppins" panose="00000500000000000000" pitchFamily="2" charset="-70"/>
              </a:rPr>
              <a:t>500 tūkst. Eur</a:t>
            </a:r>
            <a:r>
              <a:rPr lang="lt-LT" sz="1600" dirty="0">
                <a:solidFill>
                  <a:srgbClr val="142D64"/>
                </a:solidFill>
                <a:latin typeface="Poppins" panose="00000500000000000000" pitchFamily="2" charset="-70"/>
              </a:rPr>
              <a:t>.</a:t>
            </a:r>
            <a:r>
              <a:rPr lang="en-US" sz="1600" dirty="0">
                <a:solidFill>
                  <a:srgbClr val="142D64"/>
                </a:solidFill>
                <a:latin typeface="Poppins" panose="00000500000000000000" pitchFamily="2" charset="-70"/>
              </a:rPr>
              <a:t> </a:t>
            </a:r>
          </a:p>
          <a:p>
            <a:pPr algn="ctr">
              <a:spcAft>
                <a:spcPts val="600"/>
              </a:spcAft>
              <a:buClr>
                <a:srgbClr val="142D64"/>
              </a:buClr>
            </a:pPr>
            <a:r>
              <a:rPr lang="lt-LT" sz="1600" dirty="0">
                <a:latin typeface="Poppins" panose="00000500000000000000" pitchFamily="2" charset="-70"/>
              </a:rPr>
              <a:t>Mažiausia </a:t>
            </a:r>
            <a:r>
              <a:rPr lang="lt-LT" sz="1600" dirty="0">
                <a:solidFill>
                  <a:srgbClr val="142D64"/>
                </a:solidFill>
                <a:latin typeface="Poppins" panose="00000500000000000000" pitchFamily="2" charset="-70"/>
              </a:rPr>
              <a:t>- </a:t>
            </a:r>
            <a:r>
              <a:rPr lang="lt-LT" sz="1600" b="1" dirty="0">
                <a:solidFill>
                  <a:srgbClr val="142D64"/>
                </a:solidFill>
                <a:latin typeface="Poppins" panose="00000500000000000000" pitchFamily="2" charset="-70"/>
              </a:rPr>
              <a:t>100 tūkst. Eur</a:t>
            </a:r>
            <a:r>
              <a:rPr lang="lt-LT" sz="1600" dirty="0">
                <a:solidFill>
                  <a:srgbClr val="142D64"/>
                </a:solidFill>
                <a:latin typeface="Poppins" panose="00000500000000000000" pitchFamily="2" charset="-70"/>
              </a:rPr>
              <a:t>.</a:t>
            </a:r>
          </a:p>
        </p:txBody>
      </p:sp>
      <p:sp>
        <p:nvSpPr>
          <p:cNvPr id="23" name="Rectangle 22">
            <a:extLst>
              <a:ext uri="{FF2B5EF4-FFF2-40B4-BE49-F238E27FC236}">
                <a16:creationId xmlns:a16="http://schemas.microsoft.com/office/drawing/2014/main" id="{E669A927-C9F7-4051-4068-CB3728754300}"/>
              </a:ext>
            </a:extLst>
          </p:cNvPr>
          <p:cNvSpPr/>
          <p:nvPr/>
        </p:nvSpPr>
        <p:spPr>
          <a:xfrm>
            <a:off x="7715446" y="1671296"/>
            <a:ext cx="4164240" cy="4616648"/>
          </a:xfrm>
          <a:prstGeom prst="rect">
            <a:avLst/>
          </a:prstGeom>
        </p:spPr>
        <p:txBody>
          <a:bodyPr wrap="square">
            <a:spAutoFit/>
          </a:bodyPr>
          <a:lstStyle/>
          <a:p>
            <a:pPr algn="ctr">
              <a:spcAft>
                <a:spcPts val="600"/>
              </a:spcAft>
              <a:buClr>
                <a:srgbClr val="142D64"/>
              </a:buClr>
            </a:pPr>
            <a:r>
              <a:rPr lang="lt-LT" b="1" dirty="0">
                <a:solidFill>
                  <a:srgbClr val="142D64"/>
                </a:solidFill>
                <a:latin typeface="Poppins" panose="00000500000000000000" pitchFamily="2" charset="-70"/>
              </a:rPr>
              <a:t>Finansavimo intensyvumas</a:t>
            </a:r>
            <a:endParaRPr lang="lt-LT" sz="600" dirty="0">
              <a:solidFill>
                <a:srgbClr val="212529"/>
              </a:solidFill>
              <a:latin typeface="Poppins" panose="00000500000000000000" pitchFamily="2" charset="-70"/>
            </a:endParaRPr>
          </a:p>
          <a:p>
            <a:pPr algn="ctr">
              <a:spcAft>
                <a:spcPts val="600"/>
              </a:spcAft>
              <a:buClr>
                <a:srgbClr val="142D64"/>
              </a:buClr>
            </a:pPr>
            <a:r>
              <a:rPr lang="lt-LT" sz="1600" b="1" dirty="0">
                <a:solidFill>
                  <a:srgbClr val="008080"/>
                </a:solidFill>
                <a:latin typeface="Poppins" panose="00000500000000000000" pitchFamily="2" charset="-70"/>
              </a:rPr>
              <a:t>Priklauso nuo pasirinktos valstybės pagalbos rūšies</a:t>
            </a:r>
            <a:endParaRPr lang="lt-LT" sz="1600" dirty="0">
              <a:solidFill>
                <a:srgbClr val="008080"/>
              </a:solidFill>
              <a:latin typeface="Poppins" panose="00000500000000000000" pitchFamily="2" charset="-70"/>
            </a:endParaRPr>
          </a:p>
          <a:p>
            <a:pPr algn="ctr">
              <a:spcAft>
                <a:spcPts val="600"/>
              </a:spcAft>
              <a:buClr>
                <a:srgbClr val="142D64"/>
              </a:buClr>
            </a:pPr>
            <a:r>
              <a:rPr lang="en-US" sz="1600" dirty="0">
                <a:solidFill>
                  <a:srgbClr val="212529"/>
                </a:solidFill>
                <a:latin typeface="Poppins" panose="00000500000000000000" pitchFamily="2" charset="-70"/>
              </a:rPr>
              <a:t>K</a:t>
            </a:r>
            <a:r>
              <a:rPr lang="lt-LT" sz="1600" dirty="0">
                <a:solidFill>
                  <a:srgbClr val="212529"/>
                </a:solidFill>
                <a:latin typeface="Poppins" panose="00000500000000000000" pitchFamily="2" charset="-70"/>
              </a:rPr>
              <a:t>ai projektui teikiama valstybės pagalba </a:t>
            </a:r>
            <a:r>
              <a:rPr lang="lt-LT" sz="1600" dirty="0">
                <a:latin typeface="Poppins" panose="00000500000000000000" pitchFamily="2" charset="-70"/>
              </a:rPr>
              <a:t>Reglamento (ES) Nr. 651/2014 </a:t>
            </a:r>
            <a:r>
              <a:rPr lang="lt-LT" sz="1600" dirty="0">
                <a:solidFill>
                  <a:srgbClr val="212529"/>
                </a:solidFill>
                <a:latin typeface="Poppins" panose="00000500000000000000" pitchFamily="2" charset="-70"/>
              </a:rPr>
              <a:t>53 straipsnio 2 dalies a-e punktuose nurodytiems kultūros tikslams ir (arba) kultūrinėms veikloms – </a:t>
            </a:r>
            <a:r>
              <a:rPr lang="lt-LT" sz="1600" b="1" dirty="0">
                <a:solidFill>
                  <a:srgbClr val="092D68"/>
                </a:solidFill>
                <a:latin typeface="Poppins" panose="00000500000000000000" pitchFamily="2" charset="-70"/>
              </a:rPr>
              <a:t>iki 80 proc.</a:t>
            </a:r>
            <a:endParaRPr lang="en-US" sz="1600" b="1" dirty="0">
              <a:solidFill>
                <a:srgbClr val="092D68"/>
              </a:solidFill>
              <a:latin typeface="Poppins" panose="00000500000000000000" pitchFamily="2" charset="-70"/>
            </a:endParaRPr>
          </a:p>
          <a:p>
            <a:pPr algn="ctr">
              <a:spcAft>
                <a:spcPts val="600"/>
              </a:spcAft>
              <a:buClr>
                <a:srgbClr val="142D64"/>
              </a:buClr>
            </a:pPr>
            <a:r>
              <a:rPr lang="en-US" sz="1600" dirty="0">
                <a:solidFill>
                  <a:srgbClr val="212529"/>
                </a:solidFill>
                <a:latin typeface="Poppins" panose="00000500000000000000" pitchFamily="2" charset="-70"/>
              </a:rPr>
              <a:t>K</a:t>
            </a:r>
            <a:r>
              <a:rPr lang="lt-LT" sz="1600" dirty="0">
                <a:solidFill>
                  <a:srgbClr val="212529"/>
                </a:solidFill>
                <a:latin typeface="Poppins" panose="00000500000000000000" pitchFamily="2" charset="-70"/>
              </a:rPr>
              <a:t>ai projektui teikiama valstybės pagalba </a:t>
            </a:r>
            <a:r>
              <a:rPr lang="lt-LT" sz="1600" dirty="0">
                <a:latin typeface="Poppins" panose="00000500000000000000" pitchFamily="2" charset="-70"/>
              </a:rPr>
              <a:t>Reglamento (ES) Nr. 651/2014 </a:t>
            </a:r>
            <a:r>
              <a:rPr lang="lt-LT" sz="1600" dirty="0">
                <a:solidFill>
                  <a:srgbClr val="212529"/>
                </a:solidFill>
                <a:latin typeface="Poppins" panose="00000500000000000000" pitchFamily="2" charset="-70"/>
              </a:rPr>
              <a:t>53 straipsnio 2 dalies f punktuose nurodytiems kultūros tikslams ir (arba) kultūrinėms veikloms – </a:t>
            </a:r>
            <a:r>
              <a:rPr lang="lt-LT" sz="1600" b="1" dirty="0">
                <a:solidFill>
                  <a:srgbClr val="092D68"/>
                </a:solidFill>
                <a:latin typeface="Poppins" panose="00000500000000000000" pitchFamily="2" charset="-70"/>
              </a:rPr>
              <a:t>iki 70 proc.</a:t>
            </a:r>
            <a:endParaRPr lang="en-US" sz="1600" b="1" dirty="0">
              <a:solidFill>
                <a:srgbClr val="092D68"/>
              </a:solidFill>
              <a:latin typeface="Poppins" panose="00000500000000000000" pitchFamily="2" charset="-70"/>
            </a:endParaRPr>
          </a:p>
          <a:p>
            <a:pPr algn="ctr">
              <a:spcAft>
                <a:spcPts val="600"/>
              </a:spcAft>
              <a:buClr>
                <a:srgbClr val="142D64"/>
              </a:buClr>
            </a:pPr>
            <a:r>
              <a:rPr lang="en-US" sz="1600" dirty="0">
                <a:solidFill>
                  <a:srgbClr val="212529"/>
                </a:solidFill>
                <a:latin typeface="Poppins" panose="00000500000000000000" pitchFamily="2" charset="-70"/>
              </a:rPr>
              <a:t>K</a:t>
            </a:r>
            <a:r>
              <a:rPr lang="lt-LT" sz="1600" dirty="0">
                <a:solidFill>
                  <a:srgbClr val="212529"/>
                </a:solidFill>
                <a:latin typeface="Poppins" panose="00000500000000000000" pitchFamily="2" charset="-70"/>
              </a:rPr>
              <a:t>ai projektui teikiama valstybės pagalba </a:t>
            </a:r>
            <a:r>
              <a:rPr lang="lt-LT" sz="1600" dirty="0">
                <a:latin typeface="Poppins" panose="00000500000000000000" pitchFamily="2" charset="-70"/>
              </a:rPr>
              <a:t>Reglamento (ES) Nr. 651/2014 </a:t>
            </a:r>
            <a:r>
              <a:rPr lang="lt-LT" sz="1600" dirty="0">
                <a:solidFill>
                  <a:srgbClr val="212529"/>
                </a:solidFill>
                <a:latin typeface="Poppins" panose="00000500000000000000" pitchFamily="2" charset="-70"/>
              </a:rPr>
              <a:t>54 straipsnio a-c punkte nurodytam kultūros produktui – </a:t>
            </a:r>
            <a:r>
              <a:rPr lang="lt-LT" sz="1600" b="1" dirty="0">
                <a:solidFill>
                  <a:srgbClr val="092D68"/>
                </a:solidFill>
                <a:latin typeface="Poppins" panose="00000500000000000000" pitchFamily="2" charset="-70"/>
              </a:rPr>
              <a:t>iki 50 proc.</a:t>
            </a:r>
          </a:p>
        </p:txBody>
      </p:sp>
      <p:sp>
        <p:nvSpPr>
          <p:cNvPr id="27" name="Text Placeholder 2">
            <a:extLst>
              <a:ext uri="{FF2B5EF4-FFF2-40B4-BE49-F238E27FC236}">
                <a16:creationId xmlns:a16="http://schemas.microsoft.com/office/drawing/2014/main" id="{34571A13-C8BB-3237-7D4A-693FC1ABEDF5}"/>
              </a:ext>
            </a:extLst>
          </p:cNvPr>
          <p:cNvSpPr txBox="1">
            <a:spLocks/>
          </p:cNvSpPr>
          <p:nvPr/>
        </p:nvSpPr>
        <p:spPr>
          <a:xfrm>
            <a:off x="1416049" y="476251"/>
            <a:ext cx="1023109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Finansavimas (3)</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kvietimas</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8" name="Picture 2" descr="Centrinė projektų valdymo agentūra">
            <a:extLst>
              <a:ext uri="{FF2B5EF4-FFF2-40B4-BE49-F238E27FC236}">
                <a16:creationId xmlns:a16="http://schemas.microsoft.com/office/drawing/2014/main" id="{69289526-999C-5564-C9FE-1C9C66768F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9D8F42CC-1933-BE91-9AC7-617DDBEFCB7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46" name="Text Placeholder 1">
            <a:extLst>
              <a:ext uri="{FF2B5EF4-FFF2-40B4-BE49-F238E27FC236}">
                <a16:creationId xmlns:a16="http://schemas.microsoft.com/office/drawing/2014/main" id="{A12AB342-4CC1-2C30-7E1E-FD067DB3F62B}"/>
              </a:ext>
            </a:extLst>
          </p:cNvPr>
          <p:cNvSpPr txBox="1">
            <a:spLocks/>
          </p:cNvSpPr>
          <p:nvPr/>
        </p:nvSpPr>
        <p:spPr>
          <a:xfrm>
            <a:off x="1416048" y="1671296"/>
            <a:ext cx="6346339" cy="121161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Clr>
                <a:srgbClr val="142D64"/>
              </a:buClr>
              <a:buNone/>
            </a:pPr>
            <a:r>
              <a:rPr lang="en-US" sz="1800" b="1" dirty="0">
                <a:solidFill>
                  <a:srgbClr val="142D64"/>
                </a:solidFill>
                <a:latin typeface="Poppins" panose="00000500000000000000" pitchFamily="2" charset="-70"/>
              </a:rPr>
              <a:t>P</a:t>
            </a:r>
            <a:r>
              <a:rPr lang="lt-LT" sz="1800" b="1" dirty="0">
                <a:solidFill>
                  <a:srgbClr val="142D64"/>
                </a:solidFill>
                <a:latin typeface="Poppins" panose="00000500000000000000" pitchFamily="2" charset="-70"/>
              </a:rPr>
              <a:t>agal pirmąjį kvietimą projektams teikiama valstybės pagalba</a:t>
            </a:r>
            <a:r>
              <a:rPr lang="lt-LT" sz="1800" dirty="0">
                <a:latin typeface="Poppins" panose="00000500000000000000" pitchFamily="2" charset="-70"/>
              </a:rPr>
              <a:t>, kaip ji apibrėžta Sutarties dėl Europos Sąjungos veikimo 107 straipsnyje ir atitinka </a:t>
            </a:r>
            <a:r>
              <a:rPr lang="lt-LT" sz="180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Reglamento (ES) Nr. 651/2014</a:t>
            </a:r>
            <a:r>
              <a:rPr lang="lt-LT" sz="1800" dirty="0">
                <a:latin typeface="Poppins" panose="00000500000000000000" pitchFamily="2" charset="-70"/>
              </a:rPr>
              <a:t> 53 ir 54 straipsnių nuostatas</a:t>
            </a:r>
            <a:r>
              <a:rPr lang="en-US" sz="1800" dirty="0">
                <a:latin typeface="Poppins" panose="00000500000000000000" pitchFamily="2" charset="-70"/>
              </a:rPr>
              <a:t>.</a:t>
            </a:r>
            <a:endParaRPr lang="lt-LT" sz="1600" dirty="0">
              <a:latin typeface="Poppins" panose="00000500000000000000" pitchFamily="2" charset="-70"/>
            </a:endParaRPr>
          </a:p>
        </p:txBody>
      </p:sp>
      <p:sp>
        <p:nvSpPr>
          <p:cNvPr id="47" name="Text Placeholder 1">
            <a:extLst>
              <a:ext uri="{FF2B5EF4-FFF2-40B4-BE49-F238E27FC236}">
                <a16:creationId xmlns:a16="http://schemas.microsoft.com/office/drawing/2014/main" id="{89A9C750-74B2-8822-0073-AC9793EF84F7}"/>
              </a:ext>
            </a:extLst>
          </p:cNvPr>
          <p:cNvSpPr txBox="1">
            <a:spLocks/>
          </p:cNvSpPr>
          <p:nvPr/>
        </p:nvSpPr>
        <p:spPr>
          <a:xfrm>
            <a:off x="1412044" y="4441360"/>
            <a:ext cx="3480174" cy="1194372"/>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Clr>
                <a:srgbClr val="142D64"/>
              </a:buClr>
              <a:buNone/>
            </a:pPr>
            <a:r>
              <a:rPr lang="lt-LT" sz="1800" b="1" dirty="0">
                <a:solidFill>
                  <a:srgbClr val="008080"/>
                </a:solidFill>
                <a:latin typeface="Poppins" panose="00000500000000000000" pitchFamily="2" charset="-70"/>
              </a:rPr>
              <a:t>SVARBU</a:t>
            </a:r>
            <a:r>
              <a:rPr lang="en-US" sz="1800" b="1" dirty="0">
                <a:solidFill>
                  <a:srgbClr val="008080"/>
                </a:solidFill>
                <a:latin typeface="Poppins" panose="00000500000000000000" pitchFamily="2" charset="-70"/>
              </a:rPr>
              <a:t>! </a:t>
            </a:r>
            <a:r>
              <a:rPr lang="en-US" sz="1800" b="1" dirty="0">
                <a:solidFill>
                  <a:srgbClr val="142D64"/>
                </a:solidFill>
                <a:latin typeface="Poppins" panose="00000500000000000000" pitchFamily="2" charset="-70"/>
              </a:rPr>
              <a:t>P</a:t>
            </a:r>
            <a:r>
              <a:rPr lang="lt-LT" sz="1800" b="1" dirty="0">
                <a:solidFill>
                  <a:srgbClr val="142D64"/>
                </a:solidFill>
                <a:latin typeface="Poppins" panose="00000500000000000000" pitchFamily="2" charset="-70"/>
              </a:rPr>
              <a:t>rojekto finansuojamoji procentinė dalis PĮP vertinimo metu negali būti keičiama</a:t>
            </a:r>
            <a:r>
              <a:rPr lang="en-US" sz="1800" b="1" dirty="0">
                <a:solidFill>
                  <a:srgbClr val="142D64"/>
                </a:solidFill>
                <a:latin typeface="Poppins" panose="00000500000000000000" pitchFamily="2" charset="-70"/>
              </a:rPr>
              <a:t>.  </a:t>
            </a:r>
            <a:endParaRPr lang="lt-LT" sz="1600" dirty="0">
              <a:solidFill>
                <a:srgbClr val="142D64"/>
              </a:solidFill>
              <a:latin typeface="Poppins" panose="00000500000000000000" pitchFamily="2" charset="-70"/>
            </a:endParaRPr>
          </a:p>
        </p:txBody>
      </p:sp>
      <p:sp>
        <p:nvSpPr>
          <p:cNvPr id="3" name="Text Placeholder 1">
            <a:extLst>
              <a:ext uri="{FF2B5EF4-FFF2-40B4-BE49-F238E27FC236}">
                <a16:creationId xmlns:a16="http://schemas.microsoft.com/office/drawing/2014/main" id="{C7A692CD-99D9-C0FC-7DA4-603965FA3508}"/>
              </a:ext>
            </a:extLst>
          </p:cNvPr>
          <p:cNvSpPr txBox="1">
            <a:spLocks/>
          </p:cNvSpPr>
          <p:nvPr/>
        </p:nvSpPr>
        <p:spPr>
          <a:xfrm>
            <a:off x="894098" y="5667255"/>
            <a:ext cx="4929214" cy="484857"/>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Clr>
                <a:srgbClr val="142D64"/>
              </a:buClr>
              <a:buNone/>
            </a:pPr>
            <a:r>
              <a:rPr lang="lt-LT" sz="1800" b="1" dirty="0">
                <a:solidFill>
                  <a:srgbClr val="008080"/>
                </a:solidFill>
                <a:latin typeface="Poppins" panose="00000500000000000000" pitchFamily="2" charset="-70"/>
              </a:rPr>
              <a:t>SVARBU</a:t>
            </a:r>
            <a:r>
              <a:rPr lang="en-US" sz="1800" b="1" dirty="0">
                <a:solidFill>
                  <a:srgbClr val="008080"/>
                </a:solidFill>
                <a:latin typeface="Poppins" panose="00000500000000000000" pitchFamily="2" charset="-70"/>
              </a:rPr>
              <a:t>! </a:t>
            </a:r>
            <a:r>
              <a:rPr lang="lt-LT" sz="1800" b="1" dirty="0">
                <a:solidFill>
                  <a:srgbClr val="142D64"/>
                </a:solidFill>
                <a:latin typeface="Poppins" panose="00000500000000000000" pitchFamily="2" charset="-70"/>
              </a:rPr>
              <a:t>Sunkumus patiriančioms įmonėms pagalba neteikiama.</a:t>
            </a:r>
            <a:endParaRPr lang="lt-LT" sz="1600" dirty="0">
              <a:solidFill>
                <a:srgbClr val="142D64"/>
              </a:solidFill>
              <a:latin typeface="Poppins" panose="00000500000000000000" pitchFamily="2" charset="-70"/>
            </a:endParaRPr>
          </a:p>
        </p:txBody>
      </p:sp>
    </p:spTree>
    <p:extLst>
      <p:ext uri="{BB962C8B-B14F-4D97-AF65-F5344CB8AC3E}">
        <p14:creationId xmlns:p14="http://schemas.microsoft.com/office/powerpoint/2010/main" val="20088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68212145-9BD6-EC39-8F4B-E5F2289742CE}"/>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EA75F9B0-351D-C744-03DF-E78DA35C0912}"/>
              </a:ext>
            </a:extLst>
          </p:cNvPr>
          <p:cNvGrpSpPr/>
          <p:nvPr/>
        </p:nvGrpSpPr>
        <p:grpSpPr>
          <a:xfrm>
            <a:off x="5133399" y="2538051"/>
            <a:ext cx="2881202" cy="2677929"/>
            <a:chOff x="3325813" y="1666875"/>
            <a:chExt cx="2501900" cy="2354263"/>
          </a:xfrm>
        </p:grpSpPr>
        <p:sp>
          <p:nvSpPr>
            <p:cNvPr id="4" name="Freeform 7">
              <a:extLst>
                <a:ext uri="{FF2B5EF4-FFF2-40B4-BE49-F238E27FC236}">
                  <a16:creationId xmlns:a16="http://schemas.microsoft.com/office/drawing/2014/main" id="{8D695CB4-EAE1-5577-4500-3A5AB250A048}"/>
                </a:ext>
              </a:extLst>
            </p:cNvPr>
            <p:cNvSpPr>
              <a:spLocks/>
            </p:cNvSpPr>
            <p:nvPr/>
          </p:nvSpPr>
          <p:spPr bwMode="auto">
            <a:xfrm>
              <a:off x="4462463" y="2652713"/>
              <a:ext cx="1365250" cy="1368425"/>
            </a:xfrm>
            <a:custGeom>
              <a:avLst/>
              <a:gdLst/>
              <a:ahLst/>
              <a:cxnLst>
                <a:cxn ang="0">
                  <a:pos x="222" y="0"/>
                </a:cxn>
                <a:cxn ang="0">
                  <a:pos x="111" y="30"/>
                </a:cxn>
                <a:cxn ang="0">
                  <a:pos x="148" y="94"/>
                </a:cxn>
                <a:cxn ang="0">
                  <a:pos x="222" y="74"/>
                </a:cxn>
                <a:cxn ang="0">
                  <a:pos x="369" y="222"/>
                </a:cxn>
                <a:cxn ang="0">
                  <a:pos x="222" y="369"/>
                </a:cxn>
                <a:cxn ang="0">
                  <a:pos x="74" y="222"/>
                </a:cxn>
                <a:cxn ang="0">
                  <a:pos x="0" y="222"/>
                </a:cxn>
                <a:cxn ang="0">
                  <a:pos x="222" y="443"/>
                </a:cxn>
                <a:cxn ang="0">
                  <a:pos x="443" y="222"/>
                </a:cxn>
                <a:cxn ang="0">
                  <a:pos x="222" y="0"/>
                </a:cxn>
              </a:cxnLst>
              <a:rect l="0" t="0" r="r" b="b"/>
              <a:pathLst>
                <a:path w="443" h="443">
                  <a:moveTo>
                    <a:pt x="222" y="0"/>
                  </a:moveTo>
                  <a:cubicBezTo>
                    <a:pt x="181" y="0"/>
                    <a:pt x="143" y="11"/>
                    <a:pt x="111" y="30"/>
                  </a:cubicBezTo>
                  <a:cubicBezTo>
                    <a:pt x="148" y="94"/>
                    <a:pt x="148" y="94"/>
                    <a:pt x="148" y="94"/>
                  </a:cubicBezTo>
                  <a:cubicBezTo>
                    <a:pt x="170" y="82"/>
                    <a:pt x="195" y="74"/>
                    <a:pt x="222" y="74"/>
                  </a:cubicBezTo>
                  <a:cubicBezTo>
                    <a:pt x="303" y="74"/>
                    <a:pt x="369" y="140"/>
                    <a:pt x="369" y="222"/>
                  </a:cubicBezTo>
                  <a:cubicBezTo>
                    <a:pt x="369" y="303"/>
                    <a:pt x="303" y="369"/>
                    <a:pt x="222" y="369"/>
                  </a:cubicBezTo>
                  <a:cubicBezTo>
                    <a:pt x="140" y="369"/>
                    <a:pt x="74" y="303"/>
                    <a:pt x="74" y="222"/>
                  </a:cubicBezTo>
                  <a:cubicBezTo>
                    <a:pt x="0" y="222"/>
                    <a:pt x="0" y="222"/>
                    <a:pt x="0" y="222"/>
                  </a:cubicBezTo>
                  <a:cubicBezTo>
                    <a:pt x="0" y="344"/>
                    <a:pt x="99" y="443"/>
                    <a:pt x="222" y="443"/>
                  </a:cubicBezTo>
                  <a:cubicBezTo>
                    <a:pt x="344" y="443"/>
                    <a:pt x="443" y="344"/>
                    <a:pt x="443" y="222"/>
                  </a:cubicBezTo>
                  <a:cubicBezTo>
                    <a:pt x="443" y="100"/>
                    <a:pt x="344" y="0"/>
                    <a:pt x="22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 name="Freeform 8">
              <a:extLst>
                <a:ext uri="{FF2B5EF4-FFF2-40B4-BE49-F238E27FC236}">
                  <a16:creationId xmlns:a16="http://schemas.microsoft.com/office/drawing/2014/main" id="{9155A266-B910-9110-5E34-5DF04D34E4DA}"/>
                </a:ext>
              </a:extLst>
            </p:cNvPr>
            <p:cNvSpPr>
              <a:spLocks/>
            </p:cNvSpPr>
            <p:nvPr/>
          </p:nvSpPr>
          <p:spPr bwMode="auto">
            <a:xfrm>
              <a:off x="3325813" y="2652713"/>
              <a:ext cx="1365250" cy="1368425"/>
            </a:xfrm>
            <a:custGeom>
              <a:avLst/>
              <a:gdLst/>
              <a:ahLst/>
              <a:cxnLst>
                <a:cxn ang="0">
                  <a:pos x="222" y="369"/>
                </a:cxn>
                <a:cxn ang="0">
                  <a:pos x="74" y="222"/>
                </a:cxn>
                <a:cxn ang="0">
                  <a:pos x="222" y="74"/>
                </a:cxn>
                <a:cxn ang="0">
                  <a:pos x="286" y="89"/>
                </a:cxn>
                <a:cxn ang="0">
                  <a:pos x="326" y="27"/>
                </a:cxn>
                <a:cxn ang="0">
                  <a:pos x="222" y="0"/>
                </a:cxn>
                <a:cxn ang="0">
                  <a:pos x="0" y="222"/>
                </a:cxn>
                <a:cxn ang="0">
                  <a:pos x="222" y="443"/>
                </a:cxn>
                <a:cxn ang="0">
                  <a:pos x="443" y="222"/>
                </a:cxn>
                <a:cxn ang="0">
                  <a:pos x="369" y="222"/>
                </a:cxn>
                <a:cxn ang="0">
                  <a:pos x="222" y="369"/>
                </a:cxn>
              </a:cxnLst>
              <a:rect l="0" t="0" r="r" b="b"/>
              <a:pathLst>
                <a:path w="443" h="443">
                  <a:moveTo>
                    <a:pt x="222" y="369"/>
                  </a:moveTo>
                  <a:cubicBezTo>
                    <a:pt x="140" y="369"/>
                    <a:pt x="74" y="303"/>
                    <a:pt x="74" y="222"/>
                  </a:cubicBezTo>
                  <a:cubicBezTo>
                    <a:pt x="74" y="140"/>
                    <a:pt x="140" y="74"/>
                    <a:pt x="222" y="74"/>
                  </a:cubicBezTo>
                  <a:cubicBezTo>
                    <a:pt x="245" y="74"/>
                    <a:pt x="266" y="80"/>
                    <a:pt x="286" y="89"/>
                  </a:cubicBezTo>
                  <a:cubicBezTo>
                    <a:pt x="326" y="27"/>
                    <a:pt x="326" y="27"/>
                    <a:pt x="326" y="27"/>
                  </a:cubicBezTo>
                  <a:cubicBezTo>
                    <a:pt x="295" y="10"/>
                    <a:pt x="259" y="0"/>
                    <a:pt x="222" y="0"/>
                  </a:cubicBezTo>
                  <a:cubicBezTo>
                    <a:pt x="99" y="0"/>
                    <a:pt x="0" y="100"/>
                    <a:pt x="0" y="222"/>
                  </a:cubicBezTo>
                  <a:cubicBezTo>
                    <a:pt x="0" y="344"/>
                    <a:pt x="99" y="443"/>
                    <a:pt x="222" y="443"/>
                  </a:cubicBezTo>
                  <a:cubicBezTo>
                    <a:pt x="344" y="443"/>
                    <a:pt x="443" y="344"/>
                    <a:pt x="443" y="222"/>
                  </a:cubicBezTo>
                  <a:cubicBezTo>
                    <a:pt x="369" y="222"/>
                    <a:pt x="369" y="222"/>
                    <a:pt x="369" y="222"/>
                  </a:cubicBezTo>
                  <a:cubicBezTo>
                    <a:pt x="369" y="303"/>
                    <a:pt x="303" y="369"/>
                    <a:pt x="222" y="369"/>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6" name="Freeform 9">
              <a:extLst>
                <a:ext uri="{FF2B5EF4-FFF2-40B4-BE49-F238E27FC236}">
                  <a16:creationId xmlns:a16="http://schemas.microsoft.com/office/drawing/2014/main" id="{4B4DFBD2-DFFC-41F2-C1EB-D4721A7EE157}"/>
                </a:ext>
              </a:extLst>
            </p:cNvPr>
            <p:cNvSpPr>
              <a:spLocks/>
            </p:cNvSpPr>
            <p:nvPr/>
          </p:nvSpPr>
          <p:spPr bwMode="auto">
            <a:xfrm>
              <a:off x="3895726" y="1666875"/>
              <a:ext cx="1365250" cy="1276350"/>
            </a:xfrm>
            <a:custGeom>
              <a:avLst/>
              <a:gdLst/>
              <a:ahLst/>
              <a:cxnLst>
                <a:cxn ang="0">
                  <a:pos x="101" y="407"/>
                </a:cxn>
                <a:cxn ang="0">
                  <a:pos x="141" y="345"/>
                </a:cxn>
                <a:cxn ang="0">
                  <a:pos x="74" y="221"/>
                </a:cxn>
                <a:cxn ang="0">
                  <a:pos x="221" y="74"/>
                </a:cxn>
                <a:cxn ang="0">
                  <a:pos x="368" y="221"/>
                </a:cxn>
                <a:cxn ang="0">
                  <a:pos x="295" y="349"/>
                </a:cxn>
                <a:cxn ang="0">
                  <a:pos x="332" y="413"/>
                </a:cxn>
                <a:cxn ang="0">
                  <a:pos x="443" y="221"/>
                </a:cxn>
                <a:cxn ang="0">
                  <a:pos x="221" y="0"/>
                </a:cxn>
                <a:cxn ang="0">
                  <a:pos x="0" y="221"/>
                </a:cxn>
                <a:cxn ang="0">
                  <a:pos x="101" y="407"/>
                </a:cxn>
              </a:cxnLst>
              <a:rect l="0" t="0" r="r" b="b"/>
              <a:pathLst>
                <a:path w="443" h="413">
                  <a:moveTo>
                    <a:pt x="101" y="407"/>
                  </a:moveTo>
                  <a:cubicBezTo>
                    <a:pt x="141" y="345"/>
                    <a:pt x="141" y="345"/>
                    <a:pt x="141" y="345"/>
                  </a:cubicBezTo>
                  <a:cubicBezTo>
                    <a:pt x="101" y="319"/>
                    <a:pt x="74" y="273"/>
                    <a:pt x="74" y="221"/>
                  </a:cubicBezTo>
                  <a:cubicBezTo>
                    <a:pt x="74" y="140"/>
                    <a:pt x="140" y="74"/>
                    <a:pt x="221" y="74"/>
                  </a:cubicBezTo>
                  <a:cubicBezTo>
                    <a:pt x="302" y="74"/>
                    <a:pt x="368" y="140"/>
                    <a:pt x="368" y="221"/>
                  </a:cubicBezTo>
                  <a:cubicBezTo>
                    <a:pt x="368" y="276"/>
                    <a:pt x="339" y="323"/>
                    <a:pt x="295" y="349"/>
                  </a:cubicBezTo>
                  <a:cubicBezTo>
                    <a:pt x="332" y="413"/>
                    <a:pt x="332" y="413"/>
                    <a:pt x="332" y="413"/>
                  </a:cubicBezTo>
                  <a:cubicBezTo>
                    <a:pt x="398" y="375"/>
                    <a:pt x="443" y="303"/>
                    <a:pt x="443" y="221"/>
                  </a:cubicBezTo>
                  <a:cubicBezTo>
                    <a:pt x="443" y="99"/>
                    <a:pt x="343" y="0"/>
                    <a:pt x="221" y="0"/>
                  </a:cubicBezTo>
                  <a:cubicBezTo>
                    <a:pt x="99" y="0"/>
                    <a:pt x="0" y="99"/>
                    <a:pt x="0" y="221"/>
                  </a:cubicBezTo>
                  <a:cubicBezTo>
                    <a:pt x="0" y="299"/>
                    <a:pt x="40" y="368"/>
                    <a:pt x="101" y="40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7" name="Freeform 10">
              <a:extLst>
                <a:ext uri="{FF2B5EF4-FFF2-40B4-BE49-F238E27FC236}">
                  <a16:creationId xmlns:a16="http://schemas.microsoft.com/office/drawing/2014/main" id="{85ECC0DC-779D-3D8D-8A50-17FDD942F3E7}"/>
                </a:ext>
              </a:extLst>
            </p:cNvPr>
            <p:cNvSpPr>
              <a:spLocks/>
            </p:cNvSpPr>
            <p:nvPr/>
          </p:nvSpPr>
          <p:spPr bwMode="auto">
            <a:xfrm>
              <a:off x="4206876" y="2732088"/>
              <a:ext cx="711200" cy="606425"/>
            </a:xfrm>
            <a:custGeom>
              <a:avLst/>
              <a:gdLst/>
              <a:ahLst/>
              <a:cxnLst>
                <a:cxn ang="0">
                  <a:pos x="231" y="68"/>
                </a:cxn>
                <a:cxn ang="0">
                  <a:pos x="194" y="4"/>
                </a:cxn>
                <a:cxn ang="0">
                  <a:pos x="120" y="24"/>
                </a:cxn>
                <a:cxn ang="0">
                  <a:pos x="40" y="0"/>
                </a:cxn>
                <a:cxn ang="0">
                  <a:pos x="0" y="63"/>
                </a:cxn>
                <a:cxn ang="0">
                  <a:pos x="83" y="196"/>
                </a:cxn>
                <a:cxn ang="0">
                  <a:pos x="157" y="196"/>
                </a:cxn>
                <a:cxn ang="0">
                  <a:pos x="231" y="68"/>
                </a:cxn>
              </a:cxnLst>
              <a:rect l="0" t="0" r="r" b="b"/>
              <a:pathLst>
                <a:path w="231" h="196">
                  <a:moveTo>
                    <a:pt x="231" y="68"/>
                  </a:moveTo>
                  <a:cubicBezTo>
                    <a:pt x="194" y="4"/>
                    <a:pt x="194" y="4"/>
                    <a:pt x="194" y="4"/>
                  </a:cubicBezTo>
                  <a:cubicBezTo>
                    <a:pt x="172" y="16"/>
                    <a:pt x="147" y="24"/>
                    <a:pt x="120" y="24"/>
                  </a:cubicBezTo>
                  <a:cubicBezTo>
                    <a:pt x="91" y="24"/>
                    <a:pt x="63" y="15"/>
                    <a:pt x="40" y="0"/>
                  </a:cubicBezTo>
                  <a:cubicBezTo>
                    <a:pt x="0" y="63"/>
                    <a:pt x="0" y="63"/>
                    <a:pt x="0" y="63"/>
                  </a:cubicBezTo>
                  <a:cubicBezTo>
                    <a:pt x="49" y="87"/>
                    <a:pt x="83" y="137"/>
                    <a:pt x="83" y="196"/>
                  </a:cubicBezTo>
                  <a:cubicBezTo>
                    <a:pt x="157" y="196"/>
                    <a:pt x="157" y="196"/>
                    <a:pt x="157" y="196"/>
                  </a:cubicBezTo>
                  <a:cubicBezTo>
                    <a:pt x="157" y="141"/>
                    <a:pt x="187" y="94"/>
                    <a:pt x="231" y="68"/>
                  </a:cubicBezTo>
                  <a:close/>
                </a:path>
              </a:pathLst>
            </a:custGeom>
            <a:solidFill>
              <a:schemeClr val="bg2">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9" name="Freeform 239">
            <a:extLst>
              <a:ext uri="{FF2B5EF4-FFF2-40B4-BE49-F238E27FC236}">
                <a16:creationId xmlns:a16="http://schemas.microsoft.com/office/drawing/2014/main" id="{F99FED85-FF53-BB66-59E4-9E304DC39D57}"/>
              </a:ext>
            </a:extLst>
          </p:cNvPr>
          <p:cNvSpPr>
            <a:spLocks noEditPoints="1"/>
          </p:cNvSpPr>
          <p:nvPr/>
        </p:nvSpPr>
        <p:spPr bwMode="auto">
          <a:xfrm>
            <a:off x="6382131" y="3877016"/>
            <a:ext cx="330769" cy="321567"/>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5" name="Arc 14">
            <a:extLst>
              <a:ext uri="{FF2B5EF4-FFF2-40B4-BE49-F238E27FC236}">
                <a16:creationId xmlns:a16="http://schemas.microsoft.com/office/drawing/2014/main" id="{DFFBFD06-ADAF-3F3E-BCB5-86CECD22A871}"/>
              </a:ext>
            </a:extLst>
          </p:cNvPr>
          <p:cNvSpPr/>
          <p:nvPr/>
        </p:nvSpPr>
        <p:spPr>
          <a:xfrm>
            <a:off x="6974118" y="3179365"/>
            <a:ext cx="1031874" cy="1019218"/>
          </a:xfrm>
          <a:prstGeom prst="arc">
            <a:avLst>
              <a:gd name="adj1" fmla="val 15550924"/>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6" name="Arc 15">
            <a:extLst>
              <a:ext uri="{FF2B5EF4-FFF2-40B4-BE49-F238E27FC236}">
                <a16:creationId xmlns:a16="http://schemas.microsoft.com/office/drawing/2014/main" id="{84EA75D4-2363-466F-C115-CC32892667A2}"/>
              </a:ext>
            </a:extLst>
          </p:cNvPr>
          <p:cNvSpPr/>
          <p:nvPr/>
        </p:nvSpPr>
        <p:spPr>
          <a:xfrm rot="14338685">
            <a:off x="5227985" y="3144848"/>
            <a:ext cx="1019218" cy="1031874"/>
          </a:xfrm>
          <a:prstGeom prst="arc">
            <a:avLst>
              <a:gd name="adj1" fmla="val 16200000"/>
              <a:gd name="adj2" fmla="val 2185946"/>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7" name="Arc 16">
            <a:extLst>
              <a:ext uri="{FF2B5EF4-FFF2-40B4-BE49-F238E27FC236}">
                <a16:creationId xmlns:a16="http://schemas.microsoft.com/office/drawing/2014/main" id="{1A58013B-7DA4-3ACE-2060-641EF738E61E}"/>
              </a:ext>
            </a:extLst>
          </p:cNvPr>
          <p:cNvSpPr/>
          <p:nvPr/>
        </p:nvSpPr>
        <p:spPr>
          <a:xfrm rot="7200000">
            <a:off x="6150716" y="4499803"/>
            <a:ext cx="1019218" cy="1031874"/>
          </a:xfrm>
          <a:prstGeom prst="arc">
            <a:avLst>
              <a:gd name="adj1" fmla="val 15966997"/>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21" name="Rectangle 20">
            <a:extLst>
              <a:ext uri="{FF2B5EF4-FFF2-40B4-BE49-F238E27FC236}">
                <a16:creationId xmlns:a16="http://schemas.microsoft.com/office/drawing/2014/main" id="{80D7CE49-C9C2-6332-1156-CC7DDC8C417C}"/>
              </a:ext>
            </a:extLst>
          </p:cNvPr>
          <p:cNvSpPr/>
          <p:nvPr/>
        </p:nvSpPr>
        <p:spPr>
          <a:xfrm>
            <a:off x="1416049" y="3605160"/>
            <a:ext cx="3717350" cy="1569660"/>
          </a:xfrm>
          <a:prstGeom prst="rect">
            <a:avLst/>
          </a:prstGeom>
        </p:spPr>
        <p:txBody>
          <a:bodyPr wrap="square">
            <a:spAutoFit/>
          </a:bodyPr>
          <a:lstStyle/>
          <a:p>
            <a:pPr algn="ctr">
              <a:spcAft>
                <a:spcPts val="600"/>
              </a:spcAft>
              <a:buClr>
                <a:srgbClr val="142D64"/>
              </a:buClr>
            </a:pPr>
            <a:r>
              <a:rPr lang="lt-LT" b="1" dirty="0">
                <a:solidFill>
                  <a:srgbClr val="142D64"/>
                </a:solidFill>
                <a:latin typeface="Poppins" panose="00000500000000000000" pitchFamily="2" charset="-70"/>
              </a:rPr>
              <a:t>Didžiausia / mažiausia galima projekto finansavimo suma </a:t>
            </a:r>
          </a:p>
          <a:p>
            <a:pPr algn="ctr">
              <a:spcAft>
                <a:spcPts val="600"/>
              </a:spcAft>
              <a:buClr>
                <a:srgbClr val="142D64"/>
              </a:buClr>
            </a:pPr>
            <a:r>
              <a:rPr lang="en-US" sz="1600" dirty="0">
                <a:latin typeface="Poppins" panose="00000500000000000000" pitchFamily="2" charset="-70"/>
              </a:rPr>
              <a:t>Did</a:t>
            </a:r>
            <a:r>
              <a:rPr lang="lt-LT" sz="1600" dirty="0">
                <a:latin typeface="Poppins" panose="00000500000000000000" pitchFamily="2" charset="-70"/>
              </a:rPr>
              <a:t>žiausia - </a:t>
            </a:r>
            <a:r>
              <a:rPr lang="en-US" sz="1600" b="1" dirty="0">
                <a:solidFill>
                  <a:srgbClr val="142D64"/>
                </a:solidFill>
                <a:latin typeface="Poppins" panose="00000500000000000000" pitchFamily="2" charset="-70"/>
              </a:rPr>
              <a:t>3</a:t>
            </a:r>
            <a:r>
              <a:rPr lang="lt-LT" sz="1600" b="1" dirty="0">
                <a:solidFill>
                  <a:srgbClr val="142D64"/>
                </a:solidFill>
                <a:latin typeface="Poppins" panose="00000500000000000000" pitchFamily="2" charset="-70"/>
              </a:rPr>
              <a:t>00 tūkst. Eur</a:t>
            </a:r>
            <a:r>
              <a:rPr lang="lt-LT" sz="1600" dirty="0">
                <a:solidFill>
                  <a:srgbClr val="142D64"/>
                </a:solidFill>
                <a:latin typeface="Poppins" panose="00000500000000000000" pitchFamily="2" charset="-70"/>
              </a:rPr>
              <a:t>.</a:t>
            </a:r>
            <a:r>
              <a:rPr lang="en-US" sz="1600" dirty="0">
                <a:solidFill>
                  <a:srgbClr val="142D64"/>
                </a:solidFill>
                <a:latin typeface="Poppins" panose="00000500000000000000" pitchFamily="2" charset="-70"/>
              </a:rPr>
              <a:t> </a:t>
            </a:r>
          </a:p>
          <a:p>
            <a:pPr algn="ctr">
              <a:spcAft>
                <a:spcPts val="600"/>
              </a:spcAft>
              <a:buClr>
                <a:srgbClr val="142D64"/>
              </a:buClr>
            </a:pPr>
            <a:r>
              <a:rPr lang="lt-LT" sz="1600" dirty="0">
                <a:latin typeface="Poppins" panose="00000500000000000000" pitchFamily="2" charset="-70"/>
              </a:rPr>
              <a:t>Mažiausia </a:t>
            </a:r>
            <a:r>
              <a:rPr lang="lt-LT" sz="1600" dirty="0">
                <a:solidFill>
                  <a:srgbClr val="142D64"/>
                </a:solidFill>
                <a:latin typeface="Poppins" panose="00000500000000000000" pitchFamily="2" charset="-70"/>
              </a:rPr>
              <a:t>- </a:t>
            </a:r>
            <a:r>
              <a:rPr lang="lt-LT" sz="1600" b="1" dirty="0">
                <a:solidFill>
                  <a:srgbClr val="142D64"/>
                </a:solidFill>
                <a:latin typeface="Poppins" panose="00000500000000000000" pitchFamily="2" charset="-70"/>
              </a:rPr>
              <a:t>100 tūkst. Eur</a:t>
            </a:r>
            <a:r>
              <a:rPr lang="lt-LT" sz="1600" dirty="0">
                <a:solidFill>
                  <a:srgbClr val="142D64"/>
                </a:solidFill>
                <a:latin typeface="Poppins" panose="00000500000000000000" pitchFamily="2" charset="-70"/>
              </a:rPr>
              <a:t>.</a:t>
            </a:r>
          </a:p>
        </p:txBody>
      </p:sp>
      <p:sp>
        <p:nvSpPr>
          <p:cNvPr id="23" name="Rectangle 22">
            <a:extLst>
              <a:ext uri="{FF2B5EF4-FFF2-40B4-BE49-F238E27FC236}">
                <a16:creationId xmlns:a16="http://schemas.microsoft.com/office/drawing/2014/main" id="{E031FB1F-409B-10B3-5DEB-511654B5D748}"/>
              </a:ext>
            </a:extLst>
          </p:cNvPr>
          <p:cNvSpPr/>
          <p:nvPr/>
        </p:nvSpPr>
        <p:spPr>
          <a:xfrm>
            <a:off x="1416049" y="2585483"/>
            <a:ext cx="4090734" cy="615553"/>
          </a:xfrm>
          <a:prstGeom prst="rect">
            <a:avLst/>
          </a:prstGeom>
        </p:spPr>
        <p:txBody>
          <a:bodyPr wrap="square">
            <a:spAutoFit/>
          </a:bodyPr>
          <a:lstStyle/>
          <a:p>
            <a:pPr algn="ctr">
              <a:buClr>
                <a:srgbClr val="142D64"/>
              </a:buClr>
            </a:pPr>
            <a:r>
              <a:rPr lang="lt-LT" b="1" dirty="0">
                <a:solidFill>
                  <a:srgbClr val="142D64"/>
                </a:solidFill>
                <a:latin typeface="Poppins" panose="00000500000000000000" pitchFamily="2" charset="-70"/>
              </a:rPr>
              <a:t>Finansavimo intensyvumas</a:t>
            </a:r>
            <a:endParaRPr lang="lt-LT" sz="600" dirty="0">
              <a:solidFill>
                <a:srgbClr val="212529"/>
              </a:solidFill>
              <a:latin typeface="Poppins" panose="00000500000000000000" pitchFamily="2" charset="-70"/>
            </a:endParaRPr>
          </a:p>
          <a:p>
            <a:pPr algn="ctr">
              <a:buClr>
                <a:srgbClr val="142D64"/>
              </a:buClr>
            </a:pPr>
            <a:r>
              <a:rPr lang="lt-LT" sz="1600" dirty="0">
                <a:latin typeface="Poppins" panose="00000500000000000000" pitchFamily="2" charset="-70"/>
              </a:rPr>
              <a:t>iki </a:t>
            </a:r>
            <a:r>
              <a:rPr lang="en-US" sz="1600" dirty="0">
                <a:latin typeface="Poppins" panose="00000500000000000000" pitchFamily="2" charset="-70"/>
              </a:rPr>
              <a:t>65</a:t>
            </a:r>
            <a:r>
              <a:rPr lang="lt-LT" sz="1600" dirty="0">
                <a:latin typeface="Poppins" panose="00000500000000000000" pitchFamily="2" charset="-70"/>
              </a:rPr>
              <a:t> proc.</a:t>
            </a:r>
            <a:endParaRPr lang="en-US" sz="1600" dirty="0">
              <a:latin typeface="Poppins" panose="00000500000000000000" pitchFamily="2" charset="-70"/>
            </a:endParaRPr>
          </a:p>
        </p:txBody>
      </p:sp>
      <p:sp>
        <p:nvSpPr>
          <p:cNvPr id="27" name="Text Placeholder 2">
            <a:extLst>
              <a:ext uri="{FF2B5EF4-FFF2-40B4-BE49-F238E27FC236}">
                <a16:creationId xmlns:a16="http://schemas.microsoft.com/office/drawing/2014/main" id="{F8B36558-432C-275D-9E0E-67974A5B73F2}"/>
              </a:ext>
            </a:extLst>
          </p:cNvPr>
          <p:cNvSpPr txBox="1">
            <a:spLocks/>
          </p:cNvSpPr>
          <p:nvPr/>
        </p:nvSpPr>
        <p:spPr>
          <a:xfrm>
            <a:off x="1416049" y="476251"/>
            <a:ext cx="1023109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Finansavimas (4)</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Antrasis kvietimas</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8" name="Picture 2" descr="Centrinė projektų valdymo agentūra">
            <a:extLst>
              <a:ext uri="{FF2B5EF4-FFF2-40B4-BE49-F238E27FC236}">
                <a16:creationId xmlns:a16="http://schemas.microsoft.com/office/drawing/2014/main" id="{632F1B32-5711-1482-2A9B-085BB6CE2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D5096A1E-C10F-0312-7FE0-5224260432AE}"/>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46" name="Text Placeholder 1">
            <a:extLst>
              <a:ext uri="{FF2B5EF4-FFF2-40B4-BE49-F238E27FC236}">
                <a16:creationId xmlns:a16="http://schemas.microsoft.com/office/drawing/2014/main" id="{86991FD8-D716-D8F1-31A2-A01B28C8396A}"/>
              </a:ext>
            </a:extLst>
          </p:cNvPr>
          <p:cNvSpPr txBox="1">
            <a:spLocks/>
          </p:cNvSpPr>
          <p:nvPr/>
        </p:nvSpPr>
        <p:spPr>
          <a:xfrm>
            <a:off x="1416049" y="1755434"/>
            <a:ext cx="10362987" cy="712577"/>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Clr>
                <a:srgbClr val="142D64"/>
              </a:buClr>
              <a:buNone/>
            </a:pPr>
            <a:r>
              <a:rPr lang="en-US" sz="1800" b="1" dirty="0">
                <a:solidFill>
                  <a:srgbClr val="142D64"/>
                </a:solidFill>
                <a:latin typeface="Poppins" panose="00000500000000000000" pitchFamily="2" charset="-70"/>
              </a:rPr>
              <a:t>P</a:t>
            </a:r>
            <a:r>
              <a:rPr lang="lt-LT" sz="1800" b="1" dirty="0">
                <a:solidFill>
                  <a:srgbClr val="142D64"/>
                </a:solidFill>
                <a:latin typeface="Poppins" panose="00000500000000000000" pitchFamily="2" charset="-70"/>
              </a:rPr>
              <a:t>agal antrąjį kvietimą projektams teikiama nereikšminga valstybės pagalba (</a:t>
            </a:r>
            <a:r>
              <a:rPr lang="lt-LT" sz="1800" b="1" i="1" dirty="0">
                <a:solidFill>
                  <a:srgbClr val="142D64"/>
                </a:solidFill>
                <a:latin typeface="Poppins" panose="00000500000000000000" pitchFamily="2" charset="-70"/>
              </a:rPr>
              <a:t>de minimis</a:t>
            </a:r>
            <a:r>
              <a:rPr lang="lt-LT" sz="1800" b="1" dirty="0">
                <a:solidFill>
                  <a:srgbClr val="142D64"/>
                </a:solidFill>
                <a:latin typeface="Poppins" panose="00000500000000000000" pitchFamily="2" charset="-70"/>
              </a:rPr>
              <a:t>)</a:t>
            </a:r>
            <a:r>
              <a:rPr lang="lt-LT" sz="1800" dirty="0">
                <a:latin typeface="Poppins" panose="00000500000000000000" pitchFamily="2" charset="-70"/>
              </a:rPr>
              <a:t>, kaip ji apibrėžta </a:t>
            </a:r>
            <a:r>
              <a:rPr lang="lt-LT" sz="180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Reglamente (ES) 2023/2831</a:t>
            </a:r>
            <a:r>
              <a:rPr lang="lt-LT" sz="1800" dirty="0">
                <a:latin typeface="Poppins" panose="00000500000000000000" pitchFamily="2" charset="-70"/>
              </a:rPr>
              <a:t>.</a:t>
            </a:r>
            <a:endParaRPr lang="lt-LT" sz="1600" dirty="0">
              <a:latin typeface="Poppins" panose="00000500000000000000" pitchFamily="2" charset="-70"/>
            </a:endParaRPr>
          </a:p>
        </p:txBody>
      </p:sp>
      <p:sp>
        <p:nvSpPr>
          <p:cNvPr id="47" name="Text Placeholder 1">
            <a:extLst>
              <a:ext uri="{FF2B5EF4-FFF2-40B4-BE49-F238E27FC236}">
                <a16:creationId xmlns:a16="http://schemas.microsoft.com/office/drawing/2014/main" id="{5B55ADED-F409-C681-F325-75319BDA7C9A}"/>
              </a:ext>
            </a:extLst>
          </p:cNvPr>
          <p:cNvSpPr txBox="1">
            <a:spLocks/>
          </p:cNvSpPr>
          <p:nvPr/>
        </p:nvSpPr>
        <p:spPr>
          <a:xfrm>
            <a:off x="8213871" y="2585483"/>
            <a:ext cx="3565165" cy="1988814"/>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Clr>
                <a:srgbClr val="142D64"/>
              </a:buClr>
              <a:buNone/>
            </a:pPr>
            <a:r>
              <a:rPr lang="lt-LT" sz="1800" b="1" noProof="0" dirty="0">
                <a:solidFill>
                  <a:srgbClr val="008080"/>
                </a:solidFill>
                <a:latin typeface="Poppins" panose="00000500000000000000" pitchFamily="2" charset="-70"/>
              </a:rPr>
              <a:t>SVARBU! </a:t>
            </a:r>
            <a:r>
              <a:rPr lang="lt-LT" sz="1800" b="1" noProof="0" dirty="0">
                <a:solidFill>
                  <a:srgbClr val="092D68"/>
                </a:solidFill>
                <a:latin typeface="Poppins" panose="00000500000000000000" pitchFamily="2" charset="-70"/>
              </a:rPr>
              <a:t>Projekto finansuojamoji dalis PĮP vertinimo metu gali būti keičiama mažinant projekto finansuojamąją procentinę dalį</a:t>
            </a:r>
            <a:r>
              <a:rPr lang="en-US" sz="1800" b="1" noProof="0" dirty="0">
                <a:solidFill>
                  <a:srgbClr val="092D68"/>
                </a:solidFill>
                <a:latin typeface="Poppins" panose="00000500000000000000" pitchFamily="2" charset="-70"/>
              </a:rPr>
              <a:t>.</a:t>
            </a:r>
            <a:r>
              <a:rPr lang="lt-LT" sz="1800" b="1" noProof="0" dirty="0">
                <a:solidFill>
                  <a:srgbClr val="092D68"/>
                </a:solidFill>
                <a:latin typeface="Poppins" panose="00000500000000000000" pitchFamily="2" charset="-70"/>
              </a:rPr>
              <a:t> </a:t>
            </a:r>
            <a:endParaRPr lang="lt-LT" sz="1600" b="1" noProof="0" dirty="0">
              <a:solidFill>
                <a:srgbClr val="092D68"/>
              </a:solidFill>
              <a:latin typeface="Poppins" panose="00000500000000000000" pitchFamily="2" charset="-70"/>
            </a:endParaRPr>
          </a:p>
        </p:txBody>
      </p:sp>
      <p:sp>
        <p:nvSpPr>
          <p:cNvPr id="3" name="Text Placeholder 1">
            <a:extLst>
              <a:ext uri="{FF2B5EF4-FFF2-40B4-BE49-F238E27FC236}">
                <a16:creationId xmlns:a16="http://schemas.microsoft.com/office/drawing/2014/main" id="{079B67C5-8CBC-7D9E-05B0-AE819B23FB5E}"/>
              </a:ext>
            </a:extLst>
          </p:cNvPr>
          <p:cNvSpPr txBox="1">
            <a:spLocks/>
          </p:cNvSpPr>
          <p:nvPr/>
        </p:nvSpPr>
        <p:spPr>
          <a:xfrm>
            <a:off x="8213871" y="4316437"/>
            <a:ext cx="3565165" cy="484857"/>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Clr>
                <a:srgbClr val="142D64"/>
              </a:buClr>
              <a:buNone/>
            </a:pPr>
            <a:r>
              <a:rPr lang="lt-LT" sz="1800" b="1" dirty="0">
                <a:solidFill>
                  <a:srgbClr val="008080"/>
                </a:solidFill>
                <a:latin typeface="Poppins" panose="00000500000000000000" pitchFamily="2" charset="-70"/>
              </a:rPr>
              <a:t>SVARBU</a:t>
            </a:r>
            <a:r>
              <a:rPr lang="en-US" sz="1800" b="1" dirty="0">
                <a:solidFill>
                  <a:srgbClr val="008080"/>
                </a:solidFill>
                <a:latin typeface="Poppins" panose="00000500000000000000" pitchFamily="2" charset="-70"/>
              </a:rPr>
              <a:t>! </a:t>
            </a:r>
            <a:r>
              <a:rPr lang="lt-LT" sz="1800" b="1" dirty="0">
                <a:solidFill>
                  <a:srgbClr val="142D64"/>
                </a:solidFill>
                <a:latin typeface="Poppins" panose="00000500000000000000" pitchFamily="2" charset="-70"/>
              </a:rPr>
              <a:t>Sunkumus patiriančioms įmonėms pagalba neteikiama.</a:t>
            </a:r>
            <a:endParaRPr lang="lt-LT" sz="1600" dirty="0">
              <a:solidFill>
                <a:srgbClr val="142D64"/>
              </a:solidFill>
              <a:latin typeface="Poppins" panose="00000500000000000000" pitchFamily="2" charset="-70"/>
            </a:endParaRPr>
          </a:p>
        </p:txBody>
      </p:sp>
    </p:spTree>
    <p:extLst>
      <p:ext uri="{BB962C8B-B14F-4D97-AF65-F5344CB8AC3E}">
        <p14:creationId xmlns:p14="http://schemas.microsoft.com/office/powerpoint/2010/main" val="228737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68677F-C9CE-8AD9-1D89-B0B124BCB5C0}"/>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Išlaidų tinkamumo reikalavimai</a:t>
            </a:r>
            <a:r>
              <a:rPr kumimoji="0" lang="en-US" sz="4400" b="0" i="0" u="none" strike="noStrike" kern="1200" cap="none" spc="40" normalizeH="0" baseline="0" noProof="0" dirty="0">
                <a:ln>
                  <a:noFill/>
                </a:ln>
                <a:solidFill>
                  <a:srgbClr val="092E68"/>
                </a:solidFill>
                <a:effectLst/>
                <a:uLnTx/>
                <a:uFillTx/>
                <a:latin typeface="DM Serif Display" pitchFamily="2" charset="0"/>
              </a:rPr>
              <a:t> (1)</a:t>
            </a:r>
            <a:r>
              <a:rPr kumimoji="0" lang="lt-LT" sz="4400" b="0" i="0" u="none" strike="noStrike" kern="1200" cap="none" spc="40" normalizeH="0" baseline="0" noProof="0" dirty="0">
                <a:ln>
                  <a:noFill/>
                </a:ln>
                <a:solidFill>
                  <a:srgbClr val="092E68"/>
                </a:solidFill>
                <a:effectLst/>
                <a:uLnTx/>
                <a:uFillTx/>
                <a:latin typeface="DM Serif Display" pitchFamily="2" charset="0"/>
              </a:rPr>
              <a:t>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a:t>
            </a:r>
            <a:r>
              <a:rPr kumimoji="0" lang="en-US" sz="2800" b="0" i="1" u="none" strike="noStrike" kern="1200" cap="none" spc="40" normalizeH="0" baseline="0" noProof="0" dirty="0">
                <a:ln>
                  <a:noFill/>
                </a:ln>
                <a:solidFill>
                  <a:schemeClr val="bg2">
                    <a:lumMod val="50000"/>
                  </a:schemeClr>
                </a:solidFill>
                <a:effectLst/>
                <a:uLnTx/>
                <a:uFillTx/>
                <a:latin typeface="DM Serif Display" pitchFamily="2" charset="0"/>
              </a:rPr>
              <a:t>ir antrasis </a:t>
            </a: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kvietima</a:t>
            </a:r>
            <a:r>
              <a:rPr kumimoji="0" lang="en-US" sz="2800" b="0" i="1" u="none" strike="noStrike" kern="1200" cap="none" spc="40" normalizeH="0" baseline="0" noProof="0" dirty="0">
                <a:ln>
                  <a:noFill/>
                </a:ln>
                <a:solidFill>
                  <a:schemeClr val="bg2">
                    <a:lumMod val="50000"/>
                  </a:schemeClr>
                </a:solidFill>
                <a:effectLst/>
                <a:uLnTx/>
                <a:uFillTx/>
                <a:latin typeface="DM Serif Display" pitchFamily="2" charset="0"/>
              </a:rPr>
              <a:t>i</a:t>
            </a:r>
            <a:endPar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endParaRPr>
          </a:p>
          <a:p>
            <a:endParaRPr lang="lt-LT" dirty="0"/>
          </a:p>
        </p:txBody>
      </p:sp>
      <p:sp>
        <p:nvSpPr>
          <p:cNvPr id="4" name="Slide Number Placeholder 3">
            <a:extLst>
              <a:ext uri="{FF2B5EF4-FFF2-40B4-BE49-F238E27FC236}">
                <a16:creationId xmlns:a16="http://schemas.microsoft.com/office/drawing/2014/main" id="{0BD0DB95-BA9C-696A-7DA6-8B789170D88E}"/>
              </a:ext>
            </a:extLst>
          </p:cNvPr>
          <p:cNvSpPr>
            <a:spLocks noGrp="1"/>
          </p:cNvSpPr>
          <p:nvPr>
            <p:ph type="sldNum" sz="quarter" idx="4"/>
          </p:nvPr>
        </p:nvSpPr>
        <p:spPr/>
        <p:txBody>
          <a:bodyPr/>
          <a:lstStyle/>
          <a:p>
            <a:fld id="{2C9A1DEF-F8CC-264F-9A7B-89BAB9CBC5C2}" type="slidenum">
              <a:rPr lang="en-US" smtClean="0"/>
              <a:pPr/>
              <a:t>13</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2E8A2557-EBC6-6CD3-F2D6-00594739719F}"/>
              </a:ext>
            </a:extLst>
          </p:cNvPr>
          <p:cNvSpPr>
            <a:spLocks noGrp="1"/>
          </p:cNvSpPr>
          <p:nvPr>
            <p:ph type="body" sz="quarter" idx="10"/>
          </p:nvPr>
        </p:nvSpPr>
        <p:spPr>
          <a:xfrm>
            <a:off x="1416048" y="1615811"/>
            <a:ext cx="10188123" cy="4140036"/>
          </a:xfrm>
        </p:spPr>
        <p:txBody>
          <a:bodyPr/>
          <a:lstStyle/>
          <a:p>
            <a:pPr marL="342900" indent="-342900" algn="just">
              <a:spcAft>
                <a:spcPts val="600"/>
              </a:spcAft>
              <a:buClr>
                <a:srgbClr val="142D64"/>
              </a:buClr>
              <a:buFont typeface="Poppins" panose="00000500000000000000" pitchFamily="2" charset="-70"/>
              <a:buChar char="।"/>
            </a:pPr>
            <a:r>
              <a:rPr lang="lt-LT" sz="2000" dirty="0">
                <a:solidFill>
                  <a:schemeClr val="tx1"/>
                </a:solidFill>
                <a:latin typeface="Poppins" panose="00000500000000000000" pitchFamily="2" charset="-70"/>
                <a:cs typeface="Poppins" panose="00000500000000000000" pitchFamily="2" charset="-70"/>
              </a:rPr>
              <a:t>Projekto išlaidos turi atitikti </a:t>
            </a:r>
            <a:r>
              <a:rPr lang="lt-LT" sz="2000" dirty="0">
                <a:solidFill>
                  <a:srgbClr val="008080"/>
                </a:solidFill>
                <a:latin typeface="Poppins" panose="00000500000000000000" pitchFamily="2" charset="-70"/>
                <a:cs typeface="Poppins" panose="00000500000000000000" pitchFamily="2" charset="-70"/>
              </a:rPr>
              <a:t>PAFT</a:t>
            </a:r>
            <a:r>
              <a:rPr lang="lt-LT" sz="2000" dirty="0">
                <a:solidFill>
                  <a:schemeClr val="tx1"/>
                </a:solidFill>
                <a:latin typeface="Poppins" panose="00000500000000000000" pitchFamily="2" charset="-70"/>
                <a:cs typeface="Poppins" panose="00000500000000000000" pitchFamily="2" charset="-70"/>
              </a:rPr>
              <a:t> VII skyriuje nustatytus projekto išlaidoms taikomus reikalavimus, Rekomendacijų dėl projektų išlaidų atitikties Europos Sąjungos fondų reikalavimams</a:t>
            </a:r>
            <a:r>
              <a:rPr lang="en-US" sz="2000" dirty="0">
                <a:solidFill>
                  <a:schemeClr val="tx1"/>
                </a:solidFill>
                <a:latin typeface="Poppins" panose="00000500000000000000" pitchFamily="2" charset="-70"/>
                <a:cs typeface="Poppins" panose="00000500000000000000" pitchFamily="2" charset="-70"/>
              </a:rPr>
              <a:t> </a:t>
            </a:r>
            <a:r>
              <a:rPr lang="lt-LT" sz="2000" dirty="0">
                <a:solidFill>
                  <a:schemeClr val="tx1"/>
                </a:solidFill>
                <a:latin typeface="Poppins" panose="00000500000000000000" pitchFamily="2" charset="-70"/>
                <a:cs typeface="Poppins" panose="00000500000000000000" pitchFamily="2" charset="-70"/>
              </a:rPr>
              <a:t>nuostatas ir turi būti </a:t>
            </a:r>
            <a:r>
              <a:rPr lang="lt-LT" sz="2000" b="1" dirty="0">
                <a:solidFill>
                  <a:srgbClr val="092D68"/>
                </a:solidFill>
                <a:latin typeface="Poppins" panose="00000500000000000000" pitchFamily="2" charset="-70"/>
                <a:cs typeface="Poppins" panose="00000500000000000000" pitchFamily="2" charset="-70"/>
              </a:rPr>
              <a:t>būtinos</a:t>
            </a:r>
            <a:r>
              <a:rPr lang="lt-LT" sz="2000" dirty="0">
                <a:solidFill>
                  <a:schemeClr val="tx1"/>
                </a:solidFill>
                <a:latin typeface="Poppins" panose="00000500000000000000" pitchFamily="2" charset="-70"/>
                <a:cs typeface="Poppins" panose="00000500000000000000" pitchFamily="2" charset="-70"/>
              </a:rPr>
              <a:t> </a:t>
            </a:r>
            <a:r>
              <a:rPr lang="en-US" sz="2000" b="1" dirty="0">
                <a:solidFill>
                  <a:srgbClr val="092D68"/>
                </a:solidFill>
                <a:latin typeface="Poppins" panose="00000500000000000000" pitchFamily="2" charset="-70"/>
                <a:cs typeface="Poppins" panose="00000500000000000000" pitchFamily="2" charset="-70"/>
              </a:rPr>
              <a:t>projekto </a:t>
            </a:r>
            <a:r>
              <a:rPr lang="lt-LT" sz="2000" b="1" dirty="0">
                <a:solidFill>
                  <a:srgbClr val="092D68"/>
                </a:solidFill>
                <a:latin typeface="Poppins" panose="00000500000000000000" pitchFamily="2" charset="-70"/>
                <a:cs typeface="Poppins" panose="00000500000000000000" pitchFamily="2" charset="-70"/>
              </a:rPr>
              <a:t>veiklų įgyvendinimui bei KKI produkto ir (ar) paslaugos kūrimui ir (ar) diegimui</a:t>
            </a:r>
            <a:r>
              <a:rPr lang="lt-LT" sz="2000" dirty="0">
                <a:solidFill>
                  <a:schemeClr val="tx1"/>
                </a:solidFill>
                <a:latin typeface="Poppins" panose="00000500000000000000" pitchFamily="2" charset="-70"/>
                <a:cs typeface="Poppins" panose="00000500000000000000" pitchFamily="2" charset="-70"/>
              </a:rPr>
              <a:t>.</a:t>
            </a:r>
            <a:endParaRPr lang="en-US" sz="2000" dirty="0">
              <a:solidFill>
                <a:schemeClr val="tx1"/>
              </a:solidFill>
              <a:latin typeface="Poppins" panose="00000500000000000000" pitchFamily="2" charset="-70"/>
              <a:cs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r>
              <a:rPr lang="lt-LT" sz="2000" dirty="0">
                <a:solidFill>
                  <a:schemeClr val="tx1"/>
                </a:solidFill>
                <a:latin typeface="Poppins" panose="00000500000000000000" pitchFamily="2" charset="-70"/>
                <a:cs typeface="Poppins" panose="00000500000000000000" pitchFamily="2" charset="-70"/>
              </a:rPr>
              <a:t>Jeigu </a:t>
            </a:r>
            <a:r>
              <a:rPr lang="lt-LT" sz="2000" b="1" dirty="0">
                <a:solidFill>
                  <a:srgbClr val="142D64"/>
                </a:solidFill>
                <a:latin typeface="Poppins" panose="00000500000000000000" pitchFamily="2" charset="-70"/>
                <a:cs typeface="Poppins" panose="00000500000000000000" pitchFamily="2" charset="-70"/>
              </a:rPr>
              <a:t>tik dalis patiriamų išlaidų yra susijusi su projektu</a:t>
            </a:r>
            <a:r>
              <a:rPr lang="lt-LT" sz="2000" dirty="0">
                <a:solidFill>
                  <a:schemeClr val="tx1"/>
                </a:solidFill>
                <a:latin typeface="Poppins" panose="00000500000000000000" pitchFamily="2" charset="-70"/>
                <a:cs typeface="Poppins" panose="00000500000000000000" pitchFamily="2" charset="-70"/>
              </a:rPr>
              <a:t>, </a:t>
            </a:r>
            <a:r>
              <a:rPr lang="lt-LT" sz="2000" b="1" dirty="0">
                <a:solidFill>
                  <a:srgbClr val="142D64"/>
                </a:solidFill>
                <a:latin typeface="Poppins" panose="00000500000000000000" pitchFamily="2" charset="-70"/>
                <a:cs typeface="Poppins" panose="00000500000000000000" pitchFamily="2" charset="-70"/>
              </a:rPr>
              <a:t>ši dalis privalo būti</a:t>
            </a:r>
            <a:r>
              <a:rPr lang="lt-LT" sz="2000" dirty="0">
                <a:solidFill>
                  <a:schemeClr val="tx1"/>
                </a:solidFill>
                <a:latin typeface="Poppins" panose="00000500000000000000" pitchFamily="2" charset="-70"/>
                <a:cs typeface="Poppins" panose="00000500000000000000" pitchFamily="2" charset="-70"/>
              </a:rPr>
              <a:t> aiškiai ir pagrįstai </a:t>
            </a:r>
            <a:r>
              <a:rPr lang="lt-LT" sz="2000" b="1" dirty="0">
                <a:solidFill>
                  <a:srgbClr val="142D64"/>
                </a:solidFill>
                <a:latin typeface="Poppins" panose="00000500000000000000" pitchFamily="2" charset="-70"/>
                <a:cs typeface="Poppins" panose="00000500000000000000" pitchFamily="2" charset="-70"/>
              </a:rPr>
              <a:t>nustatyta kaip faktinis dydis arba taikant </a:t>
            </a:r>
            <a:r>
              <a:rPr lang="lt-LT" sz="2000" b="1" i="1" dirty="0">
                <a:solidFill>
                  <a:srgbClr val="142D64"/>
                </a:solidFill>
                <a:latin typeface="Poppins" panose="00000500000000000000" pitchFamily="2" charset="-70"/>
                <a:cs typeface="Poppins" panose="00000500000000000000" pitchFamily="2" charset="-70"/>
              </a:rPr>
              <a:t>pro rata </a:t>
            </a:r>
            <a:r>
              <a:rPr lang="lt-LT" sz="2000" dirty="0">
                <a:solidFill>
                  <a:schemeClr val="tx1"/>
                </a:solidFill>
                <a:latin typeface="Poppins" panose="00000500000000000000" pitchFamily="2" charset="-70"/>
                <a:cs typeface="Poppins" panose="00000500000000000000" pitchFamily="2" charset="-70"/>
              </a:rPr>
              <a:t>(proporcingo išlaidų priskyrimo) principą. </a:t>
            </a:r>
            <a:endParaRPr lang="en-US" sz="2000" dirty="0">
              <a:solidFill>
                <a:schemeClr val="tx1"/>
              </a:solidFill>
              <a:latin typeface="Poppins" panose="00000500000000000000" pitchFamily="2" charset="-70"/>
              <a:cs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r>
              <a:rPr lang="lt-LT" sz="2000" dirty="0">
                <a:solidFill>
                  <a:srgbClr val="212529"/>
                </a:solidFill>
                <a:latin typeface="Poppins" panose="00000500000000000000" pitchFamily="2" charset="-70"/>
              </a:rPr>
              <a:t>Projekto tinkamų finansuoti išlaidų dalis, kurios nepadengia projektui skiriamo </a:t>
            </a:r>
            <a:r>
              <a:rPr lang="lt-LT" sz="2000" noProof="0" dirty="0">
                <a:solidFill>
                  <a:srgbClr val="212529"/>
                </a:solidFill>
                <a:latin typeface="Poppins" panose="00000500000000000000" pitchFamily="2" charset="-70"/>
              </a:rPr>
              <a:t>finansavimo lėšos, </a:t>
            </a:r>
            <a:r>
              <a:rPr lang="lt-LT" sz="2000" b="1" noProof="0" dirty="0">
                <a:solidFill>
                  <a:srgbClr val="142D64"/>
                </a:solidFill>
                <a:latin typeface="Poppins" panose="00000500000000000000" pitchFamily="2" charset="-70"/>
              </a:rPr>
              <a:t>turi būti finansuojama iš projekto vykdytojo ir (arba) partnerio lėšų</a:t>
            </a:r>
            <a:r>
              <a:rPr lang="lt-LT" sz="2000" noProof="0" dirty="0">
                <a:solidFill>
                  <a:srgbClr val="212529"/>
                </a:solidFill>
                <a:latin typeface="Poppins" panose="00000500000000000000" pitchFamily="2" charset="-70"/>
              </a:rPr>
              <a:t>.</a:t>
            </a:r>
          </a:p>
          <a:p>
            <a:pPr marL="342900" indent="-342900" algn="just">
              <a:spcAft>
                <a:spcPts val="600"/>
              </a:spcAft>
              <a:buClr>
                <a:srgbClr val="142D64"/>
              </a:buClr>
              <a:buFont typeface="Poppins" panose="00000500000000000000" pitchFamily="2" charset="-70"/>
              <a:buChar char="।"/>
            </a:pPr>
            <a:r>
              <a:rPr lang="lt-LT" sz="2000" b="1" noProof="0" dirty="0">
                <a:solidFill>
                  <a:srgbClr val="008080"/>
                </a:solidFill>
                <a:latin typeface="Poppins" panose="00000500000000000000" pitchFamily="2" charset="-70"/>
              </a:rPr>
              <a:t>SVARBU! </a:t>
            </a:r>
            <a:r>
              <a:rPr lang="lt-LT" sz="2000" b="1" noProof="0" dirty="0">
                <a:solidFill>
                  <a:srgbClr val="092D68"/>
                </a:solidFill>
                <a:latin typeface="Poppins" panose="00000500000000000000" pitchFamily="2" charset="-70"/>
              </a:rPr>
              <a:t>Projekte turi būti nurodytos visos projektui įgyvendinti būtinos (tinkamos ir netinkamos finansuoti) projekto išlaidos.</a:t>
            </a:r>
          </a:p>
        </p:txBody>
      </p:sp>
    </p:spTree>
    <p:extLst>
      <p:ext uri="{BB962C8B-B14F-4D97-AF65-F5344CB8AC3E}">
        <p14:creationId xmlns:p14="http://schemas.microsoft.com/office/powerpoint/2010/main" val="17448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C1696-FC06-0C8E-EAEB-2105D2C88A7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E77B66-4FED-A345-6EE0-B9E0F0319673}"/>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Išlaidų tinkamumo reikalavimai</a:t>
            </a:r>
            <a:r>
              <a:rPr kumimoji="0" lang="en-US" sz="4400" b="0" i="0" u="none" strike="noStrike" kern="1200" cap="none" spc="40" normalizeH="0" baseline="0" noProof="0" dirty="0">
                <a:ln>
                  <a:noFill/>
                </a:ln>
                <a:solidFill>
                  <a:srgbClr val="092E68"/>
                </a:solidFill>
                <a:effectLst/>
                <a:uLnTx/>
                <a:uFillTx/>
                <a:latin typeface="DM Serif Display" pitchFamily="2" charset="0"/>
              </a:rPr>
              <a:t> (2)</a:t>
            </a:r>
            <a:r>
              <a:rPr kumimoji="0" lang="lt-LT" sz="4400" b="0" i="0" u="none" strike="noStrike" kern="1200" cap="none" spc="40" normalizeH="0" baseline="0" noProof="0" dirty="0">
                <a:ln>
                  <a:noFill/>
                </a:ln>
                <a:solidFill>
                  <a:srgbClr val="092E68"/>
                </a:solidFill>
                <a:effectLst/>
                <a:uLnTx/>
                <a:uFillTx/>
                <a:latin typeface="DM Serif Display" pitchFamily="2" charset="0"/>
              </a:rPr>
              <a:t>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kvietimas</a:t>
            </a:r>
          </a:p>
          <a:p>
            <a:endParaRPr lang="lt-LT" dirty="0"/>
          </a:p>
        </p:txBody>
      </p:sp>
      <p:sp>
        <p:nvSpPr>
          <p:cNvPr id="4" name="Slide Number Placeholder 3">
            <a:extLst>
              <a:ext uri="{FF2B5EF4-FFF2-40B4-BE49-F238E27FC236}">
                <a16:creationId xmlns:a16="http://schemas.microsoft.com/office/drawing/2014/main" id="{9F955B1B-F30C-B898-3C96-3E9EAF0D3318}"/>
              </a:ext>
            </a:extLst>
          </p:cNvPr>
          <p:cNvSpPr>
            <a:spLocks noGrp="1"/>
          </p:cNvSpPr>
          <p:nvPr>
            <p:ph type="sldNum" sz="quarter" idx="4"/>
          </p:nvPr>
        </p:nvSpPr>
        <p:spPr/>
        <p:txBody>
          <a:bodyPr/>
          <a:lstStyle/>
          <a:p>
            <a:fld id="{2C9A1DEF-F8CC-264F-9A7B-89BAB9CBC5C2}" type="slidenum">
              <a:rPr lang="en-US" smtClean="0"/>
              <a:pPr/>
              <a:t>14</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35CD85F3-F1C9-D3F6-B485-1037B1441576}"/>
              </a:ext>
            </a:extLst>
          </p:cNvPr>
          <p:cNvSpPr>
            <a:spLocks noGrp="1"/>
          </p:cNvSpPr>
          <p:nvPr>
            <p:ph type="body" sz="quarter" idx="10"/>
          </p:nvPr>
        </p:nvSpPr>
        <p:spPr>
          <a:xfrm>
            <a:off x="1416048" y="1615811"/>
            <a:ext cx="10188123" cy="4140036"/>
          </a:xfrm>
        </p:spPr>
        <p:txBody>
          <a:bodyPr/>
          <a:lstStyle/>
          <a:p>
            <a:pPr marL="342900" indent="-342900" algn="just">
              <a:spcAft>
                <a:spcPts val="600"/>
              </a:spcAft>
              <a:buClr>
                <a:srgbClr val="142D64"/>
              </a:buClr>
              <a:buFont typeface="Poppins" panose="00000500000000000000" pitchFamily="2" charset="-70"/>
              <a:buChar char="।"/>
            </a:pPr>
            <a:r>
              <a:rPr lang="lt-LT" sz="2000" dirty="0">
                <a:solidFill>
                  <a:schemeClr val="tx1"/>
                </a:solidFill>
                <a:latin typeface="Poppins" panose="00000500000000000000" pitchFamily="2" charset="-70"/>
              </a:rPr>
              <a:t>Kai projektui teikiama valstybės pagalba pagal Reglamento (ES) Nr. 651/2014 </a:t>
            </a:r>
            <a:r>
              <a:rPr lang="lt-LT" sz="2000" b="1" dirty="0">
                <a:solidFill>
                  <a:srgbClr val="142D64"/>
                </a:solidFill>
                <a:latin typeface="Poppins" panose="00000500000000000000" pitchFamily="2" charset="-70"/>
              </a:rPr>
              <a:t>53 straipsnio nuostatas</a:t>
            </a:r>
            <a:r>
              <a:rPr lang="lt-LT" sz="2000" dirty="0">
                <a:solidFill>
                  <a:schemeClr val="tx1"/>
                </a:solidFill>
                <a:latin typeface="Poppins" panose="00000500000000000000" pitchFamily="2" charset="-70"/>
              </a:rPr>
              <a:t>, projekto veiklos </a:t>
            </a:r>
            <a:r>
              <a:rPr lang="lt-LT" sz="2000" b="1" dirty="0">
                <a:solidFill>
                  <a:srgbClr val="092D68"/>
                </a:solidFill>
                <a:latin typeface="Poppins" panose="00000500000000000000" pitchFamily="2" charset="-70"/>
              </a:rPr>
              <a:t>gali būti pradėtos įgyvendinti ne anksčiau nei 24 mėnesiai iki PĮP registravimo ADMI dienos </a:t>
            </a:r>
            <a:r>
              <a:rPr lang="lt-LT" sz="2000" dirty="0">
                <a:solidFill>
                  <a:srgbClr val="212529"/>
                </a:solidFill>
                <a:latin typeface="Poppins" panose="00000500000000000000" pitchFamily="2" charset="-70"/>
              </a:rPr>
              <a:t>ir </a:t>
            </a:r>
            <a:r>
              <a:rPr lang="lt-LT" sz="2000" b="1" dirty="0">
                <a:solidFill>
                  <a:srgbClr val="092D68"/>
                </a:solidFill>
                <a:latin typeface="Poppins" panose="00000500000000000000" pitchFamily="2" charset="-70"/>
              </a:rPr>
              <a:t>negali būti baigtos iki pateikiant PĮP</a:t>
            </a:r>
            <a:r>
              <a:rPr lang="lt-LT" sz="2000" dirty="0">
                <a:solidFill>
                  <a:schemeClr val="tx1"/>
                </a:solidFill>
                <a:latin typeface="Poppins" panose="00000500000000000000" pitchFamily="2" charset="-70"/>
              </a:rPr>
              <a:t>.</a:t>
            </a:r>
            <a:r>
              <a:rPr lang="lt-LT" sz="2000" b="1" dirty="0">
                <a:solidFill>
                  <a:srgbClr val="212529"/>
                </a:solidFill>
                <a:latin typeface="Poppins" panose="00000500000000000000" pitchFamily="2" charset="-70"/>
              </a:rPr>
              <a:t> </a:t>
            </a:r>
          </a:p>
          <a:p>
            <a:pPr marL="342900" indent="-342900" algn="just">
              <a:spcAft>
                <a:spcPts val="600"/>
              </a:spcAft>
              <a:buClr>
                <a:srgbClr val="142D64"/>
              </a:buClr>
              <a:buFont typeface="Poppins" panose="00000500000000000000" pitchFamily="2" charset="-70"/>
              <a:buChar char="।"/>
            </a:pPr>
            <a:r>
              <a:rPr lang="lt-LT" sz="2000" dirty="0">
                <a:solidFill>
                  <a:schemeClr val="tx1"/>
                </a:solidFill>
                <a:latin typeface="Poppins" panose="00000500000000000000" pitchFamily="2" charset="-70"/>
              </a:rPr>
              <a:t>Kai projektui teikiama valstybės pagalba pagal Reglamento (ES) Nr. 651/2014 </a:t>
            </a:r>
            <a:r>
              <a:rPr lang="lt-LT" sz="2000" b="1" dirty="0">
                <a:solidFill>
                  <a:srgbClr val="142D64"/>
                </a:solidFill>
                <a:latin typeface="Poppins" panose="00000500000000000000" pitchFamily="2" charset="-70"/>
              </a:rPr>
              <a:t>54 straipsnio nuostatas</a:t>
            </a:r>
            <a:r>
              <a:rPr lang="lt-LT" sz="2000" dirty="0">
                <a:solidFill>
                  <a:schemeClr val="tx1"/>
                </a:solidFill>
                <a:latin typeface="Poppins" panose="00000500000000000000" pitchFamily="2" charset="-70"/>
              </a:rPr>
              <a:t>, </a:t>
            </a:r>
            <a:r>
              <a:rPr lang="lt-LT" sz="2000" dirty="0">
                <a:solidFill>
                  <a:srgbClr val="212529"/>
                </a:solidFill>
                <a:latin typeface="Poppins" panose="00000500000000000000" pitchFamily="2" charset="-70"/>
              </a:rPr>
              <a:t>projekto veiklos </a:t>
            </a:r>
            <a:r>
              <a:rPr lang="lt-LT" sz="2000" b="1" dirty="0">
                <a:solidFill>
                  <a:srgbClr val="092D68"/>
                </a:solidFill>
                <a:latin typeface="Poppins" panose="00000500000000000000" pitchFamily="2" charset="-70"/>
              </a:rPr>
              <a:t>gali būti pradėtos įgyvendinti ne anksčiau nei nuo PĮP registravimo ADMI dienos</a:t>
            </a:r>
            <a:r>
              <a:rPr lang="lt-LT" sz="2000" dirty="0">
                <a:solidFill>
                  <a:schemeClr val="tx1"/>
                </a:solidFill>
                <a:latin typeface="Poppins" panose="00000500000000000000" pitchFamily="2" charset="-70"/>
              </a:rPr>
              <a:t>.</a:t>
            </a:r>
          </a:p>
          <a:p>
            <a:pPr marL="342900" indent="-342900" algn="just">
              <a:spcAft>
                <a:spcPts val="600"/>
              </a:spcAft>
              <a:buClr>
                <a:srgbClr val="142D64"/>
              </a:buClr>
              <a:buFont typeface="Poppins" panose="00000500000000000000" pitchFamily="2" charset="-70"/>
              <a:buChar char="।"/>
            </a:pPr>
            <a:r>
              <a:rPr lang="lt-LT" sz="2000" b="1" dirty="0">
                <a:solidFill>
                  <a:srgbClr val="008080"/>
                </a:solidFill>
                <a:latin typeface="Poppins" panose="00000500000000000000" pitchFamily="2" charset="-70"/>
              </a:rPr>
              <a:t>SVARBU</a:t>
            </a:r>
            <a:r>
              <a:rPr lang="en-US" sz="2000" b="1" dirty="0">
                <a:solidFill>
                  <a:srgbClr val="008080"/>
                </a:solidFill>
                <a:latin typeface="Poppins" panose="00000500000000000000" pitchFamily="2" charset="-70"/>
              </a:rPr>
              <a:t>! </a:t>
            </a:r>
            <a:r>
              <a:rPr lang="lt-LT" sz="2000" b="1" dirty="0">
                <a:solidFill>
                  <a:srgbClr val="092D68"/>
                </a:solidFill>
                <a:latin typeface="Poppins" panose="00000500000000000000" pitchFamily="2" charset="-70"/>
              </a:rPr>
              <a:t>Projekto išlaidos iki projekto sutarties sudarymo yra patiriamos pareiškėjo rizika. </a:t>
            </a:r>
            <a:endParaRPr lang="en-US" sz="2000" b="1" dirty="0">
              <a:solidFill>
                <a:srgbClr val="092D68"/>
              </a:solidFill>
              <a:latin typeface="Poppins" panose="00000500000000000000" pitchFamily="2" charset="-70"/>
            </a:endParaRPr>
          </a:p>
          <a:p>
            <a:pPr algn="just">
              <a:spcAft>
                <a:spcPts val="600"/>
              </a:spcAft>
              <a:buClr>
                <a:srgbClr val="142D64"/>
              </a:buClr>
            </a:pPr>
            <a:endParaRPr lang="lt-LT" sz="2000" b="1" dirty="0">
              <a:solidFill>
                <a:srgbClr val="212529"/>
              </a:solidFill>
              <a:latin typeface="Poppins" panose="00000500000000000000" pitchFamily="2" charset="-70"/>
            </a:endParaRPr>
          </a:p>
        </p:txBody>
      </p:sp>
      <p:grpSp>
        <p:nvGrpSpPr>
          <p:cNvPr id="25" name="Group 24">
            <a:extLst>
              <a:ext uri="{FF2B5EF4-FFF2-40B4-BE49-F238E27FC236}">
                <a16:creationId xmlns:a16="http://schemas.microsoft.com/office/drawing/2014/main" id="{33BCC3F4-056C-5392-66DF-61140B19D350}"/>
              </a:ext>
            </a:extLst>
          </p:cNvPr>
          <p:cNvGrpSpPr/>
          <p:nvPr/>
        </p:nvGrpSpPr>
        <p:grpSpPr>
          <a:xfrm>
            <a:off x="8430373" y="5035327"/>
            <a:ext cx="1338598" cy="1441040"/>
            <a:chOff x="2584932" y="1254283"/>
            <a:chExt cx="1382570" cy="1382568"/>
          </a:xfrm>
        </p:grpSpPr>
        <p:grpSp>
          <p:nvGrpSpPr>
            <p:cNvPr id="26" name="Group 53">
              <a:extLst>
                <a:ext uri="{FF2B5EF4-FFF2-40B4-BE49-F238E27FC236}">
                  <a16:creationId xmlns:a16="http://schemas.microsoft.com/office/drawing/2014/main" id="{9046D407-2AD3-5CEE-87EF-2CD837D4BD57}"/>
                </a:ext>
              </a:extLst>
            </p:cNvPr>
            <p:cNvGrpSpPr/>
            <p:nvPr/>
          </p:nvGrpSpPr>
          <p:grpSpPr>
            <a:xfrm>
              <a:off x="2584932" y="1254283"/>
              <a:ext cx="1382570" cy="1382568"/>
              <a:chOff x="953424" y="1486519"/>
              <a:chExt cx="2228412" cy="2228408"/>
            </a:xfrm>
            <a:solidFill>
              <a:srgbClr val="1AA4BE"/>
            </a:solidFill>
          </p:grpSpPr>
          <p:sp>
            <p:nvSpPr>
              <p:cNvPr id="28" name="Freeform 45">
                <a:extLst>
                  <a:ext uri="{FF2B5EF4-FFF2-40B4-BE49-F238E27FC236}">
                    <a16:creationId xmlns:a16="http://schemas.microsoft.com/office/drawing/2014/main" id="{AC121E19-46B9-7FAD-9136-ACFADC8F7499}"/>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87AC"/>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29" name="Oval 28">
                <a:extLst>
                  <a:ext uri="{FF2B5EF4-FFF2-40B4-BE49-F238E27FC236}">
                    <a16:creationId xmlns:a16="http://schemas.microsoft.com/office/drawing/2014/main" id="{B0EDBE30-77CA-915E-D06C-459183E728D6}"/>
                  </a:ext>
                </a:extLst>
              </p:cNvPr>
              <p:cNvSpPr/>
              <p:nvPr/>
            </p:nvSpPr>
            <p:spPr>
              <a:xfrm>
                <a:off x="1376346" y="1909439"/>
                <a:ext cx="1382568" cy="1382568"/>
              </a:xfrm>
              <a:prstGeom prst="ellipse">
                <a:avLst/>
              </a:prstGeom>
              <a:solidFill>
                <a:srgbClr val="0187AC"/>
              </a:solidFill>
              <a:ln w="76200" cap="flat" cmpd="sng" algn="ctr">
                <a:solidFill>
                  <a:srgbClr val="0187A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27" name="Freeform 6">
              <a:extLst>
                <a:ext uri="{FF2B5EF4-FFF2-40B4-BE49-F238E27FC236}">
                  <a16:creationId xmlns:a16="http://schemas.microsoft.com/office/drawing/2014/main" id="{7BD36CC2-E36B-DC73-2391-61B98F52FBB9}"/>
                </a:ext>
              </a:extLst>
            </p:cNvPr>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30" name="Group 29">
            <a:extLst>
              <a:ext uri="{FF2B5EF4-FFF2-40B4-BE49-F238E27FC236}">
                <a16:creationId xmlns:a16="http://schemas.microsoft.com/office/drawing/2014/main" id="{700E01C7-756F-C7D2-8A7F-D68DB1415FC5}"/>
              </a:ext>
            </a:extLst>
          </p:cNvPr>
          <p:cNvGrpSpPr/>
          <p:nvPr/>
        </p:nvGrpSpPr>
        <p:grpSpPr>
          <a:xfrm>
            <a:off x="7001642" y="4670775"/>
            <a:ext cx="1497245" cy="1611828"/>
            <a:chOff x="1641271" y="2244524"/>
            <a:chExt cx="1546429" cy="1546426"/>
          </a:xfrm>
        </p:grpSpPr>
        <p:grpSp>
          <p:nvGrpSpPr>
            <p:cNvPr id="31" name="Group 50">
              <a:extLst>
                <a:ext uri="{FF2B5EF4-FFF2-40B4-BE49-F238E27FC236}">
                  <a16:creationId xmlns:a16="http://schemas.microsoft.com/office/drawing/2014/main" id="{93A74B0F-4B63-BBEA-1904-66C76F424067}"/>
                </a:ext>
              </a:extLst>
            </p:cNvPr>
            <p:cNvGrpSpPr/>
            <p:nvPr/>
          </p:nvGrpSpPr>
          <p:grpSpPr>
            <a:xfrm>
              <a:off x="1641271" y="2244524"/>
              <a:ext cx="1546429" cy="1546426"/>
              <a:chOff x="953424" y="1486519"/>
              <a:chExt cx="2228412" cy="2228408"/>
            </a:xfrm>
            <a:solidFill>
              <a:srgbClr val="0187AC"/>
            </a:solidFill>
          </p:grpSpPr>
          <p:sp>
            <p:nvSpPr>
              <p:cNvPr id="33" name="Freeform 42">
                <a:extLst>
                  <a:ext uri="{FF2B5EF4-FFF2-40B4-BE49-F238E27FC236}">
                    <a16:creationId xmlns:a16="http://schemas.microsoft.com/office/drawing/2014/main" id="{602786CD-D552-78E5-A62B-2B7E09A60CD9}"/>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7649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34" name="Oval 33">
                <a:extLst>
                  <a:ext uri="{FF2B5EF4-FFF2-40B4-BE49-F238E27FC236}">
                    <a16:creationId xmlns:a16="http://schemas.microsoft.com/office/drawing/2014/main" id="{6C637862-095B-2C06-D086-113F7995B44F}"/>
                  </a:ext>
                </a:extLst>
              </p:cNvPr>
              <p:cNvSpPr/>
              <p:nvPr/>
            </p:nvSpPr>
            <p:spPr>
              <a:xfrm>
                <a:off x="1376346" y="1909440"/>
                <a:ext cx="1382568" cy="1382568"/>
              </a:xfrm>
              <a:prstGeom prst="ellipse">
                <a:avLst/>
              </a:prstGeom>
              <a:solidFill>
                <a:srgbClr val="176490"/>
              </a:solidFill>
              <a:ln w="57150" cap="flat" cmpd="sng" algn="ctr">
                <a:solidFill>
                  <a:srgbClr val="17649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32" name="Freeform 9">
              <a:extLst>
                <a:ext uri="{FF2B5EF4-FFF2-40B4-BE49-F238E27FC236}">
                  <a16:creationId xmlns:a16="http://schemas.microsoft.com/office/drawing/2014/main" id="{16FE79FE-0A86-3ED2-FEA5-DCBB4E655F23}"/>
                </a:ext>
              </a:extLst>
            </p:cNvPr>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35" name="Group 34">
            <a:extLst>
              <a:ext uri="{FF2B5EF4-FFF2-40B4-BE49-F238E27FC236}">
                <a16:creationId xmlns:a16="http://schemas.microsoft.com/office/drawing/2014/main" id="{CD51BC70-BBC4-B89B-AE0C-DB6999059A7D}"/>
              </a:ext>
            </a:extLst>
          </p:cNvPr>
          <p:cNvGrpSpPr/>
          <p:nvPr/>
        </p:nvGrpSpPr>
        <p:grpSpPr>
          <a:xfrm>
            <a:off x="10675236" y="5190566"/>
            <a:ext cx="928935" cy="1000025"/>
            <a:chOff x="3622147" y="2526702"/>
            <a:chExt cx="959450" cy="959448"/>
          </a:xfrm>
        </p:grpSpPr>
        <p:grpSp>
          <p:nvGrpSpPr>
            <p:cNvPr id="36" name="Group 56">
              <a:extLst>
                <a:ext uri="{FF2B5EF4-FFF2-40B4-BE49-F238E27FC236}">
                  <a16:creationId xmlns:a16="http://schemas.microsoft.com/office/drawing/2014/main" id="{336B7CB2-4BA0-5BFB-4CFA-02C3CE2C7DF8}"/>
                </a:ext>
              </a:extLst>
            </p:cNvPr>
            <p:cNvGrpSpPr/>
            <p:nvPr/>
          </p:nvGrpSpPr>
          <p:grpSpPr>
            <a:xfrm>
              <a:off x="3622147" y="2526702"/>
              <a:ext cx="959450" cy="959448"/>
              <a:chOff x="953424" y="1486519"/>
              <a:chExt cx="2228412" cy="2228408"/>
            </a:xfrm>
            <a:solidFill>
              <a:srgbClr val="52C3CB"/>
            </a:solidFill>
          </p:grpSpPr>
          <p:sp>
            <p:nvSpPr>
              <p:cNvPr id="38" name="Freeform 48">
                <a:extLst>
                  <a:ext uri="{FF2B5EF4-FFF2-40B4-BE49-F238E27FC236}">
                    <a16:creationId xmlns:a16="http://schemas.microsoft.com/office/drawing/2014/main" id="{7F2E23F6-208A-9842-1CA4-FFE431D3CA15}"/>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39" name="Oval 38">
                <a:extLst>
                  <a:ext uri="{FF2B5EF4-FFF2-40B4-BE49-F238E27FC236}">
                    <a16:creationId xmlns:a16="http://schemas.microsoft.com/office/drawing/2014/main" id="{FF546D47-99AA-619F-F4F6-1F3081CED59C}"/>
                  </a:ext>
                </a:extLst>
              </p:cNvPr>
              <p:cNvSpPr/>
              <p:nvPr/>
            </p:nvSpPr>
            <p:spPr>
              <a:xfrm>
                <a:off x="1376346" y="1909439"/>
                <a:ext cx="1382568" cy="1382568"/>
              </a:xfrm>
              <a:prstGeom prst="ellipse">
                <a:avLst/>
              </a:prstGeom>
              <a:grpFill/>
              <a:ln w="38100" cap="flat" cmpd="sng" algn="ctr">
                <a:solidFill>
                  <a:srgbClr val="52C3CB">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37" name="Freeform 9">
              <a:extLst>
                <a:ext uri="{FF2B5EF4-FFF2-40B4-BE49-F238E27FC236}">
                  <a16:creationId xmlns:a16="http://schemas.microsoft.com/office/drawing/2014/main" id="{6A7E66DF-AFF8-E8A5-7A39-BAFD2EB6DF27}"/>
                </a:ext>
              </a:extLst>
            </p:cNvPr>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40" name="Group 39">
            <a:extLst>
              <a:ext uri="{FF2B5EF4-FFF2-40B4-BE49-F238E27FC236}">
                <a16:creationId xmlns:a16="http://schemas.microsoft.com/office/drawing/2014/main" id="{10CF4188-500F-1684-C6FA-5A617C0FEABF}"/>
              </a:ext>
            </a:extLst>
          </p:cNvPr>
          <p:cNvGrpSpPr/>
          <p:nvPr/>
        </p:nvGrpSpPr>
        <p:grpSpPr>
          <a:xfrm>
            <a:off x="9691223" y="4986146"/>
            <a:ext cx="1017087" cy="1094924"/>
            <a:chOff x="3902502" y="1597454"/>
            <a:chExt cx="1050498" cy="1050496"/>
          </a:xfrm>
        </p:grpSpPr>
        <p:grpSp>
          <p:nvGrpSpPr>
            <p:cNvPr id="41" name="Group 49">
              <a:extLst>
                <a:ext uri="{FF2B5EF4-FFF2-40B4-BE49-F238E27FC236}">
                  <a16:creationId xmlns:a16="http://schemas.microsoft.com/office/drawing/2014/main" id="{4F2A8BF4-A06D-15B9-EEAF-99FAFF00E5CB}"/>
                </a:ext>
              </a:extLst>
            </p:cNvPr>
            <p:cNvGrpSpPr/>
            <p:nvPr/>
          </p:nvGrpSpPr>
          <p:grpSpPr>
            <a:xfrm>
              <a:off x="3902502" y="1597454"/>
              <a:ext cx="1050498" cy="1050496"/>
              <a:chOff x="953424" y="1486519"/>
              <a:chExt cx="2228412" cy="2228408"/>
            </a:xfrm>
            <a:solidFill>
              <a:srgbClr val="1AA4BE"/>
            </a:solidFill>
          </p:grpSpPr>
          <p:sp>
            <p:nvSpPr>
              <p:cNvPr id="43" name="Freeform 39">
                <a:extLst>
                  <a:ext uri="{FF2B5EF4-FFF2-40B4-BE49-F238E27FC236}">
                    <a16:creationId xmlns:a16="http://schemas.microsoft.com/office/drawing/2014/main" id="{31CCA5DF-5E65-FCC2-8630-4F4336A08D77}"/>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9575B281-088A-0C0F-CF9F-FC8CF2A1A528}"/>
                  </a:ext>
                </a:extLst>
              </p:cNvPr>
              <p:cNvSpPr/>
              <p:nvPr/>
            </p:nvSpPr>
            <p:spPr>
              <a:xfrm>
                <a:off x="1376346" y="1909439"/>
                <a:ext cx="1382568" cy="1382568"/>
              </a:xfrm>
              <a:prstGeom prst="ellipse">
                <a:avLst/>
              </a:prstGeom>
              <a:grpFill/>
              <a:ln w="38100" cap="flat" cmpd="sng" algn="ctr">
                <a:solidFill>
                  <a:srgbClr val="1AA4BE">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42" name="Freeform 131">
              <a:extLst>
                <a:ext uri="{FF2B5EF4-FFF2-40B4-BE49-F238E27FC236}">
                  <a16:creationId xmlns:a16="http://schemas.microsoft.com/office/drawing/2014/main" id="{0042F2E0-B664-6796-A7DB-0C70575C63C5}"/>
                </a:ext>
              </a:extLst>
            </p:cNvPr>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420561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1DB7B-8AC6-87E9-F3E4-503445FC1FA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8807C19-C1B5-A630-47EB-A47244093254}"/>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Išlaidų tinkamumo reikalavimai</a:t>
            </a:r>
            <a:r>
              <a:rPr kumimoji="0" lang="en-US" sz="4400" b="0" i="0" u="none" strike="noStrike" kern="1200" cap="none" spc="40" normalizeH="0" baseline="0" noProof="0" dirty="0">
                <a:ln>
                  <a:noFill/>
                </a:ln>
                <a:solidFill>
                  <a:srgbClr val="092E68"/>
                </a:solidFill>
                <a:effectLst/>
                <a:uLnTx/>
                <a:uFillTx/>
                <a:latin typeface="DM Serif Display" pitchFamily="2" charset="0"/>
              </a:rPr>
              <a:t> (2)</a:t>
            </a:r>
            <a:r>
              <a:rPr kumimoji="0" lang="lt-LT" sz="4400" b="0" i="0" u="none" strike="noStrike" kern="1200" cap="none" spc="40" normalizeH="0" baseline="0" noProof="0" dirty="0">
                <a:ln>
                  <a:noFill/>
                </a:ln>
                <a:solidFill>
                  <a:srgbClr val="092E68"/>
                </a:solidFill>
                <a:effectLst/>
                <a:uLnTx/>
                <a:uFillTx/>
                <a:latin typeface="DM Serif Display" pitchFamily="2" charset="0"/>
              </a:rPr>
              <a:t> </a:t>
            </a:r>
          </a:p>
          <a:p>
            <a:pPr>
              <a:spcAft>
                <a:spcPts val="300"/>
              </a:spcAft>
            </a:pPr>
            <a:r>
              <a:rPr kumimoji="0" lang="en-US" sz="2800" b="0" i="1" u="none" strike="noStrike" kern="1200" cap="none" spc="40" normalizeH="0" baseline="0" noProof="0" dirty="0">
                <a:ln>
                  <a:noFill/>
                </a:ln>
                <a:solidFill>
                  <a:schemeClr val="bg2">
                    <a:lumMod val="50000"/>
                  </a:schemeClr>
                </a:solidFill>
                <a:effectLst/>
                <a:uLnTx/>
                <a:uFillTx/>
                <a:latin typeface="DM Serif Display" pitchFamily="2" charset="0"/>
              </a:rPr>
              <a:t>Antrasis</a:t>
            </a: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 kvietimas</a:t>
            </a:r>
          </a:p>
          <a:p>
            <a:endParaRPr lang="lt-LT" dirty="0"/>
          </a:p>
        </p:txBody>
      </p:sp>
      <p:sp>
        <p:nvSpPr>
          <p:cNvPr id="4" name="Slide Number Placeholder 3">
            <a:extLst>
              <a:ext uri="{FF2B5EF4-FFF2-40B4-BE49-F238E27FC236}">
                <a16:creationId xmlns:a16="http://schemas.microsoft.com/office/drawing/2014/main" id="{6B87381D-3BF9-0D54-DA13-FCB2F72F8924}"/>
              </a:ext>
            </a:extLst>
          </p:cNvPr>
          <p:cNvSpPr>
            <a:spLocks noGrp="1"/>
          </p:cNvSpPr>
          <p:nvPr>
            <p:ph type="sldNum" sz="quarter" idx="4"/>
          </p:nvPr>
        </p:nvSpPr>
        <p:spPr/>
        <p:txBody>
          <a:bodyPr/>
          <a:lstStyle/>
          <a:p>
            <a:fld id="{2C9A1DEF-F8CC-264F-9A7B-89BAB9CBC5C2}" type="slidenum">
              <a:rPr lang="en-US" smtClean="0"/>
              <a:pPr/>
              <a:t>15</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80D52472-EBCA-B433-C5F8-D5585611FBEA}"/>
              </a:ext>
            </a:extLst>
          </p:cNvPr>
          <p:cNvSpPr>
            <a:spLocks noGrp="1"/>
          </p:cNvSpPr>
          <p:nvPr>
            <p:ph type="body" sz="quarter" idx="10"/>
          </p:nvPr>
        </p:nvSpPr>
        <p:spPr>
          <a:xfrm>
            <a:off x="1416048" y="1615811"/>
            <a:ext cx="10188123" cy="4140036"/>
          </a:xfrm>
        </p:spPr>
        <p:txBody>
          <a:bodyPr/>
          <a:lstStyle/>
          <a:p>
            <a:pPr marL="342900" indent="-342900" algn="just">
              <a:spcAft>
                <a:spcPts val="600"/>
              </a:spcAft>
              <a:buClr>
                <a:srgbClr val="142D64"/>
              </a:buClr>
              <a:buFont typeface="Poppins" panose="00000500000000000000" pitchFamily="2" charset="-70"/>
              <a:buChar char="।"/>
            </a:pPr>
            <a:r>
              <a:rPr lang="en-US" sz="2000" dirty="0">
                <a:solidFill>
                  <a:schemeClr val="tx1"/>
                </a:solidFill>
                <a:latin typeface="Poppins" panose="00000500000000000000" pitchFamily="2" charset="-70"/>
              </a:rPr>
              <a:t>P</a:t>
            </a:r>
            <a:r>
              <a:rPr lang="lt-LT" sz="2000" dirty="0">
                <a:solidFill>
                  <a:schemeClr val="tx1"/>
                </a:solidFill>
                <a:latin typeface="Poppins" panose="00000500000000000000" pitchFamily="2" charset="-70"/>
              </a:rPr>
              <a:t>rojekto veiklos </a:t>
            </a:r>
            <a:r>
              <a:rPr lang="lt-LT" sz="2000" b="1" dirty="0">
                <a:solidFill>
                  <a:srgbClr val="142D64"/>
                </a:solidFill>
                <a:latin typeface="Poppins" panose="00000500000000000000" pitchFamily="2" charset="-70"/>
              </a:rPr>
              <a:t>gali būti pradėtos įgyvendinti ne anksčiau nei 24 mėnesiai iki PĮP registravimo </a:t>
            </a:r>
            <a:r>
              <a:rPr lang="en-US" sz="2000" b="1" dirty="0">
                <a:solidFill>
                  <a:srgbClr val="142D64"/>
                </a:solidFill>
                <a:latin typeface="Poppins" panose="00000500000000000000" pitchFamily="2" charset="-70"/>
              </a:rPr>
              <a:t>ADMI </a:t>
            </a:r>
            <a:r>
              <a:rPr lang="lt-LT" sz="2000" b="1" dirty="0">
                <a:solidFill>
                  <a:srgbClr val="142D64"/>
                </a:solidFill>
                <a:latin typeface="Poppins" panose="00000500000000000000" pitchFamily="2" charset="-70"/>
              </a:rPr>
              <a:t>dienos </a:t>
            </a:r>
            <a:r>
              <a:rPr lang="lt-LT" sz="2000" dirty="0">
                <a:solidFill>
                  <a:schemeClr val="tx1"/>
                </a:solidFill>
                <a:latin typeface="Poppins" panose="00000500000000000000" pitchFamily="2" charset="-70"/>
              </a:rPr>
              <a:t>ir </a:t>
            </a:r>
            <a:r>
              <a:rPr lang="lt-LT" sz="2000" b="1" dirty="0">
                <a:solidFill>
                  <a:srgbClr val="142D64"/>
                </a:solidFill>
                <a:latin typeface="Poppins" panose="00000500000000000000" pitchFamily="2" charset="-70"/>
              </a:rPr>
              <a:t>negali būti baigtos iki pateikiant PĮP</a:t>
            </a:r>
            <a:r>
              <a:rPr lang="lt-LT" sz="2000" dirty="0">
                <a:solidFill>
                  <a:schemeClr val="tx1"/>
                </a:solidFill>
                <a:latin typeface="Poppins" panose="00000500000000000000" pitchFamily="2" charset="-70"/>
              </a:rPr>
              <a:t>.</a:t>
            </a:r>
            <a:r>
              <a:rPr lang="lt-LT" sz="2000" b="1" dirty="0">
                <a:solidFill>
                  <a:srgbClr val="212529"/>
                </a:solidFill>
                <a:latin typeface="Poppins" panose="00000500000000000000" pitchFamily="2" charset="-70"/>
              </a:rPr>
              <a:t> </a:t>
            </a:r>
          </a:p>
          <a:p>
            <a:pPr marL="342900" indent="-342900" algn="just">
              <a:spcAft>
                <a:spcPts val="600"/>
              </a:spcAft>
              <a:buClr>
                <a:srgbClr val="142D64"/>
              </a:buClr>
              <a:buFont typeface="Poppins" panose="00000500000000000000" pitchFamily="2" charset="-70"/>
              <a:buChar char="।"/>
            </a:pPr>
            <a:r>
              <a:rPr lang="lt-LT" sz="2000" b="1" dirty="0">
                <a:solidFill>
                  <a:srgbClr val="008080"/>
                </a:solidFill>
                <a:latin typeface="Poppins" panose="00000500000000000000" pitchFamily="2" charset="-70"/>
              </a:rPr>
              <a:t>SVARBU</a:t>
            </a:r>
            <a:r>
              <a:rPr lang="en-US" sz="2000" b="1" dirty="0">
                <a:solidFill>
                  <a:srgbClr val="008080"/>
                </a:solidFill>
                <a:latin typeface="Poppins" panose="00000500000000000000" pitchFamily="2" charset="-70"/>
              </a:rPr>
              <a:t>! </a:t>
            </a:r>
            <a:r>
              <a:rPr lang="lt-LT" sz="2000" b="1" dirty="0">
                <a:solidFill>
                  <a:srgbClr val="092D68"/>
                </a:solidFill>
                <a:latin typeface="Poppins" panose="00000500000000000000" pitchFamily="2" charset="-70"/>
              </a:rPr>
              <a:t>Projekto išlaidos iki projekto sutarties sudarymo yra patiriamos pareiškėjo rizika. </a:t>
            </a:r>
          </a:p>
          <a:p>
            <a:pPr algn="just">
              <a:spcAft>
                <a:spcPts val="600"/>
              </a:spcAft>
              <a:buClr>
                <a:srgbClr val="142D64"/>
              </a:buClr>
            </a:pPr>
            <a:endParaRPr lang="lt-LT" sz="2000" b="1" dirty="0">
              <a:solidFill>
                <a:srgbClr val="212529"/>
              </a:solidFill>
              <a:latin typeface="Poppins" panose="00000500000000000000" pitchFamily="2" charset="-70"/>
            </a:endParaRPr>
          </a:p>
        </p:txBody>
      </p:sp>
      <p:grpSp>
        <p:nvGrpSpPr>
          <p:cNvPr id="23" name="Group 158">
            <a:extLst>
              <a:ext uri="{FF2B5EF4-FFF2-40B4-BE49-F238E27FC236}">
                <a16:creationId xmlns:a16="http://schemas.microsoft.com/office/drawing/2014/main" id="{24923707-C939-D1C0-C4B2-D7F1DC4A7DB7}"/>
              </a:ext>
            </a:extLst>
          </p:cNvPr>
          <p:cNvGrpSpPr/>
          <p:nvPr/>
        </p:nvGrpSpPr>
        <p:grpSpPr>
          <a:xfrm flipH="1">
            <a:off x="6462136" y="4501609"/>
            <a:ext cx="3705367" cy="889483"/>
            <a:chOff x="3333750" y="3273424"/>
            <a:chExt cx="2473325" cy="593726"/>
          </a:xfrm>
        </p:grpSpPr>
        <p:sp>
          <p:nvSpPr>
            <p:cNvPr id="24" name="Freeform 5">
              <a:extLst>
                <a:ext uri="{FF2B5EF4-FFF2-40B4-BE49-F238E27FC236}">
                  <a16:creationId xmlns:a16="http://schemas.microsoft.com/office/drawing/2014/main" id="{D88A5E84-C039-69E8-A28C-7115BCE4EFC8}"/>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5" name="Freeform 6">
              <a:extLst>
                <a:ext uri="{FF2B5EF4-FFF2-40B4-BE49-F238E27FC236}">
                  <a16:creationId xmlns:a16="http://schemas.microsoft.com/office/drawing/2014/main" id="{9CEAF524-3FA1-F0BD-5670-D7C1CDE4414F}"/>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6" name="Freeform 7">
              <a:extLst>
                <a:ext uri="{FF2B5EF4-FFF2-40B4-BE49-F238E27FC236}">
                  <a16:creationId xmlns:a16="http://schemas.microsoft.com/office/drawing/2014/main" id="{9B3A94FF-AD53-2BC2-A0F9-BE7C51CD7DDC}"/>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7" name="Freeform 8">
              <a:extLst>
                <a:ext uri="{FF2B5EF4-FFF2-40B4-BE49-F238E27FC236}">
                  <a16:creationId xmlns:a16="http://schemas.microsoft.com/office/drawing/2014/main" id="{1CF20B0A-C566-CA5B-EB6F-7E2CB157FEF8}"/>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8" name="Oval 9">
              <a:extLst>
                <a:ext uri="{FF2B5EF4-FFF2-40B4-BE49-F238E27FC236}">
                  <a16:creationId xmlns:a16="http://schemas.microsoft.com/office/drawing/2014/main" id="{87A92E88-2BED-D5F1-36D5-D313DA21617B}"/>
                </a:ext>
              </a:extLst>
            </p:cNvPr>
            <p:cNvSpPr>
              <a:spLocks noChangeArrowheads="1"/>
            </p:cNvSpPr>
            <p:nvPr/>
          </p:nvSpPr>
          <p:spPr bwMode="auto">
            <a:xfrm>
              <a:off x="4373563" y="3449637"/>
              <a:ext cx="407988" cy="92075"/>
            </a:xfrm>
            <a:prstGeom prst="ellipse">
              <a:avLst/>
            </a:pr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29" name="Group 158">
            <a:extLst>
              <a:ext uri="{FF2B5EF4-FFF2-40B4-BE49-F238E27FC236}">
                <a16:creationId xmlns:a16="http://schemas.microsoft.com/office/drawing/2014/main" id="{7089D4B4-E18D-F13E-5B69-AD691DA1CFF7}"/>
              </a:ext>
            </a:extLst>
          </p:cNvPr>
          <p:cNvGrpSpPr/>
          <p:nvPr/>
        </p:nvGrpSpPr>
        <p:grpSpPr>
          <a:xfrm>
            <a:off x="8581651" y="3480851"/>
            <a:ext cx="2732751" cy="656003"/>
            <a:chOff x="3333750" y="3273424"/>
            <a:chExt cx="2473325" cy="593726"/>
          </a:xfrm>
        </p:grpSpPr>
        <p:sp>
          <p:nvSpPr>
            <p:cNvPr id="30" name="Freeform 5">
              <a:extLst>
                <a:ext uri="{FF2B5EF4-FFF2-40B4-BE49-F238E27FC236}">
                  <a16:creationId xmlns:a16="http://schemas.microsoft.com/office/drawing/2014/main" id="{8EE2C3FB-EB2F-365B-EED8-A64C2824879B}"/>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1" name="Freeform 6">
              <a:extLst>
                <a:ext uri="{FF2B5EF4-FFF2-40B4-BE49-F238E27FC236}">
                  <a16:creationId xmlns:a16="http://schemas.microsoft.com/office/drawing/2014/main" id="{ACB6F4BB-5B1F-4DE3-59F8-D04657922CAE}"/>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2" name="Freeform 7">
              <a:extLst>
                <a:ext uri="{FF2B5EF4-FFF2-40B4-BE49-F238E27FC236}">
                  <a16:creationId xmlns:a16="http://schemas.microsoft.com/office/drawing/2014/main" id="{516A90BC-ADBB-091C-F977-C7412E03D98D}"/>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3" name="Freeform 8">
              <a:extLst>
                <a:ext uri="{FF2B5EF4-FFF2-40B4-BE49-F238E27FC236}">
                  <a16:creationId xmlns:a16="http://schemas.microsoft.com/office/drawing/2014/main" id="{F8BAEDB1-C7CD-7186-8ACA-CB68407D1586}"/>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4" name="Oval 9">
              <a:extLst>
                <a:ext uri="{FF2B5EF4-FFF2-40B4-BE49-F238E27FC236}">
                  <a16:creationId xmlns:a16="http://schemas.microsoft.com/office/drawing/2014/main" id="{0A381100-552C-B1C4-D9CB-8B0F772A505F}"/>
                </a:ext>
              </a:extLst>
            </p:cNvPr>
            <p:cNvSpPr>
              <a:spLocks noChangeArrowheads="1"/>
            </p:cNvSpPr>
            <p:nvPr/>
          </p:nvSpPr>
          <p:spPr bwMode="auto">
            <a:xfrm>
              <a:off x="4373563" y="3449637"/>
              <a:ext cx="407988" cy="92075"/>
            </a:xfrm>
            <a:prstGeom prst="ellipse">
              <a:avLst/>
            </a:pr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35" name="Group 130">
            <a:extLst>
              <a:ext uri="{FF2B5EF4-FFF2-40B4-BE49-F238E27FC236}">
                <a16:creationId xmlns:a16="http://schemas.microsoft.com/office/drawing/2014/main" id="{598EBD7C-54F3-29B6-BD0D-5311A2F89E32}"/>
              </a:ext>
            </a:extLst>
          </p:cNvPr>
          <p:cNvGrpSpPr/>
          <p:nvPr/>
        </p:nvGrpSpPr>
        <p:grpSpPr>
          <a:xfrm>
            <a:off x="1416048" y="4937709"/>
            <a:ext cx="4763625" cy="1143516"/>
            <a:chOff x="3333750" y="3273424"/>
            <a:chExt cx="2473325" cy="593726"/>
          </a:xfrm>
        </p:grpSpPr>
        <p:sp>
          <p:nvSpPr>
            <p:cNvPr id="36" name="Freeform 5">
              <a:extLst>
                <a:ext uri="{FF2B5EF4-FFF2-40B4-BE49-F238E27FC236}">
                  <a16:creationId xmlns:a16="http://schemas.microsoft.com/office/drawing/2014/main" id="{9A13AF90-3FCA-E1B1-237E-23BD021B322E}"/>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7" name="Freeform 6">
              <a:extLst>
                <a:ext uri="{FF2B5EF4-FFF2-40B4-BE49-F238E27FC236}">
                  <a16:creationId xmlns:a16="http://schemas.microsoft.com/office/drawing/2014/main" id="{81F4064E-96A7-C6E5-51F5-4ED409CF1963}"/>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8" name="Freeform 7">
              <a:extLst>
                <a:ext uri="{FF2B5EF4-FFF2-40B4-BE49-F238E27FC236}">
                  <a16:creationId xmlns:a16="http://schemas.microsoft.com/office/drawing/2014/main" id="{93376BFD-CBAD-E941-E79C-5EA79ED257E1}"/>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9" name="Freeform 8">
              <a:extLst>
                <a:ext uri="{FF2B5EF4-FFF2-40B4-BE49-F238E27FC236}">
                  <a16:creationId xmlns:a16="http://schemas.microsoft.com/office/drawing/2014/main" id="{3134AA41-941E-2B09-C2EB-DBB28CE2DCFA}"/>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0" name="Oval 9">
              <a:extLst>
                <a:ext uri="{FF2B5EF4-FFF2-40B4-BE49-F238E27FC236}">
                  <a16:creationId xmlns:a16="http://schemas.microsoft.com/office/drawing/2014/main" id="{9D2E92FC-BCB5-DA48-35F0-9B3E1104E0EC}"/>
                </a:ext>
              </a:extLst>
            </p:cNvPr>
            <p:cNvSpPr>
              <a:spLocks noChangeArrowheads="1"/>
            </p:cNvSpPr>
            <p:nvPr/>
          </p:nvSpPr>
          <p:spPr bwMode="auto">
            <a:xfrm>
              <a:off x="4373563" y="3449637"/>
              <a:ext cx="407988" cy="92075"/>
            </a:xfrm>
            <a:prstGeom prst="ellipse">
              <a:avLst/>
            </a:pr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319132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D34BDFAE-89B5-8662-59E5-A5D9D893E30A}"/>
            </a:ext>
          </a:extLst>
        </p:cNvPr>
        <p:cNvGrpSpPr/>
        <p:nvPr/>
      </p:nvGrpSpPr>
      <p:grpSpPr>
        <a:xfrm>
          <a:off x="0" y="0"/>
          <a:ext cx="0" cy="0"/>
          <a:chOff x="0" y="0"/>
          <a:chExt cx="0" cy="0"/>
        </a:xfrm>
      </p:grpSpPr>
      <p:sp>
        <p:nvSpPr>
          <p:cNvPr id="24" name="Text Placeholder 2">
            <a:extLst>
              <a:ext uri="{FF2B5EF4-FFF2-40B4-BE49-F238E27FC236}">
                <a16:creationId xmlns:a16="http://schemas.microsoft.com/office/drawing/2014/main" id="{216A8602-DEFC-8C51-B923-8B7303174587}"/>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a:t>
            </a:r>
            <a:r>
              <a:rPr kumimoji="0" lang="en-US" sz="4400" b="0" i="0" u="none" strike="noStrike" kern="1200" cap="none" spc="40" normalizeH="0" baseline="0" noProof="0" dirty="0">
                <a:ln>
                  <a:noFill/>
                </a:ln>
                <a:solidFill>
                  <a:srgbClr val="092E68"/>
                </a:solidFill>
                <a:effectLst/>
                <a:uLnTx/>
                <a:uFillTx/>
                <a:latin typeface="DM Serif Display" pitchFamily="2" charset="0"/>
              </a:rPr>
              <a:t>1)</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kvietimas</a:t>
            </a:r>
          </a:p>
        </p:txBody>
      </p:sp>
      <p:sp>
        <p:nvSpPr>
          <p:cNvPr id="27" name="Slide Number Placeholder 3">
            <a:extLst>
              <a:ext uri="{FF2B5EF4-FFF2-40B4-BE49-F238E27FC236}">
                <a16:creationId xmlns:a16="http://schemas.microsoft.com/office/drawing/2014/main" id="{5B92C399-3EEE-4DBC-E1FC-E584836F0A8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E63C84AA-9F3F-197B-B72A-6821A53924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A9DAC12-D702-88B2-9B34-4D427DE10C53}"/>
              </a:ext>
            </a:extLst>
          </p:cNvPr>
          <p:cNvSpPr/>
          <p:nvPr/>
        </p:nvSpPr>
        <p:spPr>
          <a:xfrm>
            <a:off x="1274139" y="1587529"/>
            <a:ext cx="3542305" cy="453058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600" b="1" dirty="0">
                <a:solidFill>
                  <a:schemeClr val="tx1"/>
                </a:solidFill>
              </a:rPr>
              <a:t>I</a:t>
            </a:r>
            <a:r>
              <a:rPr lang="lt-LT" sz="1600" b="1" dirty="0">
                <a:solidFill>
                  <a:schemeClr val="tx1"/>
                </a:solidFill>
              </a:rPr>
              <a:t>nfrastruktūros išlaidos</a:t>
            </a:r>
            <a:r>
              <a:rPr lang="lt-LT" sz="1600" dirty="0">
                <a:solidFill>
                  <a:schemeClr val="tx1"/>
                </a:solidFill>
              </a:rPr>
              <a:t>,</a:t>
            </a:r>
            <a:r>
              <a:rPr lang="lt-LT" sz="1600" b="1" dirty="0">
                <a:solidFill>
                  <a:schemeClr val="tx1"/>
                </a:solidFill>
              </a:rPr>
              <a:t> </a:t>
            </a:r>
            <a:r>
              <a:rPr lang="lt-LT" sz="1600" dirty="0">
                <a:solidFill>
                  <a:schemeClr val="tx1"/>
                </a:solidFill>
              </a:rPr>
              <a:t>kurios apima</a:t>
            </a:r>
            <a:r>
              <a:rPr lang="en-US" sz="1600" dirty="0">
                <a:solidFill>
                  <a:schemeClr val="tx1"/>
                </a:solidFill>
              </a:rPr>
              <a:t>:</a:t>
            </a:r>
          </a:p>
          <a:p>
            <a:pPr algn="ctr">
              <a:spcAft>
                <a:spcPts val="600"/>
              </a:spcAft>
            </a:pPr>
            <a:r>
              <a:rPr lang="lt-LT" sz="1600" dirty="0">
                <a:solidFill>
                  <a:schemeClr val="tx1"/>
                </a:solidFill>
              </a:rPr>
              <a:t>- pastato / patalpų paprastojo remonto, kapitalinio remonto, rekonstravimo darbų atlikimo išlaidas;</a:t>
            </a:r>
          </a:p>
          <a:p>
            <a:pPr algn="ctr">
              <a:spcAft>
                <a:spcPts val="600"/>
              </a:spcAft>
            </a:pPr>
            <a:r>
              <a:rPr lang="lt-LT" sz="1600" dirty="0">
                <a:solidFill>
                  <a:schemeClr val="tx1"/>
                </a:solidFill>
              </a:rPr>
              <a:t>- inžinerinių paslaugų išlaidas;</a:t>
            </a:r>
          </a:p>
          <a:p>
            <a:pPr marL="285750" indent="-285750" algn="ctr">
              <a:spcAft>
                <a:spcPts val="600"/>
              </a:spcAft>
              <a:buFontTx/>
              <a:buChar char="-"/>
            </a:pPr>
            <a:r>
              <a:rPr lang="lt-LT" sz="1600" dirty="0">
                <a:solidFill>
                  <a:schemeClr val="tx1"/>
                </a:solidFill>
              </a:rPr>
              <a:t>baldų įsigijimo išlaidas.</a:t>
            </a:r>
          </a:p>
          <a:p>
            <a:pPr algn="ctr">
              <a:spcAft>
                <a:spcPts val="600"/>
              </a:spcAft>
            </a:pPr>
            <a:r>
              <a:rPr lang="lt-LT" sz="1600" b="1" dirty="0">
                <a:solidFill>
                  <a:srgbClr val="008080"/>
                </a:solidFill>
              </a:rPr>
              <a:t>SVARBU</a:t>
            </a:r>
            <a:r>
              <a:rPr lang="en-US" sz="1600" b="1" dirty="0">
                <a:solidFill>
                  <a:srgbClr val="008080"/>
                </a:solidFill>
              </a:rPr>
              <a:t>! </a:t>
            </a:r>
            <a:endParaRPr lang="lt-LT" sz="1600" b="1" dirty="0">
              <a:solidFill>
                <a:srgbClr val="008080"/>
              </a:solidFill>
            </a:endParaRPr>
          </a:p>
          <a:p>
            <a:pPr algn="ctr">
              <a:spcAft>
                <a:spcPts val="600"/>
              </a:spcAft>
            </a:pPr>
            <a:r>
              <a:rPr lang="lt-LT" sz="1600" b="1" dirty="0">
                <a:solidFill>
                  <a:srgbClr val="092D68"/>
                </a:solidFill>
              </a:rPr>
              <a:t>Infrastruktūros išlaidos </a:t>
            </a:r>
            <a:r>
              <a:rPr lang="lt-LT" sz="1600" dirty="0">
                <a:solidFill>
                  <a:schemeClr val="tx1"/>
                </a:solidFill>
              </a:rPr>
              <a:t>(kartu sudėjus) </a:t>
            </a:r>
            <a:r>
              <a:rPr lang="lt-LT" sz="1600" b="1" dirty="0">
                <a:solidFill>
                  <a:srgbClr val="092D68"/>
                </a:solidFill>
              </a:rPr>
              <a:t>gali sudaryti </a:t>
            </a:r>
            <a:r>
              <a:rPr lang="en-US" sz="1600" b="1" dirty="0">
                <a:solidFill>
                  <a:srgbClr val="092D68"/>
                </a:solidFill>
              </a:rPr>
              <a:t>n</a:t>
            </a:r>
            <a:r>
              <a:rPr lang="lt-LT" sz="1600" b="1" dirty="0">
                <a:solidFill>
                  <a:srgbClr val="092D68"/>
                </a:solidFill>
              </a:rPr>
              <a:t>e daugiau kaip 50 proc. </a:t>
            </a:r>
            <a:r>
              <a:rPr lang="lt-LT" sz="1600" dirty="0">
                <a:solidFill>
                  <a:schemeClr val="tx1"/>
                </a:solidFill>
              </a:rPr>
              <a:t>visų projekto tinkamų finansuoti išlaidų.</a:t>
            </a:r>
          </a:p>
          <a:p>
            <a:pPr algn="ctr">
              <a:spcAft>
                <a:spcPts val="600"/>
              </a:spcAft>
            </a:pPr>
            <a:r>
              <a:rPr lang="lt-LT" sz="1600" b="1" dirty="0">
                <a:solidFill>
                  <a:srgbClr val="092D68"/>
                </a:solidFill>
              </a:rPr>
              <a:t>Baldų įsigijimo išlaidos gali sudaryti ne daugiau kaip 10 proc.</a:t>
            </a:r>
            <a:r>
              <a:rPr lang="lt-LT" sz="1600" dirty="0">
                <a:solidFill>
                  <a:schemeClr val="tx1"/>
                </a:solidFill>
              </a:rPr>
              <a:t> visų projekto tinkamų finansuoti išlaidų. </a:t>
            </a:r>
            <a:endParaRPr lang="en-US" sz="1600" dirty="0">
              <a:solidFill>
                <a:schemeClr val="tx1"/>
              </a:solidFill>
            </a:endParaRPr>
          </a:p>
        </p:txBody>
      </p:sp>
      <p:sp>
        <p:nvSpPr>
          <p:cNvPr id="3" name="Rectangle: Rounded Corners 2">
            <a:extLst>
              <a:ext uri="{FF2B5EF4-FFF2-40B4-BE49-F238E27FC236}">
                <a16:creationId xmlns:a16="http://schemas.microsoft.com/office/drawing/2014/main" id="{EE3EA3C9-DB8D-0128-E287-BBB3B8243813}"/>
              </a:ext>
            </a:extLst>
          </p:cNvPr>
          <p:cNvSpPr/>
          <p:nvPr/>
        </p:nvSpPr>
        <p:spPr>
          <a:xfrm>
            <a:off x="7306147" y="1804558"/>
            <a:ext cx="4298024" cy="58605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Įrangos ir programinės įrangos, įrenginių ir kito ilgalaikio turto įsigijimo išlaidos </a:t>
            </a:r>
            <a:endParaRPr lang="en-US" sz="1600" dirty="0">
              <a:solidFill>
                <a:schemeClr val="tx1"/>
              </a:solidFill>
            </a:endParaRPr>
          </a:p>
        </p:txBody>
      </p:sp>
      <p:sp>
        <p:nvSpPr>
          <p:cNvPr id="15" name="Rectangle: Rounded Corners 14">
            <a:extLst>
              <a:ext uri="{FF2B5EF4-FFF2-40B4-BE49-F238E27FC236}">
                <a16:creationId xmlns:a16="http://schemas.microsoft.com/office/drawing/2014/main" id="{25DF69D8-A242-2028-F2DB-BC41C6D5F08A}"/>
              </a:ext>
            </a:extLst>
          </p:cNvPr>
          <p:cNvSpPr/>
          <p:nvPr/>
        </p:nvSpPr>
        <p:spPr>
          <a:xfrm>
            <a:off x="8292974" y="3088400"/>
            <a:ext cx="3311197" cy="82632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Netiesioginės išlaidos</a:t>
            </a:r>
          </a:p>
          <a:p>
            <a:pPr algn="ctr">
              <a:spcAft>
                <a:spcPts val="600"/>
              </a:spcAft>
            </a:pP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(FN-01, pirma versija).</a:t>
            </a:r>
            <a:endParaRPr lang="en-US" sz="1600" dirty="0">
              <a:solidFill>
                <a:srgbClr val="092D68"/>
              </a:solidFill>
            </a:endParaRPr>
          </a:p>
        </p:txBody>
      </p:sp>
      <p:sp>
        <p:nvSpPr>
          <p:cNvPr id="16" name="Rectangle: Rounded Corners 15">
            <a:extLst>
              <a:ext uri="{FF2B5EF4-FFF2-40B4-BE49-F238E27FC236}">
                <a16:creationId xmlns:a16="http://schemas.microsoft.com/office/drawing/2014/main" id="{E6659561-CF37-1DE9-E63E-BD3A14ECC111}"/>
              </a:ext>
            </a:extLst>
          </p:cNvPr>
          <p:cNvSpPr/>
          <p:nvPr/>
        </p:nvSpPr>
        <p:spPr>
          <a:xfrm>
            <a:off x="7881846" y="4516888"/>
            <a:ext cx="3722325" cy="160122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Privalomų projektų matomumo ir informavimo apie projektus priemonių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(FS-01-01 arba FS-01-03, ketvirta versija).</a:t>
            </a:r>
            <a:endParaRPr lang="en-US" sz="1600" dirty="0">
              <a:solidFill>
                <a:srgbClr val="092D68"/>
              </a:solidFill>
            </a:endParaRPr>
          </a:p>
        </p:txBody>
      </p:sp>
      <p:sp>
        <p:nvSpPr>
          <p:cNvPr id="7" name="Flowchart: Connector 6">
            <a:extLst>
              <a:ext uri="{FF2B5EF4-FFF2-40B4-BE49-F238E27FC236}">
                <a16:creationId xmlns:a16="http://schemas.microsoft.com/office/drawing/2014/main" id="{786D5D59-ECA6-8DB5-B760-AC329F017799}"/>
              </a:ext>
            </a:extLst>
          </p:cNvPr>
          <p:cNvSpPr/>
          <p:nvPr/>
        </p:nvSpPr>
        <p:spPr>
          <a:xfrm>
            <a:off x="4339542" y="1813726"/>
            <a:ext cx="4066365" cy="3983263"/>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Tinkamos finansuoti projekto išlaidos,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kai teikiama investicinė pagalba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Reglamento (ES) Nr. 651/2014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53 straipsnio 2 dalies a-e punktuose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nustatytiems kultūros tikslams ir kultūrinėms veikloms</a:t>
            </a:r>
            <a:endParaRPr kumimoji="0" lang="lt-LT" sz="1333" b="0" i="0" u="none" strike="noStrike" kern="1200" cap="none" spc="0" normalizeH="0" baseline="0" noProof="0" dirty="0">
              <a:ln>
                <a:noFill/>
              </a:ln>
              <a:solidFill>
                <a:srgbClr val="262626">
                  <a:lumMod val="75000"/>
                  <a:lumOff val="25000"/>
                </a:srgbClr>
              </a:solidFill>
              <a:effectLst/>
              <a:uLnTx/>
              <a:uFillTx/>
              <a:latin typeface="Poppins" panose="00000500000000000000" pitchFamily="2" charset="-70"/>
              <a:ea typeface="+mn-ea"/>
              <a:cs typeface="Poppins" panose="00000500000000000000" pitchFamily="2" charset="-70"/>
            </a:endParaRPr>
          </a:p>
        </p:txBody>
      </p:sp>
    </p:spTree>
    <p:extLst>
      <p:ext uri="{BB962C8B-B14F-4D97-AF65-F5344CB8AC3E}">
        <p14:creationId xmlns:p14="http://schemas.microsoft.com/office/powerpoint/2010/main" val="382802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A71E6808-9BBC-ED36-E420-7498BF8747D6}"/>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(2</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kvietimas</a:t>
            </a:r>
          </a:p>
        </p:txBody>
      </p:sp>
      <p:sp>
        <p:nvSpPr>
          <p:cNvPr id="27" name="Slide Number Placeholder 3">
            <a:extLst>
              <a:ext uri="{FF2B5EF4-FFF2-40B4-BE49-F238E27FC236}">
                <a16:creationId xmlns:a16="http://schemas.microsoft.com/office/drawing/2014/main" id="{946989E9-874C-9B08-3BA2-DD753FCBC14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C734B181-13E0-D429-0A08-C7E4D65FA0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B1D04DB-BABE-E305-C95A-FF30B82DE969}"/>
              </a:ext>
            </a:extLst>
          </p:cNvPr>
          <p:cNvSpPr/>
          <p:nvPr/>
        </p:nvSpPr>
        <p:spPr>
          <a:xfrm>
            <a:off x="1261783" y="4860972"/>
            <a:ext cx="3645195" cy="105219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komandiruočių / kelionių išlaidos</a:t>
            </a:r>
            <a:endParaRPr lang="en-US" sz="1600" b="1" dirty="0">
              <a:solidFill>
                <a:schemeClr val="tx1"/>
              </a:solidFill>
            </a:endParaRP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a:t>
            </a:r>
            <a:endParaRPr lang="en-US" sz="1600" dirty="0">
              <a:solidFill>
                <a:srgbClr val="092D68"/>
              </a:solidFill>
            </a:endParaRPr>
          </a:p>
        </p:txBody>
      </p:sp>
      <p:sp>
        <p:nvSpPr>
          <p:cNvPr id="3" name="Rectangle: Rounded Corners 2">
            <a:extLst>
              <a:ext uri="{FF2B5EF4-FFF2-40B4-BE49-F238E27FC236}">
                <a16:creationId xmlns:a16="http://schemas.microsoft.com/office/drawing/2014/main" id="{F8442D06-7B97-961B-F4CD-D6CA4239CC9B}"/>
              </a:ext>
            </a:extLst>
          </p:cNvPr>
          <p:cNvSpPr/>
          <p:nvPr/>
        </p:nvSpPr>
        <p:spPr>
          <a:xfrm>
            <a:off x="1270844" y="1561598"/>
            <a:ext cx="3569744" cy="124590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Programinės įrangos ir įrenginių nuomos, prieigos prie autorių teisėmis apsaugotų kūrinių ir kitomis gretutinėmis intelektinės nuosavybės teisėmis apsaugoto turinio išlaidos</a:t>
            </a:r>
            <a:endParaRPr lang="en-US" sz="1600" dirty="0">
              <a:solidFill>
                <a:schemeClr val="tx1"/>
              </a:solidFill>
            </a:endParaRPr>
          </a:p>
        </p:txBody>
      </p:sp>
      <p:sp>
        <p:nvSpPr>
          <p:cNvPr id="15" name="Rectangle: Rounded Corners 14">
            <a:extLst>
              <a:ext uri="{FF2B5EF4-FFF2-40B4-BE49-F238E27FC236}">
                <a16:creationId xmlns:a16="http://schemas.microsoft.com/office/drawing/2014/main" id="{42A4D1AD-96E7-5739-D5FF-EC84E973DE16}"/>
              </a:ext>
            </a:extLst>
          </p:cNvPr>
          <p:cNvSpPr/>
          <p:nvPr/>
        </p:nvSpPr>
        <p:spPr>
          <a:xfrm>
            <a:off x="1261783" y="2904507"/>
            <a:ext cx="3292110" cy="1859463"/>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darbo užmokestis ir išlaidos su darbo santykiais susijusiems darbdavio įsipareigojimams </a:t>
            </a:r>
          </a:p>
          <a:p>
            <a:pPr algn="ctr">
              <a:spcAft>
                <a:spcPts val="600"/>
              </a:spcAft>
            </a:pPr>
            <a:r>
              <a:rPr lang="lt-LT" sz="1600" b="1" dirty="0">
                <a:solidFill>
                  <a:srgbClr val="008080"/>
                </a:solidFill>
              </a:rPr>
              <a:t>SVARBU</a:t>
            </a:r>
            <a:r>
              <a:rPr lang="en-US" sz="1600" b="1" dirty="0">
                <a:solidFill>
                  <a:srgbClr val="008080"/>
                </a:solidFill>
              </a:rPr>
              <a:t>! </a:t>
            </a:r>
            <a:r>
              <a:rPr lang="en-US" sz="1600" b="1" dirty="0">
                <a:solidFill>
                  <a:srgbClr val="092D68"/>
                </a:solidFill>
              </a:rPr>
              <a:t>I</a:t>
            </a:r>
            <a:r>
              <a:rPr lang="lt-LT" sz="1600" b="1" dirty="0">
                <a:solidFill>
                  <a:srgbClr val="092D68"/>
                </a:solidFill>
              </a:rPr>
              <a:t>šlaidos už kasmetines atostogas apmokamos taikant </a:t>
            </a:r>
            <a:r>
              <a:rPr lang="en-US" sz="1600" b="1" dirty="0">
                <a:solidFill>
                  <a:srgbClr val="092D68"/>
                </a:solidFill>
              </a:rPr>
              <a:t>SAI.</a:t>
            </a:r>
            <a:endParaRPr lang="en-US" sz="1600" dirty="0">
              <a:solidFill>
                <a:srgbClr val="092D68"/>
              </a:solidFill>
            </a:endParaRPr>
          </a:p>
        </p:txBody>
      </p:sp>
      <p:sp>
        <p:nvSpPr>
          <p:cNvPr id="16" name="Rectangle: Rounded Corners 15">
            <a:extLst>
              <a:ext uri="{FF2B5EF4-FFF2-40B4-BE49-F238E27FC236}">
                <a16:creationId xmlns:a16="http://schemas.microsoft.com/office/drawing/2014/main" id="{D30F7487-5759-F10C-7149-BEA5F6B093BB}"/>
              </a:ext>
            </a:extLst>
          </p:cNvPr>
          <p:cNvSpPr/>
          <p:nvPr/>
        </p:nvSpPr>
        <p:spPr>
          <a:xfrm>
            <a:off x="8191955" y="3390816"/>
            <a:ext cx="3437007" cy="153907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veiklomis sukuriamų ar patobulinamų KKI produktų ir (ar) paslaugų rinkodaros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10 proc.</a:t>
            </a:r>
            <a:r>
              <a:rPr lang="lt-LT" sz="1600" dirty="0">
                <a:solidFill>
                  <a:schemeClr val="tx1"/>
                </a:solidFill>
              </a:rPr>
              <a:t> visų projekto tinkamų finansuoti išlaidų.</a:t>
            </a:r>
            <a:endParaRPr lang="en-US" sz="1600" dirty="0">
              <a:solidFill>
                <a:schemeClr val="tx1"/>
              </a:solidFill>
            </a:endParaRPr>
          </a:p>
        </p:txBody>
      </p:sp>
      <p:sp>
        <p:nvSpPr>
          <p:cNvPr id="38" name="Rectangle: Rounded Corners 37">
            <a:extLst>
              <a:ext uri="{FF2B5EF4-FFF2-40B4-BE49-F238E27FC236}">
                <a16:creationId xmlns:a16="http://schemas.microsoft.com/office/drawing/2014/main" id="{A6607892-ED73-3C14-5791-C5DE4015F6DF}"/>
              </a:ext>
            </a:extLst>
          </p:cNvPr>
          <p:cNvSpPr/>
          <p:nvPr/>
        </p:nvSpPr>
        <p:spPr>
          <a:xfrm>
            <a:off x="7669794" y="5013763"/>
            <a:ext cx="3934378" cy="153907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Privalomų projektų matomumo ir informavimo apie projektus priemonių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(FS-01-01 arba FS-01-03, ketvirta versija).</a:t>
            </a:r>
            <a:endParaRPr lang="en-US" sz="1600" dirty="0">
              <a:solidFill>
                <a:srgbClr val="092D68"/>
              </a:solidFill>
            </a:endParaRPr>
          </a:p>
        </p:txBody>
      </p:sp>
      <p:sp>
        <p:nvSpPr>
          <p:cNvPr id="44" name="Flowchart: Connector 43">
            <a:extLst>
              <a:ext uri="{FF2B5EF4-FFF2-40B4-BE49-F238E27FC236}">
                <a16:creationId xmlns:a16="http://schemas.microsoft.com/office/drawing/2014/main" id="{13B89987-716C-324F-A012-853575CEEEDA}"/>
              </a:ext>
            </a:extLst>
          </p:cNvPr>
          <p:cNvSpPr/>
          <p:nvPr/>
        </p:nvSpPr>
        <p:spPr>
          <a:xfrm>
            <a:off x="4339542" y="1813726"/>
            <a:ext cx="4066365" cy="3983263"/>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Tinkamos finansuoti projekto išlaidos, kuomet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teikiama veiklos pagalba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Reglamento (ES) Nr. 651/2014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53 straipsnio 2 dalies a-e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punktuose nustatytiems kultūros tikslams ir kultūrinėms veikloms</a:t>
            </a:r>
            <a:endParaRPr kumimoji="0" lang="lt-LT" sz="1333" b="0" i="0" u="none" strike="noStrike" kern="1200" cap="none" spc="0" normalizeH="0" baseline="0" noProof="0" dirty="0">
              <a:ln>
                <a:noFill/>
              </a:ln>
              <a:solidFill>
                <a:srgbClr val="262626">
                  <a:lumMod val="75000"/>
                  <a:lumOff val="25000"/>
                </a:srgbClr>
              </a:solidFill>
              <a:effectLst/>
              <a:uLnTx/>
              <a:uFillTx/>
              <a:latin typeface="Poppins" panose="00000500000000000000" pitchFamily="2" charset="-70"/>
              <a:ea typeface="+mn-ea"/>
              <a:cs typeface="Poppins" panose="00000500000000000000" pitchFamily="2" charset="-70"/>
            </a:endParaRPr>
          </a:p>
        </p:txBody>
      </p:sp>
      <p:sp>
        <p:nvSpPr>
          <p:cNvPr id="37" name="Rectangle: Rounded Corners 36">
            <a:extLst>
              <a:ext uri="{FF2B5EF4-FFF2-40B4-BE49-F238E27FC236}">
                <a16:creationId xmlns:a16="http://schemas.microsoft.com/office/drawing/2014/main" id="{F17D2E96-0C1C-9671-2303-E9537897A4BB}"/>
              </a:ext>
            </a:extLst>
          </p:cNvPr>
          <p:cNvSpPr/>
          <p:nvPr/>
        </p:nvSpPr>
        <p:spPr>
          <a:xfrm>
            <a:off x="5014127" y="5346552"/>
            <a:ext cx="2545521" cy="118734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Netiesioginės išlaidos</a:t>
            </a:r>
          </a:p>
          <a:p>
            <a:pPr algn="ctr">
              <a:spcAft>
                <a:spcPts val="600"/>
              </a:spcAft>
            </a:pP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(FN-01, pirma versija).</a:t>
            </a:r>
            <a:endParaRPr lang="en-US" sz="1600" dirty="0">
              <a:solidFill>
                <a:srgbClr val="092D68"/>
              </a:solidFill>
            </a:endParaRPr>
          </a:p>
        </p:txBody>
      </p:sp>
      <p:sp>
        <p:nvSpPr>
          <p:cNvPr id="36" name="Rectangle: Rounded Corners 35">
            <a:extLst>
              <a:ext uri="{FF2B5EF4-FFF2-40B4-BE49-F238E27FC236}">
                <a16:creationId xmlns:a16="http://schemas.microsoft.com/office/drawing/2014/main" id="{85CE5A9F-003A-37C0-B821-C2C0DFE6D484}"/>
              </a:ext>
            </a:extLst>
          </p:cNvPr>
          <p:cNvSpPr/>
          <p:nvPr/>
        </p:nvSpPr>
        <p:spPr>
          <a:xfrm>
            <a:off x="7537809" y="1687843"/>
            <a:ext cx="4066364" cy="162312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vykdymui reikalingų patalpų nuomos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50 proc.</a:t>
            </a:r>
            <a:r>
              <a:rPr lang="lt-LT" sz="1600" dirty="0">
                <a:solidFill>
                  <a:schemeClr val="tx1"/>
                </a:solidFill>
              </a:rPr>
              <a:t> visų projekto tinkamų finansuoti išlaidų ir yra tinkamos finansuoti tik projekto įgyvendinimo laikotarpiu.</a:t>
            </a:r>
            <a:endParaRPr lang="en-US" sz="1600" dirty="0">
              <a:solidFill>
                <a:schemeClr val="tx1"/>
              </a:solidFill>
            </a:endParaRPr>
          </a:p>
        </p:txBody>
      </p:sp>
    </p:spTree>
    <p:extLst>
      <p:ext uri="{BB962C8B-B14F-4D97-AF65-F5344CB8AC3E}">
        <p14:creationId xmlns:p14="http://schemas.microsoft.com/office/powerpoint/2010/main" val="1944573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F89895B7-C855-17B2-16E2-B7BFCAEACDD8}"/>
            </a:ext>
          </a:extLst>
        </p:cNvPr>
        <p:cNvGrpSpPr/>
        <p:nvPr/>
      </p:nvGrpSpPr>
      <p:grpSpPr>
        <a:xfrm>
          <a:off x="0" y="0"/>
          <a:ext cx="0" cy="0"/>
          <a:chOff x="0" y="0"/>
          <a:chExt cx="0" cy="0"/>
        </a:xfrm>
      </p:grpSpPr>
      <p:sp>
        <p:nvSpPr>
          <p:cNvPr id="24" name="Text Placeholder 2">
            <a:extLst>
              <a:ext uri="{FF2B5EF4-FFF2-40B4-BE49-F238E27FC236}">
                <a16:creationId xmlns:a16="http://schemas.microsoft.com/office/drawing/2014/main" id="{976A8633-5A48-5F21-5BA4-C118E72BD210}"/>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(3</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kvietimas</a:t>
            </a:r>
          </a:p>
        </p:txBody>
      </p:sp>
      <p:sp>
        <p:nvSpPr>
          <p:cNvPr id="27" name="Slide Number Placeholder 3">
            <a:extLst>
              <a:ext uri="{FF2B5EF4-FFF2-40B4-BE49-F238E27FC236}">
                <a16:creationId xmlns:a16="http://schemas.microsoft.com/office/drawing/2014/main" id="{8F85DD6B-7255-D55A-DF49-8A126A7C2AD6}"/>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C06787BF-9C50-9B88-D4C1-F25F0C1A01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1F0D0A6-4616-A157-55AB-4CC255ACCABC}"/>
              </a:ext>
            </a:extLst>
          </p:cNvPr>
          <p:cNvSpPr/>
          <p:nvPr/>
        </p:nvSpPr>
        <p:spPr>
          <a:xfrm>
            <a:off x="1270839" y="1518021"/>
            <a:ext cx="3826262" cy="119490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Programinės įrangos ir įrenginių nuomos, prieigos prie autorių teisėmis apsaugotų kūrinių ir kitomis gretutinėmis intelektinės nuosavybės teisėmis apsaugoto turinio išlaidos</a:t>
            </a:r>
            <a:endParaRPr lang="en-US" sz="1600" dirty="0">
              <a:solidFill>
                <a:schemeClr val="tx1"/>
              </a:solidFill>
            </a:endParaRPr>
          </a:p>
        </p:txBody>
      </p:sp>
      <p:sp>
        <p:nvSpPr>
          <p:cNvPr id="6" name="Rectangle: Rounded Corners 5">
            <a:extLst>
              <a:ext uri="{FF2B5EF4-FFF2-40B4-BE49-F238E27FC236}">
                <a16:creationId xmlns:a16="http://schemas.microsoft.com/office/drawing/2014/main" id="{E2524785-C76C-CB9E-4694-5CE9BC900E56}"/>
              </a:ext>
            </a:extLst>
          </p:cNvPr>
          <p:cNvSpPr/>
          <p:nvPr/>
        </p:nvSpPr>
        <p:spPr>
          <a:xfrm>
            <a:off x="1234626" y="3919651"/>
            <a:ext cx="3482230" cy="187733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darbo užmokestis ir išlaidos su darbo santykiais susijusiems darbdavio įsipareigojimams </a:t>
            </a:r>
          </a:p>
          <a:p>
            <a:pPr algn="ctr">
              <a:spcAft>
                <a:spcPts val="600"/>
              </a:spcAft>
            </a:pPr>
            <a:r>
              <a:rPr lang="lt-LT" sz="1600" b="1" dirty="0">
                <a:solidFill>
                  <a:srgbClr val="008080"/>
                </a:solidFill>
              </a:rPr>
              <a:t>SVARBU</a:t>
            </a:r>
            <a:r>
              <a:rPr lang="en-US" sz="1600" b="1" dirty="0">
                <a:solidFill>
                  <a:srgbClr val="008080"/>
                </a:solidFill>
              </a:rPr>
              <a:t>! </a:t>
            </a:r>
            <a:r>
              <a:rPr lang="en-US" sz="1600" b="1" dirty="0">
                <a:solidFill>
                  <a:srgbClr val="092D68"/>
                </a:solidFill>
              </a:rPr>
              <a:t>I</a:t>
            </a:r>
            <a:r>
              <a:rPr lang="lt-LT" sz="1600" b="1" dirty="0">
                <a:solidFill>
                  <a:srgbClr val="092D68"/>
                </a:solidFill>
              </a:rPr>
              <a:t>šlaidos už kasmetines atostogas apmokamos taikant </a:t>
            </a:r>
            <a:r>
              <a:rPr lang="en-US" sz="1600" b="1" dirty="0">
                <a:solidFill>
                  <a:srgbClr val="092D68"/>
                </a:solidFill>
              </a:rPr>
              <a:t>SAI.</a:t>
            </a:r>
            <a:endParaRPr lang="en-US" sz="1600" dirty="0">
              <a:solidFill>
                <a:srgbClr val="092D68"/>
              </a:solidFill>
            </a:endParaRPr>
          </a:p>
        </p:txBody>
      </p:sp>
      <p:sp>
        <p:nvSpPr>
          <p:cNvPr id="7" name="Rectangle: Rounded Corners 6">
            <a:extLst>
              <a:ext uri="{FF2B5EF4-FFF2-40B4-BE49-F238E27FC236}">
                <a16:creationId xmlns:a16="http://schemas.microsoft.com/office/drawing/2014/main" id="{B14145C1-A937-4002-82BC-AEE853D77FB1}"/>
              </a:ext>
            </a:extLst>
          </p:cNvPr>
          <p:cNvSpPr/>
          <p:nvPr/>
        </p:nvSpPr>
        <p:spPr>
          <a:xfrm>
            <a:off x="8202017" y="2659200"/>
            <a:ext cx="3523817" cy="162190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veiklomis sukuriamų ar patobulinamų KKI produktų ir (ar) paslaugų rinkodaros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10 proc.</a:t>
            </a:r>
            <a:r>
              <a:rPr lang="lt-LT" sz="1600" dirty="0">
                <a:solidFill>
                  <a:schemeClr val="tx1"/>
                </a:solidFill>
              </a:rPr>
              <a:t> visų projekto tinkamų finansuoti išlaidų.</a:t>
            </a:r>
            <a:endParaRPr lang="en-US" sz="1600" dirty="0">
              <a:solidFill>
                <a:schemeClr val="tx1"/>
              </a:solidFill>
            </a:endParaRPr>
          </a:p>
        </p:txBody>
      </p:sp>
      <p:sp>
        <p:nvSpPr>
          <p:cNvPr id="13" name="Rectangle: Rounded Corners 12">
            <a:extLst>
              <a:ext uri="{FF2B5EF4-FFF2-40B4-BE49-F238E27FC236}">
                <a16:creationId xmlns:a16="http://schemas.microsoft.com/office/drawing/2014/main" id="{3DCB7A73-608B-F1A4-B81A-1A943D8C8536}"/>
              </a:ext>
            </a:extLst>
          </p:cNvPr>
          <p:cNvSpPr/>
          <p:nvPr/>
        </p:nvSpPr>
        <p:spPr>
          <a:xfrm>
            <a:off x="8121937" y="4363410"/>
            <a:ext cx="3603897" cy="162190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Privalomų projektų matomumo ir informavimo apie projektus priemonių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(FS-01-01 arba FS-01-03, ketvirta versija).</a:t>
            </a:r>
            <a:endParaRPr lang="en-US" sz="1600" dirty="0">
              <a:solidFill>
                <a:srgbClr val="092D68"/>
              </a:solidFill>
            </a:endParaRPr>
          </a:p>
        </p:txBody>
      </p:sp>
      <p:sp>
        <p:nvSpPr>
          <p:cNvPr id="14" name="Rectangle: Rounded Corners 13">
            <a:extLst>
              <a:ext uri="{FF2B5EF4-FFF2-40B4-BE49-F238E27FC236}">
                <a16:creationId xmlns:a16="http://schemas.microsoft.com/office/drawing/2014/main" id="{40AC95E2-7337-A7A2-5251-01149173D19D}"/>
              </a:ext>
            </a:extLst>
          </p:cNvPr>
          <p:cNvSpPr/>
          <p:nvPr/>
        </p:nvSpPr>
        <p:spPr>
          <a:xfrm>
            <a:off x="1234626" y="2788901"/>
            <a:ext cx="3346427" cy="1058874"/>
          </a:xfrm>
          <a:prstGeom prst="round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Kūrinių rašymo, vertimo, redagavimo, maketavimo išlaidos pagal autorines ir kitas paslaugų sutartis</a:t>
            </a:r>
            <a:endParaRPr lang="en-US" sz="1600" dirty="0">
              <a:solidFill>
                <a:schemeClr val="tx1"/>
              </a:solidFill>
            </a:endParaRPr>
          </a:p>
        </p:txBody>
      </p:sp>
      <p:sp>
        <p:nvSpPr>
          <p:cNvPr id="42" name="Flowchart: Connector 41">
            <a:extLst>
              <a:ext uri="{FF2B5EF4-FFF2-40B4-BE49-F238E27FC236}">
                <a16:creationId xmlns:a16="http://schemas.microsoft.com/office/drawing/2014/main" id="{558BAF1E-D245-086B-7C0D-FE03D24B4D57}"/>
              </a:ext>
            </a:extLst>
          </p:cNvPr>
          <p:cNvSpPr/>
          <p:nvPr/>
        </p:nvSpPr>
        <p:spPr>
          <a:xfrm>
            <a:off x="4339542" y="1813726"/>
            <a:ext cx="4066365" cy="3983263"/>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Tinkamos finansuoti projekto išlaidos, kuomet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teikiama veiklos pagalba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Reglamento (ES) Nr. 651/2014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53 straipsnio 2 dalies f punkte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nustatytiems kultūros tikslams ir kultūrinėms veikloms</a:t>
            </a:r>
            <a:endParaRPr kumimoji="0" lang="lt-LT" sz="1333" b="0" i="0" u="none" strike="noStrike" kern="1200" cap="none" spc="0" normalizeH="0" baseline="0" noProof="0" dirty="0">
              <a:ln>
                <a:noFill/>
              </a:ln>
              <a:solidFill>
                <a:srgbClr val="262626">
                  <a:lumMod val="75000"/>
                  <a:lumOff val="25000"/>
                </a:srgbClr>
              </a:solidFill>
              <a:effectLst/>
              <a:uLnTx/>
              <a:uFillTx/>
              <a:latin typeface="Poppins" panose="00000500000000000000" pitchFamily="2" charset="-70"/>
              <a:ea typeface="+mn-ea"/>
              <a:cs typeface="Poppins" panose="00000500000000000000" pitchFamily="2" charset="-70"/>
            </a:endParaRPr>
          </a:p>
        </p:txBody>
      </p:sp>
      <p:sp>
        <p:nvSpPr>
          <p:cNvPr id="12" name="Rectangle: Rounded Corners 11">
            <a:extLst>
              <a:ext uri="{FF2B5EF4-FFF2-40B4-BE49-F238E27FC236}">
                <a16:creationId xmlns:a16="http://schemas.microsoft.com/office/drawing/2014/main" id="{5DF23E91-89C1-389D-E8EE-C5B4783BCF51}"/>
              </a:ext>
            </a:extLst>
          </p:cNvPr>
          <p:cNvSpPr/>
          <p:nvPr/>
        </p:nvSpPr>
        <p:spPr>
          <a:xfrm>
            <a:off x="4884901" y="5405423"/>
            <a:ext cx="3014671" cy="105887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Netiesioginės išlaidos</a:t>
            </a:r>
          </a:p>
          <a:p>
            <a:pPr algn="ctr">
              <a:spcAft>
                <a:spcPts val="600"/>
              </a:spcAft>
            </a:pP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 (FN-01, pirma versija).</a:t>
            </a:r>
            <a:endParaRPr lang="en-US" sz="1600" dirty="0">
              <a:solidFill>
                <a:srgbClr val="092D68"/>
              </a:solidFill>
            </a:endParaRPr>
          </a:p>
        </p:txBody>
      </p:sp>
      <p:sp>
        <p:nvSpPr>
          <p:cNvPr id="2" name="Rectangle: Rounded Corners 1">
            <a:extLst>
              <a:ext uri="{FF2B5EF4-FFF2-40B4-BE49-F238E27FC236}">
                <a16:creationId xmlns:a16="http://schemas.microsoft.com/office/drawing/2014/main" id="{DE6A8DDF-D0AB-004C-33FA-F5FD90880E61}"/>
              </a:ext>
            </a:extLst>
          </p:cNvPr>
          <p:cNvSpPr/>
          <p:nvPr/>
        </p:nvSpPr>
        <p:spPr>
          <a:xfrm>
            <a:off x="7537803" y="1777095"/>
            <a:ext cx="4188032" cy="79980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komandiruočių / kelionių išlaidos</a:t>
            </a:r>
            <a:endParaRPr lang="en-US" sz="1600" b="1" dirty="0">
              <a:solidFill>
                <a:schemeClr val="tx1"/>
              </a:solidFill>
            </a:endParaRP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a:t>
            </a:r>
            <a:endParaRPr lang="en-US" sz="1600" dirty="0">
              <a:solidFill>
                <a:srgbClr val="092D68"/>
              </a:solidFill>
            </a:endParaRPr>
          </a:p>
        </p:txBody>
      </p:sp>
    </p:spTree>
    <p:extLst>
      <p:ext uri="{BB962C8B-B14F-4D97-AF65-F5344CB8AC3E}">
        <p14:creationId xmlns:p14="http://schemas.microsoft.com/office/powerpoint/2010/main" val="177282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7" name="Group 36"/>
          <p:cNvGrpSpPr/>
          <p:nvPr/>
        </p:nvGrpSpPr>
        <p:grpSpPr>
          <a:xfrm>
            <a:off x="115909" y="4984466"/>
            <a:ext cx="4134357" cy="984535"/>
            <a:chOff x="720691" y="2955923"/>
            <a:chExt cx="2594009" cy="598492"/>
          </a:xfrm>
        </p:grpSpPr>
        <p:grpSp>
          <p:nvGrpSpPr>
            <p:cNvPr id="18" name="Group 17"/>
            <p:cNvGrpSpPr/>
            <p:nvPr/>
          </p:nvGrpSpPr>
          <p:grpSpPr>
            <a:xfrm>
              <a:off x="1707972" y="2955923"/>
              <a:ext cx="1606728" cy="596902"/>
              <a:chOff x="1650206" y="2652713"/>
              <a:chExt cx="2495550" cy="927100"/>
            </a:xfrm>
          </p:grpSpPr>
          <p:sp>
            <p:nvSpPr>
              <p:cNvPr id="7173" name="Freeform 5"/>
              <p:cNvSpPr>
                <a:spLocks/>
              </p:cNvSpPr>
              <p:nvPr/>
            </p:nvSpPr>
            <p:spPr bwMode="auto">
              <a:xfrm>
                <a:off x="3613943" y="2738438"/>
                <a:ext cx="531813" cy="342900"/>
              </a:xfrm>
              <a:custGeom>
                <a:avLst/>
                <a:gdLst/>
                <a:ahLst/>
                <a:cxnLst>
                  <a:cxn ang="0">
                    <a:pos x="366" y="38"/>
                  </a:cxn>
                  <a:cxn ang="0">
                    <a:pos x="315" y="85"/>
                  </a:cxn>
                  <a:cxn ang="0">
                    <a:pos x="252" y="139"/>
                  </a:cxn>
                  <a:cxn ang="0">
                    <a:pos x="133" y="236"/>
                  </a:cxn>
                  <a:cxn ang="0">
                    <a:pos x="91" y="188"/>
                  </a:cxn>
                  <a:cxn ang="0">
                    <a:pos x="0" y="156"/>
                  </a:cxn>
                  <a:cxn ang="0">
                    <a:pos x="82" y="107"/>
                  </a:cxn>
                  <a:cxn ang="0">
                    <a:pos x="172" y="47"/>
                  </a:cxn>
                  <a:cxn ang="0">
                    <a:pos x="267" y="2"/>
                  </a:cxn>
                  <a:cxn ang="0">
                    <a:pos x="366" y="38"/>
                  </a:cxn>
                </a:cxnLst>
                <a:rect l="0" t="0" r="r" b="b"/>
                <a:pathLst>
                  <a:path w="366" h="236">
                    <a:moveTo>
                      <a:pt x="366" y="38"/>
                    </a:moveTo>
                    <a:cubicBezTo>
                      <a:pt x="351" y="55"/>
                      <a:pt x="332" y="69"/>
                      <a:pt x="315" y="85"/>
                    </a:cubicBezTo>
                    <a:cubicBezTo>
                      <a:pt x="295" y="103"/>
                      <a:pt x="274" y="121"/>
                      <a:pt x="252" y="139"/>
                    </a:cubicBezTo>
                    <a:cubicBezTo>
                      <a:pt x="213" y="172"/>
                      <a:pt x="173" y="204"/>
                      <a:pt x="133" y="236"/>
                    </a:cubicBezTo>
                    <a:cubicBezTo>
                      <a:pt x="125" y="216"/>
                      <a:pt x="109" y="199"/>
                      <a:pt x="91" y="188"/>
                    </a:cubicBezTo>
                    <a:cubicBezTo>
                      <a:pt x="65" y="170"/>
                      <a:pt x="33" y="161"/>
                      <a:pt x="0" y="156"/>
                    </a:cubicBezTo>
                    <a:cubicBezTo>
                      <a:pt x="20" y="131"/>
                      <a:pt x="54" y="120"/>
                      <a:pt x="82" y="107"/>
                    </a:cubicBezTo>
                    <a:cubicBezTo>
                      <a:pt x="116" y="92"/>
                      <a:pt x="143" y="69"/>
                      <a:pt x="172" y="47"/>
                    </a:cubicBezTo>
                    <a:cubicBezTo>
                      <a:pt x="200" y="25"/>
                      <a:pt x="231" y="5"/>
                      <a:pt x="267" y="2"/>
                    </a:cubicBezTo>
                    <a:cubicBezTo>
                      <a:pt x="302" y="0"/>
                      <a:pt x="344" y="10"/>
                      <a:pt x="366" y="38"/>
                    </a:cubicBezTo>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4" name="Freeform 6"/>
              <p:cNvSpPr>
                <a:spLocks/>
              </p:cNvSpPr>
              <p:nvPr/>
            </p:nvSpPr>
            <p:spPr bwMode="auto">
              <a:xfrm>
                <a:off x="3529806" y="2652713"/>
                <a:ext cx="554038" cy="309563"/>
              </a:xfrm>
              <a:custGeom>
                <a:avLst/>
                <a:gdLst/>
                <a:ahLst/>
                <a:cxnLst>
                  <a:cxn ang="0">
                    <a:pos x="381" y="26"/>
                  </a:cxn>
                  <a:cxn ang="0">
                    <a:pos x="368" y="49"/>
                  </a:cxn>
                  <a:cxn ang="0">
                    <a:pos x="339" y="46"/>
                  </a:cxn>
                  <a:cxn ang="0">
                    <a:pos x="230" y="86"/>
                  </a:cxn>
                  <a:cxn ang="0">
                    <a:pos x="134" y="152"/>
                  </a:cxn>
                  <a:cxn ang="0">
                    <a:pos x="42" y="212"/>
                  </a:cxn>
                  <a:cxn ang="0">
                    <a:pos x="42" y="212"/>
                  </a:cxn>
                  <a:cxn ang="0">
                    <a:pos x="11" y="210"/>
                  </a:cxn>
                  <a:cxn ang="0">
                    <a:pos x="0" y="210"/>
                  </a:cxn>
                  <a:cxn ang="0">
                    <a:pos x="84" y="146"/>
                  </a:cxn>
                  <a:cxn ang="0">
                    <a:pos x="179" y="80"/>
                  </a:cxn>
                  <a:cxn ang="0">
                    <a:pos x="278" y="16"/>
                  </a:cxn>
                  <a:cxn ang="0">
                    <a:pos x="381" y="26"/>
                  </a:cxn>
                </a:cxnLst>
                <a:rect l="0" t="0" r="r" b="b"/>
                <a:pathLst>
                  <a:path w="381" h="212">
                    <a:moveTo>
                      <a:pt x="381" y="26"/>
                    </a:moveTo>
                    <a:cubicBezTo>
                      <a:pt x="379" y="34"/>
                      <a:pt x="373" y="42"/>
                      <a:pt x="368" y="49"/>
                    </a:cubicBezTo>
                    <a:cubicBezTo>
                      <a:pt x="358" y="47"/>
                      <a:pt x="348" y="46"/>
                      <a:pt x="339" y="46"/>
                    </a:cubicBezTo>
                    <a:cubicBezTo>
                      <a:pt x="298" y="43"/>
                      <a:pt x="262" y="63"/>
                      <a:pt x="230" y="86"/>
                    </a:cubicBezTo>
                    <a:cubicBezTo>
                      <a:pt x="199" y="110"/>
                      <a:pt x="170" y="136"/>
                      <a:pt x="134" y="152"/>
                    </a:cubicBezTo>
                    <a:cubicBezTo>
                      <a:pt x="100" y="167"/>
                      <a:pt x="64" y="180"/>
                      <a:pt x="42" y="212"/>
                    </a:cubicBezTo>
                    <a:cubicBezTo>
                      <a:pt x="42" y="212"/>
                      <a:pt x="42" y="212"/>
                      <a:pt x="42" y="212"/>
                    </a:cubicBezTo>
                    <a:cubicBezTo>
                      <a:pt x="32" y="211"/>
                      <a:pt x="21" y="211"/>
                      <a:pt x="11" y="210"/>
                    </a:cubicBezTo>
                    <a:cubicBezTo>
                      <a:pt x="7" y="210"/>
                      <a:pt x="4" y="210"/>
                      <a:pt x="0" y="210"/>
                    </a:cubicBezTo>
                    <a:cubicBezTo>
                      <a:pt x="24" y="184"/>
                      <a:pt x="54" y="164"/>
                      <a:pt x="84" y="146"/>
                    </a:cubicBezTo>
                    <a:cubicBezTo>
                      <a:pt x="117" y="125"/>
                      <a:pt x="149" y="104"/>
                      <a:pt x="179" y="80"/>
                    </a:cubicBezTo>
                    <a:cubicBezTo>
                      <a:pt x="210" y="55"/>
                      <a:pt x="241" y="29"/>
                      <a:pt x="278" y="16"/>
                    </a:cubicBezTo>
                    <a:cubicBezTo>
                      <a:pt x="311" y="4"/>
                      <a:pt x="355" y="0"/>
                      <a:pt x="381" y="26"/>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5" name="Freeform 7"/>
              <p:cNvSpPr>
                <a:spLocks/>
              </p:cNvSpPr>
              <p:nvPr/>
            </p:nvSpPr>
            <p:spPr bwMode="auto">
              <a:xfrm>
                <a:off x="3386931" y="2652713"/>
                <a:ext cx="520700" cy="312738"/>
              </a:xfrm>
              <a:custGeom>
                <a:avLst/>
                <a:gdLst/>
                <a:ahLst/>
                <a:cxnLst>
                  <a:cxn ang="0">
                    <a:pos x="358" y="7"/>
                  </a:cxn>
                  <a:cxn ang="0">
                    <a:pos x="281" y="58"/>
                  </a:cxn>
                  <a:cxn ang="0">
                    <a:pos x="233" y="96"/>
                  </a:cxn>
                  <a:cxn ang="0">
                    <a:pos x="179" y="131"/>
                  </a:cxn>
                  <a:cxn ang="0">
                    <a:pos x="79" y="210"/>
                  </a:cxn>
                  <a:cxn ang="0">
                    <a:pos x="0" y="214"/>
                  </a:cxn>
                  <a:cxn ang="0">
                    <a:pos x="78" y="151"/>
                  </a:cxn>
                  <a:cxn ang="0">
                    <a:pos x="164" y="78"/>
                  </a:cxn>
                  <a:cxn ang="0">
                    <a:pos x="255" y="15"/>
                  </a:cxn>
                  <a:cxn ang="0">
                    <a:pos x="358" y="7"/>
                  </a:cxn>
                </a:cxnLst>
                <a:rect l="0" t="0" r="r" b="b"/>
                <a:pathLst>
                  <a:path w="358" h="214">
                    <a:moveTo>
                      <a:pt x="358" y="7"/>
                    </a:moveTo>
                    <a:cubicBezTo>
                      <a:pt x="330" y="20"/>
                      <a:pt x="304" y="39"/>
                      <a:pt x="281" y="58"/>
                    </a:cubicBezTo>
                    <a:cubicBezTo>
                      <a:pt x="265" y="71"/>
                      <a:pt x="249" y="84"/>
                      <a:pt x="233" y="96"/>
                    </a:cubicBezTo>
                    <a:cubicBezTo>
                      <a:pt x="216" y="108"/>
                      <a:pt x="197" y="119"/>
                      <a:pt x="179" y="131"/>
                    </a:cubicBezTo>
                    <a:cubicBezTo>
                      <a:pt x="143" y="153"/>
                      <a:pt x="106" y="176"/>
                      <a:pt x="79" y="210"/>
                    </a:cubicBezTo>
                    <a:cubicBezTo>
                      <a:pt x="53" y="210"/>
                      <a:pt x="26" y="212"/>
                      <a:pt x="0" y="214"/>
                    </a:cubicBezTo>
                    <a:cubicBezTo>
                      <a:pt x="23" y="190"/>
                      <a:pt x="51" y="171"/>
                      <a:pt x="78" y="151"/>
                    </a:cubicBezTo>
                    <a:cubicBezTo>
                      <a:pt x="109" y="129"/>
                      <a:pt x="136" y="104"/>
                      <a:pt x="164" y="78"/>
                    </a:cubicBezTo>
                    <a:cubicBezTo>
                      <a:pt x="191" y="53"/>
                      <a:pt x="220" y="28"/>
                      <a:pt x="255" y="15"/>
                    </a:cubicBezTo>
                    <a:cubicBezTo>
                      <a:pt x="287" y="2"/>
                      <a:pt x="324" y="0"/>
                      <a:pt x="358" y="7"/>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6" name="Freeform 8"/>
              <p:cNvSpPr>
                <a:spLocks/>
              </p:cNvSpPr>
              <p:nvPr/>
            </p:nvSpPr>
            <p:spPr bwMode="auto">
              <a:xfrm>
                <a:off x="1650206" y="2728913"/>
                <a:ext cx="2157413" cy="850900"/>
              </a:xfrm>
              <a:custGeom>
                <a:avLst/>
                <a:gdLst/>
                <a:ahLst/>
                <a:cxnLst>
                  <a:cxn ang="0">
                    <a:pos x="1109" y="323"/>
                  </a:cxn>
                  <a:cxn ang="0">
                    <a:pos x="1105" y="322"/>
                  </a:cxn>
                  <a:cxn ang="0">
                    <a:pos x="1076" y="320"/>
                  </a:cxn>
                  <a:cxn ang="0">
                    <a:pos x="1052" y="319"/>
                  </a:cxn>
                  <a:cxn ang="0">
                    <a:pos x="1049" y="319"/>
                  </a:cxn>
                  <a:cxn ang="0">
                    <a:pos x="1010" y="319"/>
                  </a:cxn>
                  <a:cxn ang="0">
                    <a:pos x="996" y="320"/>
                  </a:cxn>
                  <a:cxn ang="0">
                    <a:pos x="961" y="323"/>
                  </a:cxn>
                  <a:cxn ang="0">
                    <a:pos x="808" y="371"/>
                  </a:cxn>
                  <a:cxn ang="0">
                    <a:pos x="801" y="358"/>
                  </a:cxn>
                  <a:cxn ang="0">
                    <a:pos x="971" y="307"/>
                  </a:cxn>
                  <a:cxn ang="0">
                    <a:pos x="1108" y="308"/>
                  </a:cxn>
                  <a:cxn ang="0">
                    <a:pos x="1110" y="308"/>
                  </a:cxn>
                  <a:cxn ang="0">
                    <a:pos x="1131" y="310"/>
                  </a:cxn>
                  <a:cxn ang="0">
                    <a:pos x="1264" y="328"/>
                  </a:cxn>
                  <a:cxn ang="0">
                    <a:pos x="1400" y="318"/>
                  </a:cxn>
                  <a:cxn ang="0">
                    <a:pos x="1473" y="247"/>
                  </a:cxn>
                  <a:cxn ang="0">
                    <a:pos x="1378" y="185"/>
                  </a:cxn>
                  <a:cxn ang="0">
                    <a:pos x="1223" y="172"/>
                  </a:cxn>
                  <a:cxn ang="0">
                    <a:pos x="1068" y="162"/>
                  </a:cxn>
                  <a:cxn ang="0">
                    <a:pos x="928" y="117"/>
                  </a:cxn>
                  <a:cxn ang="0">
                    <a:pos x="926" y="116"/>
                  </a:cxn>
                  <a:cxn ang="0">
                    <a:pos x="925" y="116"/>
                  </a:cxn>
                  <a:cxn ang="0">
                    <a:pos x="925" y="116"/>
                  </a:cxn>
                  <a:cxn ang="0">
                    <a:pos x="925" y="116"/>
                  </a:cxn>
                  <a:cxn ang="0">
                    <a:pos x="689" y="2"/>
                  </a:cxn>
                  <a:cxn ang="0">
                    <a:pos x="551" y="22"/>
                  </a:cxn>
                  <a:cxn ang="0">
                    <a:pos x="483" y="32"/>
                  </a:cxn>
                  <a:cxn ang="0">
                    <a:pos x="414" y="32"/>
                  </a:cxn>
                  <a:cxn ang="0">
                    <a:pos x="258" y="54"/>
                  </a:cxn>
                  <a:cxn ang="0">
                    <a:pos x="122" y="125"/>
                  </a:cxn>
                  <a:cxn ang="0">
                    <a:pos x="7" y="198"/>
                  </a:cxn>
                  <a:cxn ang="0">
                    <a:pos x="0" y="205"/>
                  </a:cxn>
                  <a:cxn ang="0">
                    <a:pos x="59" y="523"/>
                  </a:cxn>
                  <a:cxn ang="0">
                    <a:pos x="95" y="500"/>
                  </a:cxn>
                  <a:cxn ang="0">
                    <a:pos x="377" y="464"/>
                  </a:cxn>
                  <a:cxn ang="0">
                    <a:pos x="534" y="486"/>
                  </a:cxn>
                  <a:cxn ang="0">
                    <a:pos x="705" y="530"/>
                  </a:cxn>
                  <a:cxn ang="0">
                    <a:pos x="876" y="569"/>
                  </a:cxn>
                  <a:cxn ang="0">
                    <a:pos x="1047" y="571"/>
                  </a:cxn>
                  <a:cxn ang="0">
                    <a:pos x="1049" y="571"/>
                  </a:cxn>
                  <a:cxn ang="0">
                    <a:pos x="1189" y="453"/>
                  </a:cxn>
                  <a:cxn ang="0">
                    <a:pos x="1255" y="389"/>
                  </a:cxn>
                  <a:cxn ang="0">
                    <a:pos x="1311" y="345"/>
                  </a:cxn>
                  <a:cxn ang="0">
                    <a:pos x="1144" y="326"/>
                  </a:cxn>
                  <a:cxn ang="0">
                    <a:pos x="1109" y="323"/>
                  </a:cxn>
                </a:cxnLst>
                <a:rect l="0" t="0" r="r" b="b"/>
                <a:pathLst>
                  <a:path w="1484" h="584">
                    <a:moveTo>
                      <a:pt x="1109" y="323"/>
                    </a:moveTo>
                    <a:cubicBezTo>
                      <a:pt x="1107" y="322"/>
                      <a:pt x="1105" y="322"/>
                      <a:pt x="1105" y="322"/>
                    </a:cubicBezTo>
                    <a:cubicBezTo>
                      <a:pt x="1095" y="321"/>
                      <a:pt x="1086" y="320"/>
                      <a:pt x="1076" y="320"/>
                    </a:cubicBezTo>
                    <a:cubicBezTo>
                      <a:pt x="1052" y="319"/>
                      <a:pt x="1052" y="319"/>
                      <a:pt x="1052" y="319"/>
                    </a:cubicBezTo>
                    <a:cubicBezTo>
                      <a:pt x="1052" y="318"/>
                      <a:pt x="1049" y="319"/>
                      <a:pt x="1049" y="319"/>
                    </a:cubicBezTo>
                    <a:cubicBezTo>
                      <a:pt x="1036" y="318"/>
                      <a:pt x="1023" y="318"/>
                      <a:pt x="1010" y="319"/>
                    </a:cubicBezTo>
                    <a:cubicBezTo>
                      <a:pt x="996" y="320"/>
                      <a:pt x="996" y="320"/>
                      <a:pt x="996" y="320"/>
                    </a:cubicBezTo>
                    <a:cubicBezTo>
                      <a:pt x="984" y="320"/>
                      <a:pt x="973" y="322"/>
                      <a:pt x="961" y="323"/>
                    </a:cubicBezTo>
                    <a:cubicBezTo>
                      <a:pt x="907" y="331"/>
                      <a:pt x="857" y="347"/>
                      <a:pt x="808" y="371"/>
                    </a:cubicBezTo>
                    <a:cubicBezTo>
                      <a:pt x="800" y="375"/>
                      <a:pt x="793" y="363"/>
                      <a:pt x="801" y="358"/>
                    </a:cubicBezTo>
                    <a:cubicBezTo>
                      <a:pt x="855" y="332"/>
                      <a:pt x="912" y="314"/>
                      <a:pt x="971" y="307"/>
                    </a:cubicBezTo>
                    <a:cubicBezTo>
                      <a:pt x="1017" y="302"/>
                      <a:pt x="1062" y="303"/>
                      <a:pt x="1108" y="308"/>
                    </a:cubicBezTo>
                    <a:cubicBezTo>
                      <a:pt x="1109" y="308"/>
                      <a:pt x="1110" y="308"/>
                      <a:pt x="1110" y="308"/>
                    </a:cubicBezTo>
                    <a:cubicBezTo>
                      <a:pt x="1117" y="309"/>
                      <a:pt x="1124" y="309"/>
                      <a:pt x="1131" y="310"/>
                    </a:cubicBezTo>
                    <a:cubicBezTo>
                      <a:pt x="1175" y="315"/>
                      <a:pt x="1219" y="324"/>
                      <a:pt x="1264" y="328"/>
                    </a:cubicBezTo>
                    <a:cubicBezTo>
                      <a:pt x="1309" y="332"/>
                      <a:pt x="1357" y="333"/>
                      <a:pt x="1400" y="318"/>
                    </a:cubicBezTo>
                    <a:cubicBezTo>
                      <a:pt x="1434" y="306"/>
                      <a:pt x="1484" y="290"/>
                      <a:pt x="1473" y="247"/>
                    </a:cubicBezTo>
                    <a:cubicBezTo>
                      <a:pt x="1462" y="205"/>
                      <a:pt x="1416" y="196"/>
                      <a:pt x="1378" y="185"/>
                    </a:cubicBezTo>
                    <a:cubicBezTo>
                      <a:pt x="1328" y="171"/>
                      <a:pt x="1275" y="170"/>
                      <a:pt x="1223" y="172"/>
                    </a:cubicBezTo>
                    <a:cubicBezTo>
                      <a:pt x="1172" y="173"/>
                      <a:pt x="1120" y="164"/>
                      <a:pt x="1068" y="162"/>
                    </a:cubicBezTo>
                    <a:cubicBezTo>
                      <a:pt x="1020" y="161"/>
                      <a:pt x="970" y="142"/>
                      <a:pt x="928" y="117"/>
                    </a:cubicBezTo>
                    <a:cubicBezTo>
                      <a:pt x="927" y="117"/>
                      <a:pt x="927" y="117"/>
                      <a:pt x="926" y="116"/>
                    </a:cubicBezTo>
                    <a:cubicBezTo>
                      <a:pt x="926" y="116"/>
                      <a:pt x="926" y="116"/>
                      <a:pt x="925" y="116"/>
                    </a:cubicBezTo>
                    <a:cubicBezTo>
                      <a:pt x="925" y="116"/>
                      <a:pt x="925" y="116"/>
                      <a:pt x="925" y="116"/>
                    </a:cubicBezTo>
                    <a:cubicBezTo>
                      <a:pt x="925" y="116"/>
                      <a:pt x="925" y="116"/>
                      <a:pt x="925" y="116"/>
                    </a:cubicBezTo>
                    <a:cubicBezTo>
                      <a:pt x="854" y="67"/>
                      <a:pt x="779" y="4"/>
                      <a:pt x="689" y="2"/>
                    </a:cubicBezTo>
                    <a:cubicBezTo>
                      <a:pt x="642" y="0"/>
                      <a:pt x="597" y="13"/>
                      <a:pt x="551" y="22"/>
                    </a:cubicBezTo>
                    <a:cubicBezTo>
                      <a:pt x="529" y="27"/>
                      <a:pt x="506" y="31"/>
                      <a:pt x="483" y="32"/>
                    </a:cubicBezTo>
                    <a:cubicBezTo>
                      <a:pt x="460" y="32"/>
                      <a:pt x="437" y="32"/>
                      <a:pt x="414" y="32"/>
                    </a:cubicBezTo>
                    <a:cubicBezTo>
                      <a:pt x="361" y="32"/>
                      <a:pt x="308" y="34"/>
                      <a:pt x="258" y="54"/>
                    </a:cubicBezTo>
                    <a:cubicBezTo>
                      <a:pt x="210" y="72"/>
                      <a:pt x="164" y="96"/>
                      <a:pt x="122" y="125"/>
                    </a:cubicBezTo>
                    <a:cubicBezTo>
                      <a:pt x="80" y="155"/>
                      <a:pt x="44" y="163"/>
                      <a:pt x="7" y="198"/>
                    </a:cubicBezTo>
                    <a:cubicBezTo>
                      <a:pt x="5" y="200"/>
                      <a:pt x="3" y="203"/>
                      <a:pt x="0" y="205"/>
                    </a:cubicBezTo>
                    <a:cubicBezTo>
                      <a:pt x="59" y="523"/>
                      <a:pt x="59" y="523"/>
                      <a:pt x="59" y="523"/>
                    </a:cubicBezTo>
                    <a:cubicBezTo>
                      <a:pt x="70" y="515"/>
                      <a:pt x="82" y="507"/>
                      <a:pt x="95" y="500"/>
                    </a:cubicBezTo>
                    <a:cubicBezTo>
                      <a:pt x="140" y="475"/>
                      <a:pt x="325" y="463"/>
                      <a:pt x="377" y="464"/>
                    </a:cubicBezTo>
                    <a:cubicBezTo>
                      <a:pt x="430" y="465"/>
                      <a:pt x="483" y="474"/>
                      <a:pt x="534" y="486"/>
                    </a:cubicBezTo>
                    <a:cubicBezTo>
                      <a:pt x="591" y="499"/>
                      <a:pt x="648" y="515"/>
                      <a:pt x="705" y="530"/>
                    </a:cubicBezTo>
                    <a:cubicBezTo>
                      <a:pt x="761" y="545"/>
                      <a:pt x="818" y="559"/>
                      <a:pt x="876" y="569"/>
                    </a:cubicBezTo>
                    <a:cubicBezTo>
                      <a:pt x="931" y="578"/>
                      <a:pt x="991" y="584"/>
                      <a:pt x="1047" y="571"/>
                    </a:cubicBezTo>
                    <a:cubicBezTo>
                      <a:pt x="1048" y="571"/>
                      <a:pt x="1048" y="571"/>
                      <a:pt x="1049" y="571"/>
                    </a:cubicBezTo>
                    <a:cubicBezTo>
                      <a:pt x="1101" y="539"/>
                      <a:pt x="1145" y="496"/>
                      <a:pt x="1189" y="453"/>
                    </a:cubicBezTo>
                    <a:cubicBezTo>
                      <a:pt x="1211" y="431"/>
                      <a:pt x="1232" y="409"/>
                      <a:pt x="1255" y="389"/>
                    </a:cubicBezTo>
                    <a:cubicBezTo>
                      <a:pt x="1273" y="374"/>
                      <a:pt x="1291" y="358"/>
                      <a:pt x="1311" y="345"/>
                    </a:cubicBezTo>
                    <a:cubicBezTo>
                      <a:pt x="1256" y="345"/>
                      <a:pt x="1200" y="334"/>
                      <a:pt x="1144" y="326"/>
                    </a:cubicBezTo>
                    <a:lnTo>
                      <a:pt x="1109" y="323"/>
                    </a:lnTo>
                    <a:close/>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36" name="Group 35"/>
            <p:cNvGrpSpPr/>
            <p:nvPr/>
          </p:nvGrpSpPr>
          <p:grpSpPr>
            <a:xfrm>
              <a:off x="720691" y="2962277"/>
              <a:ext cx="1222410" cy="592138"/>
              <a:chOff x="1292190" y="1802457"/>
              <a:chExt cx="1222410" cy="592138"/>
            </a:xfrm>
          </p:grpSpPr>
          <p:sp>
            <p:nvSpPr>
              <p:cNvPr id="34" name="Freeform 5"/>
              <p:cNvSpPr>
                <a:spLocks/>
              </p:cNvSpPr>
              <p:nvPr/>
            </p:nvSpPr>
            <p:spPr bwMode="auto">
              <a:xfrm>
                <a:off x="1292190" y="1802457"/>
                <a:ext cx="1055721" cy="592138"/>
              </a:xfrm>
              <a:custGeom>
                <a:avLst/>
                <a:gdLst/>
                <a:ahLst/>
                <a:cxnLst>
                  <a:cxn ang="0">
                    <a:pos x="1181" y="347"/>
                  </a:cxn>
                  <a:cxn ang="0">
                    <a:pos x="1176" y="0"/>
                  </a:cxn>
                  <a:cxn ang="0">
                    <a:pos x="0" y="26"/>
                  </a:cxn>
                  <a:cxn ang="0">
                    <a:pos x="5" y="373"/>
                  </a:cxn>
                  <a:cxn ang="0">
                    <a:pos x="1181" y="347"/>
                  </a:cxn>
                </a:cxnLst>
                <a:rect l="0" t="0" r="r" b="b"/>
                <a:pathLst>
                  <a:path w="1181" h="373">
                    <a:moveTo>
                      <a:pt x="1181" y="347"/>
                    </a:moveTo>
                    <a:lnTo>
                      <a:pt x="1176" y="0"/>
                    </a:lnTo>
                    <a:lnTo>
                      <a:pt x="0" y="26"/>
                    </a:lnTo>
                    <a:lnTo>
                      <a:pt x="5" y="373"/>
                    </a:lnTo>
                    <a:lnTo>
                      <a:pt x="1181" y="347"/>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35" name="Freeform 16"/>
              <p:cNvSpPr>
                <a:spLocks/>
              </p:cNvSpPr>
              <p:nvPr/>
            </p:nvSpPr>
            <p:spPr bwMode="auto">
              <a:xfrm>
                <a:off x="2349500" y="1826269"/>
                <a:ext cx="165100" cy="504825"/>
              </a:xfrm>
              <a:custGeom>
                <a:avLst/>
                <a:gdLst/>
                <a:ahLst/>
                <a:cxnLst>
                  <a:cxn ang="0">
                    <a:pos x="0" y="3"/>
                  </a:cxn>
                  <a:cxn ang="0">
                    <a:pos x="6" y="318"/>
                  </a:cxn>
                  <a:cxn ang="0">
                    <a:pos x="104" y="315"/>
                  </a:cxn>
                  <a:cxn ang="0">
                    <a:pos x="96" y="0"/>
                  </a:cxn>
                  <a:cxn ang="0">
                    <a:pos x="0" y="3"/>
                  </a:cxn>
                </a:cxnLst>
                <a:rect l="0" t="0" r="r" b="b"/>
                <a:pathLst>
                  <a:path w="104" h="318">
                    <a:moveTo>
                      <a:pt x="0" y="3"/>
                    </a:moveTo>
                    <a:lnTo>
                      <a:pt x="6" y="318"/>
                    </a:lnTo>
                    <a:lnTo>
                      <a:pt x="104" y="315"/>
                    </a:lnTo>
                    <a:lnTo>
                      <a:pt x="96" y="0"/>
                    </a:lnTo>
                    <a:lnTo>
                      <a:pt x="0" y="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sp>
        <p:nvSpPr>
          <p:cNvPr id="56" name="Text Placeholder 3"/>
          <p:cNvSpPr txBox="1">
            <a:spLocks/>
          </p:cNvSpPr>
          <p:nvPr/>
        </p:nvSpPr>
        <p:spPr>
          <a:xfrm>
            <a:off x="7424629" y="1849979"/>
            <a:ext cx="4179541"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1219170" rtl="0" eaLnBrk="1" fontAlgn="auto" latinLnBrk="0" hangingPunct="1">
              <a:lnSpc>
                <a:spcPct val="100000"/>
              </a:lnSpc>
              <a:spcAft>
                <a:spcPts val="0"/>
              </a:spcAft>
              <a:buClrTx/>
              <a:buSzTx/>
              <a:buFont typeface="Arial" pitchFamily="34" charset="0"/>
              <a:buNone/>
              <a:tabLst/>
              <a:defRPr/>
            </a:pPr>
            <a:r>
              <a:rPr kumimoji="0" lang="lt-LT" sz="2000" b="1" i="0" u="none" strike="noStrike" kern="1200" cap="none" spc="0" normalizeH="0" baseline="0" noProof="0" dirty="0">
                <a:ln>
                  <a:noFill/>
                </a:ln>
                <a:solidFill>
                  <a:srgbClr val="176490"/>
                </a:solidFill>
                <a:effectLst/>
                <a:uLnTx/>
                <a:uFillTx/>
                <a:latin typeface="Poppins" panose="00000500000000000000" pitchFamily="2" charset="-70"/>
                <a:cs typeface="Poppins" panose="00000500000000000000" pitchFamily="2" charset="-70"/>
              </a:rPr>
              <a:t>Finansuojamos veiklos</a:t>
            </a:r>
            <a:r>
              <a:rPr kumimoji="0" lang="lt-LT" sz="2000" b="1" i="0" u="none" strike="noStrike" kern="1200" cap="none" spc="0" normalizeH="0" noProof="0" dirty="0">
                <a:ln>
                  <a:noFill/>
                </a:ln>
                <a:solidFill>
                  <a:srgbClr val="176490"/>
                </a:solidFill>
                <a:effectLst/>
                <a:uLnTx/>
                <a:uFillTx/>
                <a:latin typeface="Poppins" panose="00000500000000000000" pitchFamily="2" charset="-70"/>
                <a:cs typeface="Poppins" panose="00000500000000000000" pitchFamily="2" charset="-70"/>
              </a:rPr>
              <a:t> ir joms taikomi reikalavimai</a:t>
            </a:r>
            <a:endParaRPr kumimoji="0" lang="lt-LT" sz="2000" b="1" i="0" u="none" strike="noStrike" kern="1200" cap="none" spc="0" normalizeH="0" baseline="0" noProof="0" dirty="0">
              <a:ln>
                <a:noFill/>
              </a:ln>
              <a:solidFill>
                <a:srgbClr val="176490"/>
              </a:solidFill>
              <a:effectLst/>
              <a:uLnTx/>
              <a:uFillTx/>
              <a:latin typeface="Poppins" panose="00000500000000000000" pitchFamily="2" charset="-70"/>
              <a:cs typeface="Poppins" panose="00000500000000000000" pitchFamily="2" charset="-70"/>
            </a:endParaRPr>
          </a:p>
        </p:txBody>
      </p:sp>
      <p:sp>
        <p:nvSpPr>
          <p:cNvPr id="58" name="Text Placeholder 3"/>
          <p:cNvSpPr txBox="1">
            <a:spLocks/>
          </p:cNvSpPr>
          <p:nvPr/>
        </p:nvSpPr>
        <p:spPr>
          <a:xfrm>
            <a:off x="6376459" y="1635955"/>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176490"/>
                </a:solidFill>
                <a:effectLst/>
                <a:uLnTx/>
                <a:uFillTx/>
                <a:latin typeface="Calibri"/>
                <a:ea typeface="+mn-ea"/>
                <a:cs typeface="+mn-cs"/>
              </a:rPr>
              <a:t>01</a:t>
            </a:r>
          </a:p>
        </p:txBody>
      </p:sp>
      <p:sp>
        <p:nvSpPr>
          <p:cNvPr id="60" name="Text Placeholder 3"/>
          <p:cNvSpPr txBox="1">
            <a:spLocks/>
          </p:cNvSpPr>
          <p:nvPr/>
        </p:nvSpPr>
        <p:spPr>
          <a:xfrm>
            <a:off x="7424629" y="2596662"/>
            <a:ext cx="4179540"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2000" b="1" i="0" u="none" strike="noStrike" kern="1200" cap="none" spc="0" normalizeH="0" baseline="0" noProof="0" dirty="0">
                <a:ln>
                  <a:noFill/>
                </a:ln>
                <a:solidFill>
                  <a:srgbClr val="0187AC"/>
                </a:solidFill>
                <a:effectLst/>
                <a:uLnTx/>
                <a:uFillTx/>
                <a:latin typeface="Poppins" panose="00000500000000000000" pitchFamily="2" charset="-70"/>
                <a:cs typeface="Poppins" panose="00000500000000000000" pitchFamily="2" charset="-70"/>
              </a:rPr>
              <a:t>Galimi pareiškėjai / partneriai ir jiems taikomi reikalavimai</a:t>
            </a:r>
          </a:p>
        </p:txBody>
      </p:sp>
      <p:sp>
        <p:nvSpPr>
          <p:cNvPr id="62" name="Text Placeholder 3"/>
          <p:cNvSpPr txBox="1">
            <a:spLocks/>
          </p:cNvSpPr>
          <p:nvPr/>
        </p:nvSpPr>
        <p:spPr>
          <a:xfrm>
            <a:off x="6376459" y="2362671"/>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0187AC"/>
                </a:solidFill>
                <a:effectLst/>
                <a:uLnTx/>
                <a:uFillTx/>
                <a:latin typeface="Calibri"/>
                <a:ea typeface="+mn-ea"/>
                <a:cs typeface="+mn-cs"/>
              </a:rPr>
              <a:t>02</a:t>
            </a:r>
          </a:p>
        </p:txBody>
      </p:sp>
      <p:sp>
        <p:nvSpPr>
          <p:cNvPr id="64" name="Text Placeholder 3"/>
          <p:cNvSpPr txBox="1">
            <a:spLocks/>
          </p:cNvSpPr>
          <p:nvPr/>
        </p:nvSpPr>
        <p:spPr>
          <a:xfrm>
            <a:off x="7424629" y="3267860"/>
            <a:ext cx="4179540"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00000"/>
              </a:lnSpc>
              <a:spcAft>
                <a:spcPts val="0"/>
              </a:spcAft>
              <a:buClrTx/>
              <a:buSzTx/>
              <a:buFont typeface="Arial" pitchFamily="34" charset="0"/>
              <a:buNone/>
              <a:tabLst/>
              <a:defRPr/>
            </a:pPr>
            <a:r>
              <a:rPr kumimoji="0" lang="lt-LT" sz="2000" b="1" i="0" u="none" strike="noStrike" kern="1200" cap="none" spc="0" normalizeH="0" baseline="0" noProof="0" dirty="0">
                <a:ln>
                  <a:noFill/>
                </a:ln>
                <a:solidFill>
                  <a:srgbClr val="1AA4BE"/>
                </a:solidFill>
                <a:effectLst/>
                <a:uLnTx/>
                <a:uFillTx/>
                <a:latin typeface="Poppins" panose="00000500000000000000" pitchFamily="2" charset="-70"/>
                <a:cs typeface="Poppins" panose="00000500000000000000" pitchFamily="2" charset="-70"/>
              </a:rPr>
              <a:t>Finansavimas ir išlaidų tinkamumas</a:t>
            </a:r>
          </a:p>
        </p:txBody>
      </p:sp>
      <p:sp>
        <p:nvSpPr>
          <p:cNvPr id="66" name="Text Placeholder 3"/>
          <p:cNvSpPr txBox="1">
            <a:spLocks/>
          </p:cNvSpPr>
          <p:nvPr/>
        </p:nvSpPr>
        <p:spPr>
          <a:xfrm>
            <a:off x="6376459" y="3089387"/>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1AA4BE"/>
                </a:solidFill>
                <a:effectLst/>
                <a:uLnTx/>
                <a:uFillTx/>
                <a:latin typeface="Calibri"/>
                <a:ea typeface="+mn-ea"/>
                <a:cs typeface="+mn-cs"/>
              </a:rPr>
              <a:t>03</a:t>
            </a:r>
          </a:p>
        </p:txBody>
      </p:sp>
      <p:sp>
        <p:nvSpPr>
          <p:cNvPr id="68" name="Text Placeholder 3"/>
          <p:cNvSpPr txBox="1">
            <a:spLocks/>
          </p:cNvSpPr>
          <p:nvPr/>
        </p:nvSpPr>
        <p:spPr>
          <a:xfrm>
            <a:off x="7424629" y="4191189"/>
            <a:ext cx="4179540" cy="30777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00000"/>
              </a:lnSpc>
              <a:spcAft>
                <a:spcPts val="0"/>
              </a:spcAft>
              <a:buClrTx/>
              <a:buSzTx/>
              <a:buFont typeface="Arial" pitchFamily="34" charset="0"/>
              <a:buNone/>
              <a:tabLst/>
              <a:defRPr/>
            </a:pPr>
            <a:r>
              <a:rPr kumimoji="0" lang="lt-LT" sz="2000" b="1" i="0" u="none" strike="noStrike" kern="1200" cap="none" spc="0" normalizeH="0" baseline="0" noProof="0" dirty="0">
                <a:ln>
                  <a:noFill/>
                </a:ln>
                <a:solidFill>
                  <a:schemeClr val="accent1"/>
                </a:solidFill>
                <a:effectLst/>
                <a:uLnTx/>
                <a:uFillTx/>
                <a:latin typeface="Poppins" panose="00000500000000000000" pitchFamily="2" charset="-70"/>
                <a:cs typeface="Poppins" panose="00000500000000000000" pitchFamily="2" charset="-70"/>
              </a:rPr>
              <a:t>Stebėsenos rodikliai</a:t>
            </a:r>
            <a:endParaRPr kumimoji="0" lang="pl-PL" sz="2000" b="1" i="0" u="none" strike="noStrike" kern="1200" cap="none" spc="0" normalizeH="0" baseline="0" noProof="0" dirty="0">
              <a:ln>
                <a:noFill/>
              </a:ln>
              <a:solidFill>
                <a:schemeClr val="accent1"/>
              </a:solidFill>
              <a:effectLst/>
              <a:uLnTx/>
              <a:uFillTx/>
              <a:latin typeface="Poppins" panose="00000500000000000000" pitchFamily="2" charset="-70"/>
              <a:cs typeface="Poppins" panose="00000500000000000000" pitchFamily="2" charset="-70"/>
            </a:endParaRPr>
          </a:p>
        </p:txBody>
      </p:sp>
      <p:sp>
        <p:nvSpPr>
          <p:cNvPr id="70" name="Text Placeholder 3"/>
          <p:cNvSpPr txBox="1">
            <a:spLocks/>
          </p:cNvSpPr>
          <p:nvPr/>
        </p:nvSpPr>
        <p:spPr>
          <a:xfrm>
            <a:off x="6362807" y="3797935"/>
            <a:ext cx="883790" cy="984885"/>
          </a:xfrm>
          <a:prstGeom prst="rect">
            <a:avLst/>
          </a:prstGeom>
          <a:no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chemeClr val="accent1"/>
                </a:solidFill>
                <a:effectLst/>
                <a:uLnTx/>
                <a:uFillTx/>
                <a:latin typeface="Calibri"/>
                <a:ea typeface="+mn-ea"/>
                <a:cs typeface="+mn-cs"/>
              </a:rPr>
              <a:t>04</a:t>
            </a:r>
          </a:p>
        </p:txBody>
      </p:sp>
      <p:grpSp>
        <p:nvGrpSpPr>
          <p:cNvPr id="72" name="Group 71"/>
          <p:cNvGrpSpPr/>
          <p:nvPr/>
        </p:nvGrpSpPr>
        <p:grpSpPr>
          <a:xfrm>
            <a:off x="2980756" y="1344935"/>
            <a:ext cx="1843427" cy="1843424"/>
            <a:chOff x="2584932" y="1254283"/>
            <a:chExt cx="1382570" cy="1382568"/>
          </a:xfrm>
        </p:grpSpPr>
        <p:grpSp>
          <p:nvGrpSpPr>
            <p:cNvPr id="45" name="Group 53"/>
            <p:cNvGrpSpPr/>
            <p:nvPr/>
          </p:nvGrpSpPr>
          <p:grpSpPr>
            <a:xfrm>
              <a:off x="2584932" y="1254283"/>
              <a:ext cx="1382570" cy="1382568"/>
              <a:chOff x="953424" y="1486519"/>
              <a:chExt cx="2228412" cy="2228408"/>
            </a:xfrm>
            <a:solidFill>
              <a:schemeClr val="accent3"/>
            </a:solidFill>
          </p:grpSpPr>
          <p:sp>
            <p:nvSpPr>
              <p:cNvPr id="46" name="Freeform 4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p:cNvSpPr/>
              <p:nvPr/>
            </p:nvSpPr>
            <p:spPr>
              <a:xfrm>
                <a:off x="1376346" y="1909439"/>
                <a:ext cx="1382568" cy="1382568"/>
              </a:xfrm>
              <a:prstGeom prst="ellipse">
                <a:avLst/>
              </a:prstGeom>
              <a:solidFill>
                <a:schemeClr val="accent2"/>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1" name="Freeform 6"/>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6" name="Group 75"/>
          <p:cNvGrpSpPr/>
          <p:nvPr/>
        </p:nvGrpSpPr>
        <p:grpSpPr>
          <a:xfrm>
            <a:off x="2188362" y="2992699"/>
            <a:ext cx="2061905" cy="2061901"/>
            <a:chOff x="1641271" y="2244524"/>
            <a:chExt cx="1546429" cy="1546426"/>
          </a:xfrm>
        </p:grpSpPr>
        <p:grpSp>
          <p:nvGrpSpPr>
            <p:cNvPr id="42" name="Group 50"/>
            <p:cNvGrpSpPr/>
            <p:nvPr/>
          </p:nvGrpSpPr>
          <p:grpSpPr>
            <a:xfrm>
              <a:off x="1641271" y="2244524"/>
              <a:ext cx="1546429" cy="1546426"/>
              <a:chOff x="953424" y="1486519"/>
              <a:chExt cx="2228412" cy="2228408"/>
            </a:xfrm>
            <a:solidFill>
              <a:schemeClr val="accent2"/>
            </a:solidFill>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p:cNvSpPr/>
              <p:nvPr/>
            </p:nvSpPr>
            <p:spPr>
              <a:xfrm>
                <a:off x="1376346" y="1909440"/>
                <a:ext cx="1382568" cy="1382568"/>
              </a:xfrm>
              <a:prstGeom prst="ellipse">
                <a:avLst/>
              </a:prstGeom>
              <a:solidFill>
                <a:schemeClr val="accent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4" name="Freeform 9"/>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7" name="Group 76"/>
          <p:cNvGrpSpPr/>
          <p:nvPr/>
        </p:nvGrpSpPr>
        <p:grpSpPr>
          <a:xfrm>
            <a:off x="4263919" y="3184531"/>
            <a:ext cx="1279267" cy="1279264"/>
            <a:chOff x="3622147" y="2526702"/>
            <a:chExt cx="959450" cy="959448"/>
          </a:xfrm>
        </p:grpSpPr>
        <p:grpSp>
          <p:nvGrpSpPr>
            <p:cNvPr id="48" name="Group 56"/>
            <p:cNvGrpSpPr/>
            <p:nvPr/>
          </p:nvGrpSpPr>
          <p:grpSpPr>
            <a:xfrm>
              <a:off x="3622147" y="2526702"/>
              <a:ext cx="959450" cy="959448"/>
              <a:chOff x="953424" y="1486519"/>
              <a:chExt cx="2228412" cy="2228408"/>
            </a:xfrm>
            <a:solidFill>
              <a:schemeClr val="accent4"/>
            </a:solidFill>
          </p:grpSpPr>
          <p:sp>
            <p:nvSpPr>
              <p:cNvPr id="49" name="Freeform 4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50" name="Oval 49"/>
              <p:cNvSpPr/>
              <p:nvPr/>
            </p:nvSpPr>
            <p:spPr>
              <a:xfrm>
                <a:off x="1376346" y="1909439"/>
                <a:ext cx="1382568" cy="1382568"/>
              </a:xfrm>
              <a:prstGeom prst="ellipse">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5" name="Freeform 9"/>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9" name="Group 78"/>
          <p:cNvGrpSpPr/>
          <p:nvPr/>
        </p:nvGrpSpPr>
        <p:grpSpPr>
          <a:xfrm>
            <a:off x="4776773" y="1836802"/>
            <a:ext cx="1400664" cy="1400661"/>
            <a:chOff x="3902502" y="1597454"/>
            <a:chExt cx="1050498" cy="1050496"/>
          </a:xfrm>
        </p:grpSpPr>
        <p:grpSp>
          <p:nvGrpSpPr>
            <p:cNvPr id="39" name="Group 49"/>
            <p:cNvGrpSpPr/>
            <p:nvPr/>
          </p:nvGrpSpPr>
          <p:grpSpPr>
            <a:xfrm>
              <a:off x="3902502" y="1597454"/>
              <a:ext cx="1050498" cy="1050496"/>
              <a:chOff x="953424" y="1486519"/>
              <a:chExt cx="2228412" cy="2228408"/>
            </a:xfrm>
            <a:solidFill>
              <a:schemeClr val="accent3"/>
            </a:solidFill>
          </p:grpSpPr>
          <p:sp>
            <p:nvSpPr>
              <p:cNvPr id="40" name="Freeform 39"/>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1" name="Oval 40"/>
              <p:cNvSpPr/>
              <p:nvPr/>
            </p:nvSpPr>
            <p:spPr>
              <a:xfrm>
                <a:off x="1376346" y="1909439"/>
                <a:ext cx="1382568" cy="1382568"/>
              </a:xfrm>
              <a:prstGeom prst="ellipse">
                <a:avLst/>
              </a:prstGeom>
              <a:grp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8" name="Freeform 131"/>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pic>
        <p:nvPicPr>
          <p:cNvPr id="3" name="Picture 2" descr="Centrinė projektų valdymo agentūra">
            <a:extLst>
              <a:ext uri="{FF2B5EF4-FFF2-40B4-BE49-F238E27FC236}">
                <a16:creationId xmlns:a16="http://schemas.microsoft.com/office/drawing/2014/main" id="{F93C3983-88C3-2DB4-1355-48EA819E7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3E96F27A-0F5A-674A-CA85-13A79618B06C}"/>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8" name="Text Placeholder 3">
            <a:extLst>
              <a:ext uri="{FF2B5EF4-FFF2-40B4-BE49-F238E27FC236}">
                <a16:creationId xmlns:a16="http://schemas.microsoft.com/office/drawing/2014/main" id="{351F8342-4C56-4385-EE6C-3A2030507175}"/>
              </a:ext>
            </a:extLst>
          </p:cNvPr>
          <p:cNvSpPr txBox="1">
            <a:spLocks/>
          </p:cNvSpPr>
          <p:nvPr/>
        </p:nvSpPr>
        <p:spPr>
          <a:xfrm>
            <a:off x="6394154" y="4524651"/>
            <a:ext cx="883790" cy="98488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chemeClr val="accent2"/>
                </a:solidFill>
                <a:effectLst/>
                <a:uLnTx/>
                <a:uFillTx/>
                <a:latin typeface="Calibri"/>
                <a:ea typeface="+mn-ea"/>
                <a:cs typeface="+mn-cs"/>
              </a:rPr>
              <a:t>0</a:t>
            </a:r>
            <a:r>
              <a:rPr kumimoji="0" lang="en-US" sz="6400" b="1" i="0" u="none" strike="noStrike" kern="1200" cap="none" spc="0" normalizeH="0" baseline="0" noProof="0" dirty="0">
                <a:ln>
                  <a:noFill/>
                </a:ln>
                <a:solidFill>
                  <a:schemeClr val="accent2"/>
                </a:solidFill>
                <a:effectLst/>
                <a:uLnTx/>
                <a:uFillTx/>
                <a:latin typeface="Calibri"/>
                <a:ea typeface="+mn-ea"/>
                <a:cs typeface="+mn-cs"/>
              </a:rPr>
              <a:t>5</a:t>
            </a:r>
            <a:endParaRPr kumimoji="0" lang="lt-LT" sz="6400" b="1" i="0" u="none" strike="noStrike" kern="1200" cap="none" spc="0" normalizeH="0" baseline="0" noProof="0" dirty="0">
              <a:ln>
                <a:noFill/>
              </a:ln>
              <a:solidFill>
                <a:schemeClr val="accent2"/>
              </a:solidFill>
              <a:effectLst/>
              <a:uLnTx/>
              <a:uFillTx/>
              <a:latin typeface="Calibri"/>
              <a:ea typeface="+mn-ea"/>
              <a:cs typeface="+mn-cs"/>
            </a:endParaRPr>
          </a:p>
        </p:txBody>
      </p:sp>
      <p:sp>
        <p:nvSpPr>
          <p:cNvPr id="9" name="Text Placeholder 3">
            <a:extLst>
              <a:ext uri="{FF2B5EF4-FFF2-40B4-BE49-F238E27FC236}">
                <a16:creationId xmlns:a16="http://schemas.microsoft.com/office/drawing/2014/main" id="{E23B2FDF-F8B6-A7C3-DF94-6275C65EB19A}"/>
              </a:ext>
            </a:extLst>
          </p:cNvPr>
          <p:cNvSpPr txBox="1">
            <a:spLocks/>
          </p:cNvSpPr>
          <p:nvPr/>
        </p:nvSpPr>
        <p:spPr>
          <a:xfrm>
            <a:off x="7424628" y="4746823"/>
            <a:ext cx="4179539"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defRPr/>
            </a:pPr>
            <a:r>
              <a:rPr lang="lt-LT" sz="2000" b="1" dirty="0">
                <a:solidFill>
                  <a:schemeClr val="accent3"/>
                </a:solidFill>
                <a:latin typeface="Poppins" panose="00000500000000000000" pitchFamily="2" charset="-70"/>
                <a:cs typeface="Poppins" panose="00000500000000000000" pitchFamily="2" charset="-70"/>
              </a:rPr>
              <a:t>Projektų atranka ir projektų atrankos kriterijai</a:t>
            </a:r>
          </a:p>
        </p:txBody>
      </p:sp>
      <p:sp>
        <p:nvSpPr>
          <p:cNvPr id="10" name="Text Placeholder 3">
            <a:extLst>
              <a:ext uri="{FF2B5EF4-FFF2-40B4-BE49-F238E27FC236}">
                <a16:creationId xmlns:a16="http://schemas.microsoft.com/office/drawing/2014/main" id="{114DA5DC-1EFD-EC76-6CAB-D001FC728282}"/>
              </a:ext>
            </a:extLst>
          </p:cNvPr>
          <p:cNvSpPr txBox="1">
            <a:spLocks/>
          </p:cNvSpPr>
          <p:nvPr/>
        </p:nvSpPr>
        <p:spPr>
          <a:xfrm>
            <a:off x="6394154" y="5239556"/>
            <a:ext cx="883790" cy="98488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chemeClr val="accent3"/>
                </a:solidFill>
                <a:effectLst/>
                <a:uLnTx/>
                <a:uFillTx/>
                <a:latin typeface="Calibri"/>
                <a:ea typeface="+mn-ea"/>
                <a:cs typeface="+mn-cs"/>
              </a:rPr>
              <a:t>0</a:t>
            </a:r>
            <a:r>
              <a:rPr kumimoji="0" lang="en-US" sz="6400" b="1" i="0" u="none" strike="noStrike" kern="1200" cap="none" spc="0" normalizeH="0" baseline="0" noProof="0" dirty="0">
                <a:ln>
                  <a:noFill/>
                </a:ln>
                <a:solidFill>
                  <a:schemeClr val="accent3"/>
                </a:solidFill>
                <a:effectLst/>
                <a:uLnTx/>
                <a:uFillTx/>
                <a:latin typeface="Calibri"/>
                <a:ea typeface="+mn-ea"/>
                <a:cs typeface="+mn-cs"/>
              </a:rPr>
              <a:t>6</a:t>
            </a:r>
            <a:endParaRPr kumimoji="0" lang="lt-LT" sz="6400" b="1" i="0" u="none" strike="noStrike" kern="1200" cap="none" spc="0" normalizeH="0" baseline="0" noProof="0" dirty="0">
              <a:ln>
                <a:noFill/>
              </a:ln>
              <a:solidFill>
                <a:schemeClr val="accent3"/>
              </a:solidFill>
              <a:effectLst/>
              <a:uLnTx/>
              <a:uFillTx/>
              <a:latin typeface="Calibri"/>
              <a:ea typeface="+mn-ea"/>
              <a:cs typeface="+mn-cs"/>
            </a:endParaRPr>
          </a:p>
        </p:txBody>
      </p:sp>
      <p:sp>
        <p:nvSpPr>
          <p:cNvPr id="11" name="Text Placeholder 3">
            <a:extLst>
              <a:ext uri="{FF2B5EF4-FFF2-40B4-BE49-F238E27FC236}">
                <a16:creationId xmlns:a16="http://schemas.microsoft.com/office/drawing/2014/main" id="{8333EAE8-FD94-4EE7-B5B8-A7AB2333E1ED}"/>
              </a:ext>
            </a:extLst>
          </p:cNvPr>
          <p:cNvSpPr txBox="1">
            <a:spLocks/>
          </p:cNvSpPr>
          <p:nvPr/>
        </p:nvSpPr>
        <p:spPr>
          <a:xfrm>
            <a:off x="7424628" y="5370732"/>
            <a:ext cx="4179539" cy="923330"/>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defRPr/>
            </a:pPr>
            <a:r>
              <a:rPr lang="pl-PL" sz="2000" b="1" dirty="0">
                <a:solidFill>
                  <a:schemeClr val="accent1"/>
                </a:solidFill>
                <a:latin typeface="Poppins" panose="00000500000000000000" pitchFamily="2" charset="-70"/>
                <a:cs typeface="Poppins" panose="00000500000000000000" pitchFamily="2" charset="-70"/>
              </a:rPr>
              <a:t>Kartu su </a:t>
            </a:r>
            <a:r>
              <a:rPr lang="lt-LT" sz="2000" b="1" dirty="0">
                <a:solidFill>
                  <a:schemeClr val="accent1"/>
                </a:solidFill>
                <a:latin typeface="Poppins" panose="00000500000000000000" pitchFamily="2" charset="-70"/>
                <a:cs typeface="Poppins" panose="00000500000000000000" pitchFamily="2" charset="-70"/>
              </a:rPr>
              <a:t>projekto  įgyvendinimo planu </a:t>
            </a:r>
            <a:r>
              <a:rPr lang="pl-PL" sz="2000" b="1" dirty="0">
                <a:solidFill>
                  <a:schemeClr val="accent1"/>
                </a:solidFill>
                <a:latin typeface="Poppins" panose="00000500000000000000" pitchFamily="2" charset="-70"/>
                <a:cs typeface="Poppins" panose="00000500000000000000" pitchFamily="2" charset="-70"/>
              </a:rPr>
              <a:t>teikiami </a:t>
            </a:r>
            <a:r>
              <a:rPr lang="lt-LT" sz="2000" b="1" dirty="0">
                <a:solidFill>
                  <a:schemeClr val="accent1"/>
                </a:solidFill>
                <a:latin typeface="Poppins" panose="00000500000000000000" pitchFamily="2" charset="-70"/>
                <a:cs typeface="Poppins" panose="00000500000000000000" pitchFamily="2" charset="-70"/>
              </a:rPr>
              <a:t>priedai ir kiti aprašo reikalavimai</a:t>
            </a:r>
            <a:endParaRPr lang="pl-PL" sz="2000" b="1" dirty="0">
              <a:solidFill>
                <a:schemeClr val="accent1"/>
              </a:solidFill>
              <a:latin typeface="Poppins" panose="00000500000000000000" pitchFamily="2" charset="-70"/>
              <a:cs typeface="Poppins" panose="00000500000000000000" pitchFamily="2" charset="-70"/>
            </a:endParaRPr>
          </a:p>
        </p:txBody>
      </p:sp>
      <p:sp>
        <p:nvSpPr>
          <p:cNvPr id="16" name="Text Placeholder 2">
            <a:extLst>
              <a:ext uri="{FF2B5EF4-FFF2-40B4-BE49-F238E27FC236}">
                <a16:creationId xmlns:a16="http://schemas.microsoft.com/office/drawing/2014/main" id="{428C07C6-3FA6-3464-7AF6-5AA8992433E3}"/>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Turinys</a:t>
            </a: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spTree>
    <p:extLst>
      <p:ext uri="{BB962C8B-B14F-4D97-AF65-F5344CB8AC3E}">
        <p14:creationId xmlns:p14="http://schemas.microsoft.com/office/powerpoint/2010/main" val="147732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0186C58B-EFBF-E8B1-1883-1DBD0903A1FF}"/>
            </a:ext>
          </a:extLst>
        </p:cNvPr>
        <p:cNvGrpSpPr/>
        <p:nvPr/>
      </p:nvGrpSpPr>
      <p:grpSpPr>
        <a:xfrm>
          <a:off x="0" y="0"/>
          <a:ext cx="0" cy="0"/>
          <a:chOff x="0" y="0"/>
          <a:chExt cx="0" cy="0"/>
        </a:xfrm>
      </p:grpSpPr>
      <p:sp>
        <p:nvSpPr>
          <p:cNvPr id="17" name="Flowchart: Connector 16">
            <a:extLst>
              <a:ext uri="{FF2B5EF4-FFF2-40B4-BE49-F238E27FC236}">
                <a16:creationId xmlns:a16="http://schemas.microsoft.com/office/drawing/2014/main" id="{393F5CFB-9836-0827-1F3C-A5A716376EAB}"/>
              </a:ext>
            </a:extLst>
          </p:cNvPr>
          <p:cNvSpPr/>
          <p:nvPr/>
        </p:nvSpPr>
        <p:spPr>
          <a:xfrm>
            <a:off x="4339542" y="1813726"/>
            <a:ext cx="4066365" cy="3983263"/>
          </a:xfrm>
          <a:prstGeom prst="flowChartConnector">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Tinkamos finansuoti projekto išlaidos, kuomet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teikiama valstybės pagalba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Reglamento (ES) Nr. 651/2014 </a:t>
            </a:r>
            <a:r>
              <a:rPr kumimoji="0" lang="lt-LT" sz="1800" b="1" i="0" u="none" strike="noStrike" kern="1200" cap="none" spc="0" normalizeH="0" baseline="0" noProof="0" dirty="0">
                <a:ln>
                  <a:noFill/>
                </a:ln>
                <a:solidFill>
                  <a:srgbClr val="092D68"/>
                </a:solidFill>
                <a:effectLst/>
                <a:uLnTx/>
                <a:uFillTx/>
                <a:latin typeface="Poppins" panose="00000500000000000000" pitchFamily="2" charset="-70"/>
                <a:ea typeface="+mn-ea"/>
                <a:cs typeface="Poppins" panose="00000500000000000000" pitchFamily="2" charset="-70"/>
              </a:rPr>
              <a:t>54 straipsnio 3 dalies a–c </a:t>
            </a:r>
            <a:r>
              <a:rPr kumimoji="0" lang="lt-LT" sz="1800" b="0" i="0" u="none" strike="noStrike" kern="1200" cap="none" spc="0" normalizeH="0" baseline="0" noProof="0" dirty="0">
                <a:ln>
                  <a:noFill/>
                </a:ln>
                <a:solidFill>
                  <a:srgbClr val="262626"/>
                </a:solidFill>
                <a:effectLst/>
                <a:uLnTx/>
                <a:uFillTx/>
                <a:latin typeface="Poppins" panose="00000500000000000000" pitchFamily="2" charset="-70"/>
                <a:ea typeface="+mn-ea"/>
                <a:cs typeface="Poppins" panose="00000500000000000000" pitchFamily="2" charset="-70"/>
              </a:rPr>
              <a:t>punktuose nustatytiems kultūros produktams</a:t>
            </a:r>
            <a:endParaRPr kumimoji="0" lang="lt-LT" sz="1333" b="0" i="0" u="none" strike="noStrike" kern="1200" cap="none" spc="0" normalizeH="0" baseline="0" noProof="0" dirty="0">
              <a:ln>
                <a:noFill/>
              </a:ln>
              <a:solidFill>
                <a:srgbClr val="262626">
                  <a:lumMod val="75000"/>
                  <a:lumOff val="25000"/>
                </a:srgbClr>
              </a:solidFill>
              <a:effectLst/>
              <a:uLnTx/>
              <a:uFillTx/>
              <a:latin typeface="Poppins" panose="00000500000000000000" pitchFamily="2" charset="-70"/>
              <a:ea typeface="+mn-ea"/>
              <a:cs typeface="Poppins" panose="00000500000000000000" pitchFamily="2" charset="-70"/>
            </a:endParaRPr>
          </a:p>
        </p:txBody>
      </p:sp>
      <p:sp>
        <p:nvSpPr>
          <p:cNvPr id="24" name="Text Placeholder 2">
            <a:extLst>
              <a:ext uri="{FF2B5EF4-FFF2-40B4-BE49-F238E27FC236}">
                <a16:creationId xmlns:a16="http://schemas.microsoft.com/office/drawing/2014/main" id="{B9187CC3-7600-7741-7BF4-7FE6B32847EE}"/>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(4</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kvietimas</a:t>
            </a:r>
          </a:p>
        </p:txBody>
      </p:sp>
      <p:sp>
        <p:nvSpPr>
          <p:cNvPr id="27" name="Slide Number Placeholder 3">
            <a:extLst>
              <a:ext uri="{FF2B5EF4-FFF2-40B4-BE49-F238E27FC236}">
                <a16:creationId xmlns:a16="http://schemas.microsoft.com/office/drawing/2014/main" id="{DC01346D-9E00-C931-E81D-1C47A4D4208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6A97A70C-1828-4C95-3450-EB966C652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D035E8B-89BC-9AE5-832C-2D87E6A11330}"/>
              </a:ext>
            </a:extLst>
          </p:cNvPr>
          <p:cNvSpPr/>
          <p:nvPr/>
        </p:nvSpPr>
        <p:spPr>
          <a:xfrm>
            <a:off x="1270159" y="4541527"/>
            <a:ext cx="3392375" cy="95817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veiklas vykdančių darbuotojų komandiruočių / kelionių išlaidos</a:t>
            </a:r>
            <a:endParaRPr lang="en-US" sz="1400" b="1" dirty="0">
              <a:solidFill>
                <a:schemeClr val="tx1"/>
              </a:solidFill>
            </a:endParaRP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a:t>
            </a:r>
            <a:endParaRPr lang="en-US" sz="1400" dirty="0">
              <a:solidFill>
                <a:srgbClr val="092D68"/>
              </a:solidFill>
            </a:endParaRPr>
          </a:p>
        </p:txBody>
      </p:sp>
      <p:sp>
        <p:nvSpPr>
          <p:cNvPr id="3" name="Rectangle: Rounded Corners 2">
            <a:extLst>
              <a:ext uri="{FF2B5EF4-FFF2-40B4-BE49-F238E27FC236}">
                <a16:creationId xmlns:a16="http://schemas.microsoft.com/office/drawing/2014/main" id="{39D68616-2BD0-58D9-874B-9E541FCD01BE}"/>
              </a:ext>
            </a:extLst>
          </p:cNvPr>
          <p:cNvSpPr/>
          <p:nvPr/>
        </p:nvSpPr>
        <p:spPr>
          <a:xfrm>
            <a:off x="1271696" y="1541123"/>
            <a:ext cx="3771084" cy="94103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Programinės įrangos ir įrenginių nuomos, prieigos prie autorių teisėmis apsaugotų kūrinių ir kitomis gretutinėmis intelektinės nuosavybės teisėmis apsaugoto turinio išlaidos</a:t>
            </a:r>
            <a:endParaRPr lang="en-US" sz="1400" dirty="0">
              <a:solidFill>
                <a:schemeClr val="tx1"/>
              </a:solidFill>
            </a:endParaRPr>
          </a:p>
        </p:txBody>
      </p:sp>
      <p:sp>
        <p:nvSpPr>
          <p:cNvPr id="15" name="Rectangle: Rounded Corners 14">
            <a:extLst>
              <a:ext uri="{FF2B5EF4-FFF2-40B4-BE49-F238E27FC236}">
                <a16:creationId xmlns:a16="http://schemas.microsoft.com/office/drawing/2014/main" id="{223F241B-3807-896E-5777-58814AB1A3A6}"/>
              </a:ext>
            </a:extLst>
          </p:cNvPr>
          <p:cNvSpPr/>
          <p:nvPr/>
        </p:nvSpPr>
        <p:spPr>
          <a:xfrm>
            <a:off x="1270160" y="3171454"/>
            <a:ext cx="3618711" cy="127679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veiklas vykdančių darbuotojų darbo užmokestis ir išlaidos su darbo santykiais susijusiems darbdavio įsipareigojimams </a:t>
            </a:r>
          </a:p>
          <a:p>
            <a:pPr algn="ctr">
              <a:spcAft>
                <a:spcPts val="600"/>
              </a:spcAft>
            </a:pPr>
            <a:r>
              <a:rPr lang="lt-LT" sz="1400" b="1" dirty="0">
                <a:solidFill>
                  <a:srgbClr val="008080"/>
                </a:solidFill>
              </a:rPr>
              <a:t>SVARBU</a:t>
            </a:r>
            <a:r>
              <a:rPr lang="en-US" sz="1400" b="1" dirty="0">
                <a:solidFill>
                  <a:srgbClr val="008080"/>
                </a:solidFill>
              </a:rPr>
              <a:t>! </a:t>
            </a:r>
            <a:r>
              <a:rPr lang="en-US" sz="1400" b="1" dirty="0">
                <a:solidFill>
                  <a:srgbClr val="092D68"/>
                </a:solidFill>
              </a:rPr>
              <a:t>I</a:t>
            </a:r>
            <a:r>
              <a:rPr lang="lt-LT" sz="1400" b="1" dirty="0">
                <a:solidFill>
                  <a:srgbClr val="092D68"/>
                </a:solidFill>
              </a:rPr>
              <a:t>šlaidos už kasmetines atostogas apmokamos taikant </a:t>
            </a:r>
            <a:r>
              <a:rPr lang="en-US" sz="1400" b="1" dirty="0">
                <a:solidFill>
                  <a:srgbClr val="092D68"/>
                </a:solidFill>
              </a:rPr>
              <a:t>SAI.</a:t>
            </a:r>
            <a:endParaRPr lang="en-US" sz="1400" dirty="0">
              <a:solidFill>
                <a:srgbClr val="092D68"/>
              </a:solidFill>
            </a:endParaRPr>
          </a:p>
        </p:txBody>
      </p:sp>
      <p:sp>
        <p:nvSpPr>
          <p:cNvPr id="16" name="Rectangle: Rounded Corners 15">
            <a:extLst>
              <a:ext uri="{FF2B5EF4-FFF2-40B4-BE49-F238E27FC236}">
                <a16:creationId xmlns:a16="http://schemas.microsoft.com/office/drawing/2014/main" id="{D937BD52-7AE1-5EB7-C98C-00E5619285A8}"/>
              </a:ext>
            </a:extLst>
          </p:cNvPr>
          <p:cNvSpPr/>
          <p:nvPr/>
        </p:nvSpPr>
        <p:spPr>
          <a:xfrm>
            <a:off x="5131399" y="1559557"/>
            <a:ext cx="5604734" cy="941032"/>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veiklomis sukuriamų ar patobulinamų KKI produktų ir (ar) paslaugų platinimo ir (ar) rinkodaros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gali sudaryti ne daugiau kaip 30 proc.</a:t>
            </a:r>
            <a:r>
              <a:rPr lang="lt-LT" sz="1400" dirty="0">
                <a:solidFill>
                  <a:schemeClr val="tx1"/>
                </a:solidFill>
              </a:rPr>
              <a:t> visų projekto tinkamų finansuoti išlaidų.</a:t>
            </a:r>
            <a:endParaRPr lang="en-US" sz="1400" dirty="0">
              <a:solidFill>
                <a:schemeClr val="tx1"/>
              </a:solidFill>
            </a:endParaRPr>
          </a:p>
        </p:txBody>
      </p:sp>
      <p:sp>
        <p:nvSpPr>
          <p:cNvPr id="36" name="Rectangle: Rounded Corners 35">
            <a:extLst>
              <a:ext uri="{FF2B5EF4-FFF2-40B4-BE49-F238E27FC236}">
                <a16:creationId xmlns:a16="http://schemas.microsoft.com/office/drawing/2014/main" id="{217D150F-C409-6E8F-0F4F-D853486FC1E7}"/>
              </a:ext>
            </a:extLst>
          </p:cNvPr>
          <p:cNvSpPr/>
          <p:nvPr/>
        </p:nvSpPr>
        <p:spPr>
          <a:xfrm>
            <a:off x="1270837" y="2575431"/>
            <a:ext cx="3301163" cy="502747"/>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Išlaidos skirtos prodiuserio, režisieriaus ir (arba) scenarijaus kūrėjo atlygiui</a:t>
            </a:r>
            <a:endParaRPr lang="en-US" sz="1400" dirty="0">
              <a:solidFill>
                <a:schemeClr val="tx1"/>
              </a:solidFill>
            </a:endParaRPr>
          </a:p>
        </p:txBody>
      </p:sp>
      <p:sp>
        <p:nvSpPr>
          <p:cNvPr id="37" name="Rectangle: Rounded Corners 36">
            <a:extLst>
              <a:ext uri="{FF2B5EF4-FFF2-40B4-BE49-F238E27FC236}">
                <a16:creationId xmlns:a16="http://schemas.microsoft.com/office/drawing/2014/main" id="{713DA6C4-1896-0B73-8C16-D3FB528C6C48}"/>
              </a:ext>
            </a:extLst>
          </p:cNvPr>
          <p:cNvSpPr/>
          <p:nvPr/>
        </p:nvSpPr>
        <p:spPr>
          <a:xfrm>
            <a:off x="5304247" y="5249597"/>
            <a:ext cx="2384507" cy="95946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Netiesioginės išlaidos</a:t>
            </a:r>
          </a:p>
          <a:p>
            <a:pPr algn="ctr">
              <a:spcAft>
                <a:spcPts val="600"/>
              </a:spcAft>
            </a:pP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 (FN-01, pirma versija).</a:t>
            </a:r>
            <a:endParaRPr lang="en-US" sz="1400" dirty="0">
              <a:solidFill>
                <a:srgbClr val="092D68"/>
              </a:solidFill>
            </a:endParaRPr>
          </a:p>
        </p:txBody>
      </p:sp>
      <p:sp>
        <p:nvSpPr>
          <p:cNvPr id="38" name="Rectangle: Rounded Corners 37">
            <a:extLst>
              <a:ext uri="{FF2B5EF4-FFF2-40B4-BE49-F238E27FC236}">
                <a16:creationId xmlns:a16="http://schemas.microsoft.com/office/drawing/2014/main" id="{8F16E95A-91D2-0353-E0C5-8814A9B690FE}"/>
              </a:ext>
            </a:extLst>
          </p:cNvPr>
          <p:cNvSpPr/>
          <p:nvPr/>
        </p:nvSpPr>
        <p:spPr>
          <a:xfrm>
            <a:off x="7777903" y="5241956"/>
            <a:ext cx="3826265" cy="971702"/>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Privalomų projektų matomumo ir informavimo apie projektus priemonių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 (FS-01-01 arba FS-01-03, ketvirta versija).</a:t>
            </a:r>
            <a:endParaRPr lang="en-US" sz="1400" dirty="0">
              <a:solidFill>
                <a:srgbClr val="092D68"/>
              </a:solidFill>
            </a:endParaRPr>
          </a:p>
        </p:txBody>
      </p:sp>
      <p:sp>
        <p:nvSpPr>
          <p:cNvPr id="2" name="Rectangle: Rounded Corners 1">
            <a:extLst>
              <a:ext uri="{FF2B5EF4-FFF2-40B4-BE49-F238E27FC236}">
                <a16:creationId xmlns:a16="http://schemas.microsoft.com/office/drawing/2014/main" id="{CBE389B4-9424-6F38-65B5-BC44000D21C8}"/>
              </a:ext>
            </a:extLst>
          </p:cNvPr>
          <p:cNvSpPr/>
          <p:nvPr/>
        </p:nvSpPr>
        <p:spPr>
          <a:xfrm>
            <a:off x="1270160" y="5576538"/>
            <a:ext cx="3944938" cy="632525"/>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Išlaidos paslaugoms, skirtoms naujų ir (ar) patobulintų garso ir (ar) vaizdo kūrinių kūrimui ir (ar) gamybai</a:t>
            </a:r>
            <a:endParaRPr lang="en-US" sz="1400" dirty="0">
              <a:solidFill>
                <a:srgbClr val="092D68"/>
              </a:solidFill>
            </a:endParaRPr>
          </a:p>
        </p:txBody>
      </p:sp>
      <p:sp>
        <p:nvSpPr>
          <p:cNvPr id="5" name="Rectangle: Rounded Corners 4">
            <a:extLst>
              <a:ext uri="{FF2B5EF4-FFF2-40B4-BE49-F238E27FC236}">
                <a16:creationId xmlns:a16="http://schemas.microsoft.com/office/drawing/2014/main" id="{57294BB9-6347-571B-B36B-C85B8330F1A1}"/>
              </a:ext>
            </a:extLst>
          </p:cNvPr>
          <p:cNvSpPr/>
          <p:nvPr/>
        </p:nvSpPr>
        <p:spPr>
          <a:xfrm>
            <a:off x="7688754" y="2575431"/>
            <a:ext cx="3915414" cy="1042549"/>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Garso ir (arba) vaizdo kūrinių kūrimui ir (arba) gamybai būtinos įrangos nuomos išlaidos</a:t>
            </a:r>
          </a:p>
          <a:p>
            <a:pPr algn="ctr">
              <a:spcAft>
                <a:spcPts val="600"/>
              </a:spcAft>
            </a:pP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tinkamos finansuoti tik projekto įgyvendinimo laikotarpiu.</a:t>
            </a:r>
            <a:endParaRPr lang="en-US" sz="1400" dirty="0">
              <a:solidFill>
                <a:srgbClr val="092D68"/>
              </a:solidFill>
            </a:endParaRPr>
          </a:p>
        </p:txBody>
      </p:sp>
      <p:sp>
        <p:nvSpPr>
          <p:cNvPr id="6" name="Rectangle: Rounded Corners 5">
            <a:extLst>
              <a:ext uri="{FF2B5EF4-FFF2-40B4-BE49-F238E27FC236}">
                <a16:creationId xmlns:a16="http://schemas.microsoft.com/office/drawing/2014/main" id="{6E705E0D-1BD5-0200-3A7B-4C5580A3478D}"/>
              </a:ext>
            </a:extLst>
          </p:cNvPr>
          <p:cNvSpPr/>
          <p:nvPr/>
        </p:nvSpPr>
        <p:spPr>
          <a:xfrm>
            <a:off x="7777903" y="3690433"/>
            <a:ext cx="3826265" cy="1486380"/>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vykdymui reikalingų patalpų nuomos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gali sudaryti ne daugiau kaip 50 proc.</a:t>
            </a:r>
            <a:r>
              <a:rPr lang="lt-LT" sz="1400" dirty="0">
                <a:solidFill>
                  <a:schemeClr val="tx1"/>
                </a:solidFill>
              </a:rPr>
              <a:t> visų projekto tinkamų finansuoti išlaidų ir yra tinkamos finansuoti tik projekto įgyvendinimo laikotarpiu.</a:t>
            </a:r>
            <a:endParaRPr lang="en-US" sz="1400" dirty="0">
              <a:solidFill>
                <a:schemeClr val="tx1"/>
              </a:solidFill>
            </a:endParaRPr>
          </a:p>
        </p:txBody>
      </p:sp>
    </p:spTree>
    <p:extLst>
      <p:ext uri="{BB962C8B-B14F-4D97-AF65-F5344CB8AC3E}">
        <p14:creationId xmlns:p14="http://schemas.microsoft.com/office/powerpoint/2010/main" val="374587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42063FB1-A9F5-24BF-AE20-1837E649C991}"/>
            </a:ext>
          </a:extLst>
        </p:cNvPr>
        <p:cNvGrpSpPr/>
        <p:nvPr/>
      </p:nvGrpSpPr>
      <p:grpSpPr>
        <a:xfrm>
          <a:off x="0" y="0"/>
          <a:ext cx="0" cy="0"/>
          <a:chOff x="0" y="0"/>
          <a:chExt cx="0" cy="0"/>
        </a:xfrm>
      </p:grpSpPr>
      <p:sp>
        <p:nvSpPr>
          <p:cNvPr id="24" name="Text Placeholder 2">
            <a:extLst>
              <a:ext uri="{FF2B5EF4-FFF2-40B4-BE49-F238E27FC236}">
                <a16:creationId xmlns:a16="http://schemas.microsoft.com/office/drawing/2014/main" id="{3E75B150-3633-5564-0572-5F7E6B0952BB}"/>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(5</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lang="lt-LT" sz="2800" i="1" dirty="0">
                <a:solidFill>
                  <a:srgbClr val="E7E6E6">
                    <a:lumMod val="50000"/>
                  </a:srgbClr>
                </a:solidFill>
              </a:rPr>
              <a:t>Antrasis</a:t>
            </a: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 kvietimas</a:t>
            </a:r>
          </a:p>
        </p:txBody>
      </p:sp>
      <p:sp>
        <p:nvSpPr>
          <p:cNvPr id="27" name="Slide Number Placeholder 3">
            <a:extLst>
              <a:ext uri="{FF2B5EF4-FFF2-40B4-BE49-F238E27FC236}">
                <a16:creationId xmlns:a16="http://schemas.microsoft.com/office/drawing/2014/main" id="{EB1A28AD-68E4-5E08-F37D-98612B6EFE17}"/>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28046E7F-7D77-B5A7-D151-C980712508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D5EB01D5-0470-0234-7CD9-FF5781873A34}"/>
              </a:ext>
            </a:extLst>
          </p:cNvPr>
          <p:cNvSpPr/>
          <p:nvPr/>
        </p:nvSpPr>
        <p:spPr>
          <a:xfrm>
            <a:off x="1274139" y="2420141"/>
            <a:ext cx="3868229" cy="3697973"/>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en-US" sz="1600" b="1" dirty="0">
                <a:solidFill>
                  <a:schemeClr val="tx1"/>
                </a:solidFill>
              </a:rPr>
              <a:t>I</a:t>
            </a:r>
            <a:r>
              <a:rPr lang="lt-LT" sz="1600" b="1" dirty="0">
                <a:solidFill>
                  <a:schemeClr val="tx1"/>
                </a:solidFill>
              </a:rPr>
              <a:t>nfrastruktūros išlaidos</a:t>
            </a:r>
            <a:r>
              <a:rPr lang="lt-LT" sz="1600" dirty="0">
                <a:solidFill>
                  <a:schemeClr val="tx1"/>
                </a:solidFill>
              </a:rPr>
              <a:t>,</a:t>
            </a:r>
            <a:r>
              <a:rPr lang="lt-LT" sz="1600" b="1" dirty="0">
                <a:solidFill>
                  <a:schemeClr val="tx1"/>
                </a:solidFill>
              </a:rPr>
              <a:t> </a:t>
            </a:r>
            <a:r>
              <a:rPr lang="lt-LT" sz="1600" dirty="0">
                <a:solidFill>
                  <a:schemeClr val="tx1"/>
                </a:solidFill>
              </a:rPr>
              <a:t>kurios apima</a:t>
            </a:r>
            <a:r>
              <a:rPr lang="en-US" sz="1600" dirty="0">
                <a:solidFill>
                  <a:schemeClr val="tx1"/>
                </a:solidFill>
              </a:rPr>
              <a:t>:</a:t>
            </a:r>
          </a:p>
          <a:p>
            <a:pPr algn="ctr">
              <a:spcAft>
                <a:spcPts val="600"/>
              </a:spcAft>
            </a:pPr>
            <a:r>
              <a:rPr lang="lt-LT" sz="1600" dirty="0">
                <a:solidFill>
                  <a:schemeClr val="tx1"/>
                </a:solidFill>
              </a:rPr>
              <a:t>- pastato / patalpų paprastojo remonto, kapitalinio remonto, rekonstravimo darbų atlikimo išlaidas;</a:t>
            </a:r>
          </a:p>
          <a:p>
            <a:pPr algn="ctr">
              <a:spcAft>
                <a:spcPts val="600"/>
              </a:spcAft>
            </a:pPr>
            <a:r>
              <a:rPr lang="lt-LT" sz="1600" dirty="0">
                <a:solidFill>
                  <a:schemeClr val="tx1"/>
                </a:solidFill>
              </a:rPr>
              <a:t>- inžinerinių paslaugų išlaidas;</a:t>
            </a:r>
          </a:p>
          <a:p>
            <a:pPr marL="285750" indent="-285750" algn="ctr">
              <a:spcAft>
                <a:spcPts val="600"/>
              </a:spcAft>
              <a:buFontTx/>
              <a:buChar char="-"/>
            </a:pPr>
            <a:r>
              <a:rPr lang="lt-LT" sz="1600" dirty="0">
                <a:solidFill>
                  <a:schemeClr val="tx1"/>
                </a:solidFill>
              </a:rPr>
              <a:t>baldų įsigijimo išlaidas.</a:t>
            </a:r>
          </a:p>
          <a:p>
            <a:pPr algn="ctr">
              <a:spcAft>
                <a:spcPts val="600"/>
              </a:spcAft>
            </a:pPr>
            <a:r>
              <a:rPr lang="lt-LT" sz="1600" b="1" dirty="0">
                <a:solidFill>
                  <a:srgbClr val="008080"/>
                </a:solidFill>
              </a:rPr>
              <a:t>SVARBU</a:t>
            </a:r>
            <a:r>
              <a:rPr lang="en-US" sz="1600" b="1" dirty="0">
                <a:solidFill>
                  <a:srgbClr val="008080"/>
                </a:solidFill>
              </a:rPr>
              <a:t>! </a:t>
            </a:r>
            <a:endParaRPr lang="lt-LT" sz="1600" b="1" dirty="0">
              <a:solidFill>
                <a:srgbClr val="008080"/>
              </a:solidFill>
            </a:endParaRPr>
          </a:p>
          <a:p>
            <a:pPr algn="ctr">
              <a:spcAft>
                <a:spcPts val="600"/>
              </a:spcAft>
            </a:pPr>
            <a:r>
              <a:rPr lang="lt-LT" sz="1600" b="1" dirty="0">
                <a:solidFill>
                  <a:srgbClr val="092D68"/>
                </a:solidFill>
              </a:rPr>
              <a:t>Infrastruktūros išlaidos </a:t>
            </a:r>
            <a:r>
              <a:rPr lang="lt-LT" sz="1600" dirty="0">
                <a:solidFill>
                  <a:schemeClr val="tx1"/>
                </a:solidFill>
              </a:rPr>
              <a:t>(kartu sudėjus) </a:t>
            </a:r>
            <a:r>
              <a:rPr lang="lt-LT" sz="1600" b="1" dirty="0">
                <a:solidFill>
                  <a:srgbClr val="092D68"/>
                </a:solidFill>
              </a:rPr>
              <a:t>gali sudaryti </a:t>
            </a:r>
            <a:r>
              <a:rPr lang="en-US" sz="1600" b="1" dirty="0">
                <a:solidFill>
                  <a:srgbClr val="092D68"/>
                </a:solidFill>
              </a:rPr>
              <a:t>n</a:t>
            </a:r>
            <a:r>
              <a:rPr lang="lt-LT" sz="1600" b="1" dirty="0">
                <a:solidFill>
                  <a:srgbClr val="092D68"/>
                </a:solidFill>
              </a:rPr>
              <a:t>e daugiau kaip 50 proc. </a:t>
            </a:r>
            <a:r>
              <a:rPr lang="lt-LT" sz="1600" dirty="0">
                <a:solidFill>
                  <a:schemeClr val="tx1"/>
                </a:solidFill>
              </a:rPr>
              <a:t>visų projekto tinkamų finansuoti išlaidų.</a:t>
            </a:r>
          </a:p>
          <a:p>
            <a:pPr algn="ctr">
              <a:spcAft>
                <a:spcPts val="600"/>
              </a:spcAft>
            </a:pPr>
            <a:r>
              <a:rPr lang="lt-LT" sz="1600" b="1" dirty="0">
                <a:solidFill>
                  <a:srgbClr val="092D68"/>
                </a:solidFill>
              </a:rPr>
              <a:t>Baldų įsigijimo išlaidos gali sudaryti ne daugiau kaip 10 proc.</a:t>
            </a:r>
            <a:r>
              <a:rPr lang="lt-LT" sz="1600" dirty="0">
                <a:solidFill>
                  <a:schemeClr val="tx1"/>
                </a:solidFill>
              </a:rPr>
              <a:t> visų projekto tinkamų finansuoti išlaidų. </a:t>
            </a:r>
            <a:endParaRPr lang="en-US" sz="1600" dirty="0">
              <a:solidFill>
                <a:schemeClr val="tx1"/>
              </a:solidFill>
            </a:endParaRPr>
          </a:p>
        </p:txBody>
      </p:sp>
      <p:sp>
        <p:nvSpPr>
          <p:cNvPr id="8" name="Rectangle: Rounded Corners 7">
            <a:extLst>
              <a:ext uri="{FF2B5EF4-FFF2-40B4-BE49-F238E27FC236}">
                <a16:creationId xmlns:a16="http://schemas.microsoft.com/office/drawing/2014/main" id="{BB448D0F-D093-DAA3-04D8-A93ADE90EBA0}"/>
              </a:ext>
            </a:extLst>
          </p:cNvPr>
          <p:cNvSpPr/>
          <p:nvPr/>
        </p:nvSpPr>
        <p:spPr>
          <a:xfrm>
            <a:off x="5283153" y="2569457"/>
            <a:ext cx="6321017" cy="58605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Įrangos ir programinės įrangos, įrenginių ir kito ilgalaikio turto įsigijimo išlaidos </a:t>
            </a:r>
            <a:endParaRPr lang="en-US" sz="1600" dirty="0">
              <a:solidFill>
                <a:schemeClr val="tx1"/>
              </a:solidFill>
            </a:endParaRPr>
          </a:p>
        </p:txBody>
      </p:sp>
      <p:sp>
        <p:nvSpPr>
          <p:cNvPr id="9" name="Rectangle: Rounded Corners 8">
            <a:extLst>
              <a:ext uri="{FF2B5EF4-FFF2-40B4-BE49-F238E27FC236}">
                <a16:creationId xmlns:a16="http://schemas.microsoft.com/office/drawing/2014/main" id="{86957B4F-2AD9-5108-CC26-8048D251EC85}"/>
              </a:ext>
            </a:extLst>
          </p:cNvPr>
          <p:cNvSpPr/>
          <p:nvPr/>
        </p:nvSpPr>
        <p:spPr>
          <a:xfrm>
            <a:off x="5283153" y="3265800"/>
            <a:ext cx="6321018" cy="74450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Programinės įrangos ir įrenginių nuomos, prieigos prie autorių teisėmis apsaugotų kūrinių ir kitomis gretutinėmis intelektinės nuosavybės teisėmis apsaugoto turinio išlaidos</a:t>
            </a:r>
            <a:endParaRPr lang="en-US" sz="1600" dirty="0">
              <a:solidFill>
                <a:schemeClr val="tx1"/>
              </a:solidFill>
            </a:endParaRPr>
          </a:p>
        </p:txBody>
      </p:sp>
      <p:sp>
        <p:nvSpPr>
          <p:cNvPr id="10" name="Rectangle: Rounded Corners 9">
            <a:extLst>
              <a:ext uri="{FF2B5EF4-FFF2-40B4-BE49-F238E27FC236}">
                <a16:creationId xmlns:a16="http://schemas.microsoft.com/office/drawing/2014/main" id="{E68AB835-18CB-DDA2-D08F-B221B488AE8E}"/>
              </a:ext>
            </a:extLst>
          </p:cNvPr>
          <p:cNvSpPr/>
          <p:nvPr/>
        </p:nvSpPr>
        <p:spPr>
          <a:xfrm>
            <a:off x="5283152" y="4114618"/>
            <a:ext cx="6321017" cy="85479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darbo užmokestis ir išlaidos su darbo santykiais susijusiems darbdavio įsipareigojimams </a:t>
            </a:r>
          </a:p>
          <a:p>
            <a:pPr algn="ctr">
              <a:spcAft>
                <a:spcPts val="600"/>
              </a:spcAft>
            </a:pPr>
            <a:r>
              <a:rPr lang="lt-LT" sz="1600" b="1" dirty="0">
                <a:solidFill>
                  <a:srgbClr val="008080"/>
                </a:solidFill>
              </a:rPr>
              <a:t>SVARBU</a:t>
            </a:r>
            <a:r>
              <a:rPr lang="en-US" sz="1600" b="1" dirty="0">
                <a:solidFill>
                  <a:srgbClr val="008080"/>
                </a:solidFill>
              </a:rPr>
              <a:t>! </a:t>
            </a:r>
            <a:r>
              <a:rPr lang="en-US" sz="1600" b="1" dirty="0">
                <a:solidFill>
                  <a:srgbClr val="092D68"/>
                </a:solidFill>
              </a:rPr>
              <a:t>I</a:t>
            </a:r>
            <a:r>
              <a:rPr lang="lt-LT" sz="1600" b="1" dirty="0">
                <a:solidFill>
                  <a:srgbClr val="092D68"/>
                </a:solidFill>
              </a:rPr>
              <a:t>šlaidos už kasmetines atostogas apmokamos taikant </a:t>
            </a:r>
            <a:r>
              <a:rPr lang="en-US" sz="1600" b="1" dirty="0">
                <a:solidFill>
                  <a:srgbClr val="092D68"/>
                </a:solidFill>
              </a:rPr>
              <a:t>SAI.</a:t>
            </a:r>
            <a:endParaRPr lang="en-US" sz="1600" dirty="0">
              <a:solidFill>
                <a:srgbClr val="092D68"/>
              </a:solidFill>
            </a:endParaRPr>
          </a:p>
        </p:txBody>
      </p:sp>
      <p:sp>
        <p:nvSpPr>
          <p:cNvPr id="12" name="Rectangle: Rounded Corners 11">
            <a:extLst>
              <a:ext uri="{FF2B5EF4-FFF2-40B4-BE49-F238E27FC236}">
                <a16:creationId xmlns:a16="http://schemas.microsoft.com/office/drawing/2014/main" id="{CD929113-44EC-D232-F40A-2476DF924481}"/>
              </a:ext>
            </a:extLst>
          </p:cNvPr>
          <p:cNvSpPr/>
          <p:nvPr/>
        </p:nvSpPr>
        <p:spPr>
          <a:xfrm>
            <a:off x="5283152" y="5073724"/>
            <a:ext cx="6321017" cy="85479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veiklas vykdančių darbuotojų komandiruočių / kelionių išlaidos</a:t>
            </a:r>
            <a:endParaRPr lang="en-US" sz="1600" b="1" dirty="0">
              <a:solidFill>
                <a:schemeClr val="tx1"/>
              </a:solidFill>
            </a:endParaRP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apmokamos taikant SAI.</a:t>
            </a:r>
            <a:endParaRPr lang="en-US" sz="1600" dirty="0">
              <a:solidFill>
                <a:srgbClr val="092D68"/>
              </a:solidFill>
            </a:endParaRPr>
          </a:p>
        </p:txBody>
      </p:sp>
      <p:sp>
        <p:nvSpPr>
          <p:cNvPr id="14" name="Text Placeholder 1">
            <a:extLst>
              <a:ext uri="{FF2B5EF4-FFF2-40B4-BE49-F238E27FC236}">
                <a16:creationId xmlns:a16="http://schemas.microsoft.com/office/drawing/2014/main" id="{DA03CA30-6AFB-9F05-BD1C-DBD0678E8C96}"/>
              </a:ext>
            </a:extLst>
          </p:cNvPr>
          <p:cNvSpPr txBox="1">
            <a:spLocks/>
          </p:cNvSpPr>
          <p:nvPr/>
        </p:nvSpPr>
        <p:spPr>
          <a:xfrm>
            <a:off x="1416048" y="1615811"/>
            <a:ext cx="10188123" cy="594871"/>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spcAft>
                <a:spcPts val="600"/>
              </a:spcAft>
              <a:buClr>
                <a:srgbClr val="142D64"/>
              </a:buClr>
              <a:buNone/>
            </a:pPr>
            <a:r>
              <a:rPr lang="lt-LT" sz="2000" dirty="0">
                <a:solidFill>
                  <a:srgbClr val="212529"/>
                </a:solidFill>
                <a:latin typeface="Poppins" panose="00000500000000000000" pitchFamily="2" charset="-70"/>
              </a:rPr>
              <a:t>Kuomet skiriamas finansavimas laikomas </a:t>
            </a:r>
            <a:r>
              <a:rPr lang="lt-LT" sz="2000" b="1" dirty="0">
                <a:solidFill>
                  <a:srgbClr val="092D68"/>
                </a:solidFill>
                <a:latin typeface="Poppins" panose="00000500000000000000" pitchFamily="2" charset="-70"/>
              </a:rPr>
              <a:t>nereikšminga valstybės pagalba (</a:t>
            </a:r>
            <a:r>
              <a:rPr lang="lt-LT" sz="2000" b="1" i="1" dirty="0">
                <a:solidFill>
                  <a:srgbClr val="092D68"/>
                </a:solidFill>
                <a:latin typeface="Poppins" panose="00000500000000000000" pitchFamily="2" charset="-70"/>
              </a:rPr>
              <a:t>de minimis</a:t>
            </a:r>
            <a:r>
              <a:rPr lang="lt-LT" sz="2000" b="1" dirty="0">
                <a:solidFill>
                  <a:srgbClr val="092D68"/>
                </a:solidFill>
                <a:latin typeface="Poppins" panose="00000500000000000000" pitchFamily="2" charset="-70"/>
              </a:rPr>
              <a:t>)</a:t>
            </a:r>
            <a:r>
              <a:rPr lang="lt-LT" sz="2000" dirty="0">
                <a:solidFill>
                  <a:srgbClr val="212529"/>
                </a:solidFill>
                <a:latin typeface="Poppins" panose="00000500000000000000" pitchFamily="2" charset="-70"/>
              </a:rPr>
              <a:t> pagal Reglamento (ES) Nr. 2023/2831 nuostatas:</a:t>
            </a:r>
          </a:p>
        </p:txBody>
      </p:sp>
    </p:spTree>
    <p:extLst>
      <p:ext uri="{BB962C8B-B14F-4D97-AF65-F5344CB8AC3E}">
        <p14:creationId xmlns:p14="http://schemas.microsoft.com/office/powerpoint/2010/main" val="100329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71DA9796-4763-CA1D-DA75-4CE2E206067D}"/>
            </a:ext>
          </a:extLst>
        </p:cNvPr>
        <p:cNvGrpSpPr/>
        <p:nvPr/>
      </p:nvGrpSpPr>
      <p:grpSpPr>
        <a:xfrm>
          <a:off x="0" y="0"/>
          <a:ext cx="0" cy="0"/>
          <a:chOff x="0" y="0"/>
          <a:chExt cx="0" cy="0"/>
        </a:xfrm>
      </p:grpSpPr>
      <p:sp>
        <p:nvSpPr>
          <p:cNvPr id="24" name="Text Placeholder 2">
            <a:extLst>
              <a:ext uri="{FF2B5EF4-FFF2-40B4-BE49-F238E27FC236}">
                <a16:creationId xmlns:a16="http://schemas.microsoft.com/office/drawing/2014/main" id="{93829140-50D8-89A7-4880-EA786FEA8CA9}"/>
              </a:ext>
            </a:extLst>
          </p:cNvPr>
          <p:cNvSpPr txBox="1">
            <a:spLocks/>
          </p:cNvSpPr>
          <p:nvPr/>
        </p:nvSpPr>
        <p:spPr>
          <a:xfrm>
            <a:off x="1416049" y="476251"/>
            <a:ext cx="10188123" cy="959465"/>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a:t>
            </a:r>
            <a:r>
              <a:rPr kumimoji="0" lang="lt-LT" sz="4400" b="0" i="0" u="none" strike="noStrike" kern="1200" cap="none" spc="40" normalizeH="0" baseline="0" noProof="0" dirty="0">
                <a:ln>
                  <a:noFill/>
                </a:ln>
                <a:solidFill>
                  <a:srgbClr val="092E68"/>
                </a:solidFill>
                <a:effectLst/>
                <a:uLnTx/>
                <a:uFillTx/>
                <a:latin typeface="DM Serif Display" pitchFamily="2" charset="0"/>
              </a:rPr>
              <a:t>inkamos finansuoti išlaidos (6</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lang="lt-LT" sz="2800" i="1" dirty="0">
                <a:solidFill>
                  <a:srgbClr val="E7E6E6">
                    <a:lumMod val="50000"/>
                  </a:srgbClr>
                </a:solidFill>
              </a:rPr>
              <a:t>Antrasis</a:t>
            </a: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 kvietimas</a:t>
            </a:r>
          </a:p>
        </p:txBody>
      </p:sp>
      <p:sp>
        <p:nvSpPr>
          <p:cNvPr id="27" name="Slide Number Placeholder 3">
            <a:extLst>
              <a:ext uri="{FF2B5EF4-FFF2-40B4-BE49-F238E27FC236}">
                <a16:creationId xmlns:a16="http://schemas.microsoft.com/office/drawing/2014/main" id="{B512FFDF-684C-3724-044E-20C50E288A13}"/>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29" name="Picture 2" descr="Centrinė projektų valdymo agentūra">
            <a:extLst>
              <a:ext uri="{FF2B5EF4-FFF2-40B4-BE49-F238E27FC236}">
                <a16:creationId xmlns:a16="http://schemas.microsoft.com/office/drawing/2014/main" id="{7311FFA5-A0AA-19D0-5D51-B7F32A5D98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AADF9A0D-51B0-9A39-E4F0-A11786E7EF94}"/>
              </a:ext>
            </a:extLst>
          </p:cNvPr>
          <p:cNvSpPr/>
          <p:nvPr/>
        </p:nvSpPr>
        <p:spPr>
          <a:xfrm>
            <a:off x="1416050" y="2492996"/>
            <a:ext cx="5866877" cy="107037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veiklomis sukuriamų ar patobulinamų KKI produktų ir (ar) paslaugų rinkodaros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10 proc.</a:t>
            </a:r>
            <a:r>
              <a:rPr lang="lt-LT" sz="1600" dirty="0">
                <a:solidFill>
                  <a:schemeClr val="tx1"/>
                </a:solidFill>
              </a:rPr>
              <a:t> visų projekto tinkamų finansuoti išlaidų.</a:t>
            </a:r>
            <a:endParaRPr lang="en-US" sz="1600" dirty="0">
              <a:solidFill>
                <a:schemeClr val="tx1"/>
              </a:solidFill>
            </a:endParaRPr>
          </a:p>
        </p:txBody>
      </p:sp>
      <p:sp>
        <p:nvSpPr>
          <p:cNvPr id="13" name="Rectangle: Rounded Corners 12">
            <a:extLst>
              <a:ext uri="{FF2B5EF4-FFF2-40B4-BE49-F238E27FC236}">
                <a16:creationId xmlns:a16="http://schemas.microsoft.com/office/drawing/2014/main" id="{06314557-487E-8406-6268-9A678A7B4520}"/>
              </a:ext>
            </a:extLst>
          </p:cNvPr>
          <p:cNvSpPr/>
          <p:nvPr/>
        </p:nvSpPr>
        <p:spPr>
          <a:xfrm>
            <a:off x="1416049" y="1517858"/>
            <a:ext cx="7104007" cy="865811"/>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Projekto vykdymui reikalingų patalpų nuomos išlaidos</a:t>
            </a:r>
          </a:p>
          <a:p>
            <a:pPr algn="ctr"/>
            <a:r>
              <a:rPr lang="lt-LT" sz="1600" b="1" dirty="0">
                <a:solidFill>
                  <a:srgbClr val="008080"/>
                </a:solidFill>
              </a:rPr>
              <a:t>SVARBU</a:t>
            </a:r>
            <a:r>
              <a:rPr lang="en-US" sz="1600" b="1" dirty="0">
                <a:solidFill>
                  <a:srgbClr val="008080"/>
                </a:solidFill>
              </a:rPr>
              <a:t>! </a:t>
            </a:r>
            <a:r>
              <a:rPr lang="lt-LT" sz="1600" b="1" dirty="0">
                <a:solidFill>
                  <a:srgbClr val="092D68"/>
                </a:solidFill>
              </a:rPr>
              <a:t>Šios išlaidos gali sudaryti ne daugiau kaip 50 proc.</a:t>
            </a:r>
            <a:r>
              <a:rPr lang="lt-LT" sz="1600" dirty="0">
                <a:solidFill>
                  <a:schemeClr val="tx1"/>
                </a:solidFill>
              </a:rPr>
              <a:t> visų projekto tinkamų finansuoti išlaidų ir yra tinkamos finansuoti tik projekto įgyvendinimo laikotarpiu.</a:t>
            </a:r>
            <a:endParaRPr lang="en-US" sz="1600" dirty="0">
              <a:solidFill>
                <a:schemeClr val="tx1"/>
              </a:solidFill>
            </a:endParaRPr>
          </a:p>
        </p:txBody>
      </p:sp>
      <p:sp>
        <p:nvSpPr>
          <p:cNvPr id="2" name="Rectangle: Rounded Corners 1">
            <a:extLst>
              <a:ext uri="{FF2B5EF4-FFF2-40B4-BE49-F238E27FC236}">
                <a16:creationId xmlns:a16="http://schemas.microsoft.com/office/drawing/2014/main" id="{46DB1AFA-BE54-75A3-563F-7479B3D3FCE4}"/>
              </a:ext>
            </a:extLst>
          </p:cNvPr>
          <p:cNvSpPr/>
          <p:nvPr/>
        </p:nvSpPr>
        <p:spPr>
          <a:xfrm>
            <a:off x="1416048" y="3668025"/>
            <a:ext cx="10188118" cy="365129"/>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Kūrinių rašymo, vertimo, redagavimo, maketavimo išlaidos pagal autorines ir kitas paslaugų sutartis</a:t>
            </a:r>
            <a:endParaRPr lang="en-US" sz="1600" dirty="0">
              <a:solidFill>
                <a:schemeClr val="tx1"/>
              </a:solidFill>
            </a:endParaRPr>
          </a:p>
        </p:txBody>
      </p:sp>
      <p:sp>
        <p:nvSpPr>
          <p:cNvPr id="3" name="Rectangle: Rounded Corners 2">
            <a:extLst>
              <a:ext uri="{FF2B5EF4-FFF2-40B4-BE49-F238E27FC236}">
                <a16:creationId xmlns:a16="http://schemas.microsoft.com/office/drawing/2014/main" id="{0E5EB79B-9E92-7A32-3A31-14B633EC48C4}"/>
              </a:ext>
            </a:extLst>
          </p:cNvPr>
          <p:cNvSpPr/>
          <p:nvPr/>
        </p:nvSpPr>
        <p:spPr>
          <a:xfrm>
            <a:off x="1416047" y="4118097"/>
            <a:ext cx="10188120" cy="36513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600" b="1" dirty="0">
                <a:solidFill>
                  <a:schemeClr val="tx1"/>
                </a:solidFill>
              </a:rPr>
              <a:t>Išlaidos skirtos prodiuserio, režisieriaus ir (arba) scenarijaus kūrėjo atlygiui</a:t>
            </a:r>
            <a:endParaRPr lang="en-US" sz="1600" dirty="0">
              <a:solidFill>
                <a:schemeClr val="tx1"/>
              </a:solidFill>
            </a:endParaRPr>
          </a:p>
        </p:txBody>
      </p:sp>
      <p:sp>
        <p:nvSpPr>
          <p:cNvPr id="4" name="Rectangle: Rounded Corners 3">
            <a:extLst>
              <a:ext uri="{FF2B5EF4-FFF2-40B4-BE49-F238E27FC236}">
                <a16:creationId xmlns:a16="http://schemas.microsoft.com/office/drawing/2014/main" id="{30D4F6EE-92FC-9E93-E81E-EBE8777DFCBE}"/>
              </a:ext>
            </a:extLst>
          </p:cNvPr>
          <p:cNvSpPr/>
          <p:nvPr/>
        </p:nvSpPr>
        <p:spPr>
          <a:xfrm>
            <a:off x="1416047" y="4589736"/>
            <a:ext cx="10188119" cy="285567"/>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Išlaidos paslaugoms, skirtoms naujų ir (ar) patobulintų garso ir (ar) vaizdo kūrinių kūrimui ir (ar) gamybai</a:t>
            </a:r>
            <a:endParaRPr lang="en-US" sz="1400" dirty="0">
              <a:solidFill>
                <a:srgbClr val="092D68"/>
              </a:solidFill>
            </a:endParaRPr>
          </a:p>
        </p:txBody>
      </p:sp>
      <p:sp>
        <p:nvSpPr>
          <p:cNvPr id="5" name="Rectangle: Rounded Corners 4">
            <a:extLst>
              <a:ext uri="{FF2B5EF4-FFF2-40B4-BE49-F238E27FC236}">
                <a16:creationId xmlns:a16="http://schemas.microsoft.com/office/drawing/2014/main" id="{65B62436-9B4A-CB99-9DB6-676E66F2F4AA}"/>
              </a:ext>
            </a:extLst>
          </p:cNvPr>
          <p:cNvSpPr/>
          <p:nvPr/>
        </p:nvSpPr>
        <p:spPr>
          <a:xfrm>
            <a:off x="1416047" y="4974230"/>
            <a:ext cx="10188119" cy="61234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Projekto veiklomis sukuriamų ar patobulinamų </a:t>
            </a:r>
            <a:r>
              <a:rPr lang="lt-LT" sz="1400" b="1" dirty="0">
                <a:solidFill>
                  <a:srgbClr val="092D68"/>
                </a:solidFill>
              </a:rPr>
              <a:t>vaizdo ir (arba) garso kūrinio (-ių) </a:t>
            </a:r>
            <a:r>
              <a:rPr lang="lt-LT" sz="1400" b="1" dirty="0">
                <a:solidFill>
                  <a:schemeClr val="tx1"/>
                </a:solidFill>
              </a:rPr>
              <a:t> platinimo ir (ar) rinkodaros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gali sudaryti ne daugiau kaip 30 proc.</a:t>
            </a:r>
            <a:r>
              <a:rPr lang="lt-LT" sz="1400" dirty="0">
                <a:solidFill>
                  <a:schemeClr val="tx1"/>
                </a:solidFill>
              </a:rPr>
              <a:t> visų projekto tinkamų finansuoti išlaidų.</a:t>
            </a:r>
            <a:endParaRPr lang="en-US" sz="1400" dirty="0">
              <a:solidFill>
                <a:schemeClr val="tx1"/>
              </a:solidFill>
            </a:endParaRPr>
          </a:p>
        </p:txBody>
      </p:sp>
      <p:sp>
        <p:nvSpPr>
          <p:cNvPr id="6" name="Rectangle: Rounded Corners 5">
            <a:extLst>
              <a:ext uri="{FF2B5EF4-FFF2-40B4-BE49-F238E27FC236}">
                <a16:creationId xmlns:a16="http://schemas.microsoft.com/office/drawing/2014/main" id="{E6290A7C-5A60-6617-672A-A7D1842B753F}"/>
              </a:ext>
            </a:extLst>
          </p:cNvPr>
          <p:cNvSpPr/>
          <p:nvPr/>
        </p:nvSpPr>
        <p:spPr>
          <a:xfrm>
            <a:off x="1416047" y="5670017"/>
            <a:ext cx="10188119" cy="54763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Garso ir (arba) vaizdo kūrinių kūrimui ir (arba) gamybai būtinos įrangos nuomos išlaidos</a:t>
            </a:r>
          </a:p>
          <a:p>
            <a:pPr algn="ctr">
              <a:spcAft>
                <a:spcPts val="600"/>
              </a:spcAft>
            </a:pP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tinkamos finansuoti tik projekto įgyvendinimo laikotarpiu.</a:t>
            </a:r>
            <a:endParaRPr lang="en-US" sz="1400" dirty="0">
              <a:solidFill>
                <a:srgbClr val="092D68"/>
              </a:solidFill>
            </a:endParaRPr>
          </a:p>
        </p:txBody>
      </p:sp>
      <p:sp>
        <p:nvSpPr>
          <p:cNvPr id="15" name="Rectangle: Rounded Corners 14">
            <a:extLst>
              <a:ext uri="{FF2B5EF4-FFF2-40B4-BE49-F238E27FC236}">
                <a16:creationId xmlns:a16="http://schemas.microsoft.com/office/drawing/2014/main" id="{8BF39547-BA4F-30D4-06EB-642F10D3DB82}"/>
              </a:ext>
            </a:extLst>
          </p:cNvPr>
          <p:cNvSpPr/>
          <p:nvPr/>
        </p:nvSpPr>
        <p:spPr>
          <a:xfrm>
            <a:off x="8606119" y="1517859"/>
            <a:ext cx="2998048" cy="883888"/>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Netiesioginės išlaidos</a:t>
            </a:r>
          </a:p>
          <a:p>
            <a:pPr algn="ctr">
              <a:spcAft>
                <a:spcPts val="600"/>
              </a:spcAft>
            </a:pP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 (FN-01, pirma versija).</a:t>
            </a:r>
            <a:endParaRPr lang="en-US" sz="1400" dirty="0">
              <a:solidFill>
                <a:srgbClr val="092D68"/>
              </a:solidFill>
            </a:endParaRPr>
          </a:p>
        </p:txBody>
      </p:sp>
      <p:sp>
        <p:nvSpPr>
          <p:cNvPr id="16" name="Rectangle: Rounded Corners 15">
            <a:extLst>
              <a:ext uri="{FF2B5EF4-FFF2-40B4-BE49-F238E27FC236}">
                <a16:creationId xmlns:a16="http://schemas.microsoft.com/office/drawing/2014/main" id="{F41F268C-5394-A6EF-7F0E-65F9560C10BE}"/>
              </a:ext>
            </a:extLst>
          </p:cNvPr>
          <p:cNvSpPr/>
          <p:nvPr/>
        </p:nvSpPr>
        <p:spPr>
          <a:xfrm>
            <a:off x="7390505" y="2496417"/>
            <a:ext cx="4213662" cy="106510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spcAft>
                <a:spcPts val="600"/>
              </a:spcAft>
            </a:pPr>
            <a:r>
              <a:rPr lang="lt-LT" sz="1400" b="1" dirty="0">
                <a:solidFill>
                  <a:schemeClr val="tx1"/>
                </a:solidFill>
              </a:rPr>
              <a:t>Privalomų projektų matomumo ir informavimo apie projektus priemonių išlaidos</a:t>
            </a:r>
          </a:p>
          <a:p>
            <a:pPr algn="ctr"/>
            <a:r>
              <a:rPr lang="lt-LT" sz="1400" b="1" dirty="0">
                <a:solidFill>
                  <a:srgbClr val="008080"/>
                </a:solidFill>
              </a:rPr>
              <a:t>SVARBU</a:t>
            </a:r>
            <a:r>
              <a:rPr lang="en-US" sz="1400" b="1" dirty="0">
                <a:solidFill>
                  <a:srgbClr val="008080"/>
                </a:solidFill>
              </a:rPr>
              <a:t>! </a:t>
            </a:r>
            <a:r>
              <a:rPr lang="lt-LT" sz="1400" b="1" dirty="0">
                <a:solidFill>
                  <a:srgbClr val="092D68"/>
                </a:solidFill>
              </a:rPr>
              <a:t>Šios išlaidos apmokamos taikant SAI (FS-01-01 arba FS-01-03, ketvirta versija).</a:t>
            </a:r>
            <a:endParaRPr lang="en-US" sz="1400" dirty="0">
              <a:solidFill>
                <a:srgbClr val="092D68"/>
              </a:solidFill>
            </a:endParaRPr>
          </a:p>
        </p:txBody>
      </p:sp>
    </p:spTree>
    <p:extLst>
      <p:ext uri="{BB962C8B-B14F-4D97-AF65-F5344CB8AC3E}">
        <p14:creationId xmlns:p14="http://schemas.microsoft.com/office/powerpoint/2010/main" val="399488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1D559-F4FA-7545-7953-CFCE59F06F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34D390-3213-5C04-DA4B-1DF2CC23CD64}"/>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Stebėsenos rodikliai (1)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127FA9B2-1213-6F3E-5C20-91890CFD491D}"/>
              </a:ext>
            </a:extLst>
          </p:cNvPr>
          <p:cNvSpPr>
            <a:spLocks noGrp="1"/>
          </p:cNvSpPr>
          <p:nvPr>
            <p:ph type="sldNum" sz="quarter" idx="4"/>
          </p:nvPr>
        </p:nvSpPr>
        <p:spPr/>
        <p:txBody>
          <a:bodyPr/>
          <a:lstStyle/>
          <a:p>
            <a:fld id="{2C9A1DEF-F8CC-264F-9A7B-89BAB9CBC5C2}" type="slidenum">
              <a:rPr lang="en-US" smtClean="0"/>
              <a:pPr/>
              <a:t>22</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05A3ACC6-A75D-83A1-4291-0F09C06C9E34}"/>
              </a:ext>
            </a:extLst>
          </p:cNvPr>
          <p:cNvSpPr>
            <a:spLocks noGrp="1"/>
          </p:cNvSpPr>
          <p:nvPr>
            <p:ph type="body" sz="quarter" idx="10"/>
          </p:nvPr>
        </p:nvSpPr>
        <p:spPr>
          <a:xfrm>
            <a:off x="1416049" y="1480009"/>
            <a:ext cx="10188123"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Pasirenkami</a:t>
            </a:r>
            <a:r>
              <a:rPr lang="lt-LT" sz="1800" dirty="0">
                <a:solidFill>
                  <a:schemeClr val="tx1"/>
                </a:solidFill>
                <a:latin typeface="Poppins" panose="00000500000000000000" pitchFamily="2" charset="-70"/>
              </a:rPr>
              <a:t> stebėsenos rodikliai:</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„Pažangos priemonės veiklų pagalba sukurtų socialinių inovacijų skaičius“ (P.N.2.4240);</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„Įgyvendintų priemonių, kurios kuria lanksčias ir palankias veiklos sąlygas, skaičius“ (P.N.2.4241);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labai mažos įmonės“ (P.B.2.0001.1);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mažos įmonės“ (P.B.2.0001.2); </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vidutinės įmonės“ (P.B.2.0001.3);</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didelės įmonės“ (P.B.2.0001.4). </a:t>
            </a:r>
          </a:p>
          <a:p>
            <a:pPr marL="342900" indent="-342900" algn="just">
              <a:lnSpc>
                <a:spcPct val="100000"/>
              </a:lnSpc>
              <a:spcAft>
                <a:spcPts val="600"/>
              </a:spcAf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Privalomi </a:t>
            </a:r>
            <a:r>
              <a:rPr lang="lt-LT" sz="1800" dirty="0">
                <a:solidFill>
                  <a:schemeClr val="tx1"/>
                </a:solidFill>
                <a:latin typeface="Poppins" panose="00000500000000000000" pitchFamily="2" charset="-70"/>
              </a:rPr>
              <a:t>stebėsenos rodikliai:</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„Privačios investicijos, papildančios viešąją paramą, iš kurių dotacijos, finansinės priemonės“ (R.B.2.2002);</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dotacijomis gavusios įmonės“ (P.B.2.0002);</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„Privačios investicijos, papildančios viešąją paramą, iš kurių dotacijos“ (R.B.2.2002.1);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labai mažos, mažos, vidutinės ir didelės įmonės“ (P.B.2.0001).</a:t>
            </a:r>
          </a:p>
          <a:p>
            <a:pPr algn="just">
              <a:spcAft>
                <a:spcPts val="600"/>
              </a:spcAft>
              <a:buClr>
                <a:srgbClr val="142D64"/>
              </a:buClr>
            </a:pPr>
            <a:endParaRPr lang="lt-LT" sz="2000" b="1" dirty="0">
              <a:solidFill>
                <a:srgbClr val="212529"/>
              </a:solidFill>
              <a:latin typeface="Poppins" panose="00000500000000000000" pitchFamily="2" charset="-70"/>
            </a:endParaRPr>
          </a:p>
        </p:txBody>
      </p:sp>
    </p:spTree>
    <p:extLst>
      <p:ext uri="{BB962C8B-B14F-4D97-AF65-F5344CB8AC3E}">
        <p14:creationId xmlns:p14="http://schemas.microsoft.com/office/powerpoint/2010/main" val="3032338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B0C03-7374-FD93-4685-1868DE264BC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879FDEB-83ED-3353-FE97-DBE29B640881}"/>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Stebėsenos rodikliai (2)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4A2A6563-2874-22E2-1667-F77B00DF6A7B}"/>
              </a:ext>
            </a:extLst>
          </p:cNvPr>
          <p:cNvSpPr>
            <a:spLocks noGrp="1"/>
          </p:cNvSpPr>
          <p:nvPr>
            <p:ph type="sldNum" sz="quarter" idx="4"/>
          </p:nvPr>
        </p:nvSpPr>
        <p:spPr/>
        <p:txBody>
          <a:bodyPr/>
          <a:lstStyle/>
          <a:p>
            <a:fld id="{2C9A1DEF-F8CC-264F-9A7B-89BAB9CBC5C2}" type="slidenum">
              <a:rPr lang="en-US" smtClean="0"/>
              <a:pPr/>
              <a:t>23</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533DEA84-9C71-BC07-7A9E-AFFBAE311AEC}"/>
              </a:ext>
            </a:extLst>
          </p:cNvPr>
          <p:cNvSpPr>
            <a:spLocks noGrp="1"/>
          </p:cNvSpPr>
          <p:nvPr>
            <p:ph type="body" sz="quarter" idx="10"/>
          </p:nvPr>
        </p:nvSpPr>
        <p:spPr>
          <a:xfrm>
            <a:off x="1416048" y="1630299"/>
            <a:ext cx="10188123" cy="4801724"/>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„Pažangos priemonės veiklų pagalba sukurtų socialinių inovacijų skaičius“ (P.N.2.4240):</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 </a:t>
            </a:r>
            <a:r>
              <a:rPr lang="lt-LT" sz="1300" dirty="0">
                <a:solidFill>
                  <a:srgbClr val="212529"/>
                </a:solidFill>
                <a:latin typeface="Poppins" panose="00000500000000000000" pitchFamily="2" charset="-70"/>
              </a:rPr>
              <a:t>projekto veiklų įgyvendinimo metu arba 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a:t>
            </a:r>
            <a:r>
              <a:rPr lang="lt-LT" sz="1300" dirty="0">
                <a:solidFill>
                  <a:srgbClr val="212529"/>
                </a:solidFill>
                <a:latin typeface="Poppins" panose="00000500000000000000" pitchFamily="2" charset="-70"/>
              </a:rPr>
              <a:t> nuoroda į Europos Komisijos duomenų bazėje </a:t>
            </a:r>
            <a:r>
              <a:rPr lang="lt-LT" sz="1300" i="1" dirty="0">
                <a:solidFill>
                  <a:srgbClr val="212529"/>
                </a:solidFill>
                <a:latin typeface="Poppins" panose="00000500000000000000" pitchFamily="2" charset="-70"/>
              </a:rPr>
              <a:t>(angl. The Social Innovation Match (SIM)) </a:t>
            </a:r>
            <a:r>
              <a:rPr lang="lt-LT" sz="1300" dirty="0">
                <a:solidFill>
                  <a:srgbClr val="212529"/>
                </a:solidFill>
                <a:latin typeface="Poppins" panose="00000500000000000000" pitchFamily="2" charset="-70"/>
              </a:rPr>
              <a:t>registruotą bei paskelbta sukurtą socialinę inovaciją.</a:t>
            </a:r>
            <a:endParaRPr lang="lt-LT" sz="1600" dirty="0">
              <a:solidFill>
                <a:srgbClr val="212529"/>
              </a:solidFill>
              <a:latin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„Įgyvendintų priemonių, kurios kuria lanksčias ir palankias veiklos sąlygas, skaičius“ (P.N.2.4241):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a:t>
            </a:r>
            <a:r>
              <a:rPr lang="lt-LT" sz="1300" dirty="0">
                <a:solidFill>
                  <a:srgbClr val="212529"/>
                </a:solidFill>
                <a:latin typeface="Poppins" panose="00000500000000000000" pitchFamily="2" charset="-70"/>
              </a:rPr>
              <a:t> projekto veiklų įgyvendinimo metu arba 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 </a:t>
            </a:r>
            <a:r>
              <a:rPr lang="lt-LT" sz="1300" dirty="0">
                <a:solidFill>
                  <a:srgbClr val="212529"/>
                </a:solidFill>
                <a:latin typeface="Poppins" panose="00000500000000000000" pitchFamily="2" charset="-70"/>
              </a:rPr>
              <a:t>darbo arba paslaugų teikimo sutartys, paslaugų perdavimo-priėmimo aktai ir (arba) sąskaitos faktūros, kiti dokumentai, pagrindžiantys darbuotojo arba paslaugų tiekėjo priskyrimą vienai iš nurodytų tikslinių grupių.</a:t>
            </a:r>
          </a:p>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gavusios įmonės, iš kurių labai mažos įmonės“ (P.B.2.0001.1), „Paramą gavusios įmonės, iš kurių mažos įmonės“ (P.B.2.0001.2), „Paramą gavusios įmonės, iš kurių vidutinės įmonės“ (P.B.2.0001.3), „Paramą gavusios įmonės, iš kurių didelės įmonės“ (P.B.2.0001.4):</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 </a:t>
            </a:r>
            <a:r>
              <a:rPr lang="lt-LT" sz="1300" dirty="0">
                <a:solidFill>
                  <a:srgbClr val="212529"/>
                </a:solidFill>
                <a:latin typeface="Poppins" panose="00000500000000000000" pitchFamily="2" charset="-70"/>
              </a:rPr>
              <a:t>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 </a:t>
            </a:r>
            <a:r>
              <a:rPr lang="lt-LT" sz="1300" dirty="0">
                <a:solidFill>
                  <a:srgbClr val="212529"/>
                </a:solidFill>
                <a:latin typeface="Poppins" panose="00000500000000000000" pitchFamily="2" charset="-70"/>
              </a:rPr>
              <a:t>KKI produkto ir (arba) paslaugos sukūrimą ar patobulinimą pagrindžiantys dokumentai (pirkimo sutartys, sąskaitos faktūros, priėmimo-perdavimo aktai, ekranvaizdžiai, fotofiksacijos, įvedimo į eksploataciją aktai ir (arba) kt.).</a:t>
            </a:r>
          </a:p>
        </p:txBody>
      </p:sp>
    </p:spTree>
    <p:extLst>
      <p:ext uri="{BB962C8B-B14F-4D97-AF65-F5344CB8AC3E}">
        <p14:creationId xmlns:p14="http://schemas.microsoft.com/office/powerpoint/2010/main" val="2552220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C429C-AAED-78AB-7F70-E21760A59D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1A098B-4CED-19E1-CEBF-FC8D3E034C4C}"/>
              </a:ext>
            </a:extLst>
          </p:cNvPr>
          <p:cNvSpPr>
            <a:spLocks noGrp="1"/>
          </p:cNvSpPr>
          <p:nvPr>
            <p:ph type="body" sz="quarter" idx="13"/>
          </p:nvPr>
        </p:nvSpPr>
        <p:spPr>
          <a:xfrm>
            <a:off x="1416049" y="476251"/>
            <a:ext cx="10188123" cy="1003758"/>
          </a:xfrm>
        </p:spPr>
        <p:txBody>
          <a:bodyPr/>
          <a:lstStyle/>
          <a:p>
            <a:pPr>
              <a:spcAft>
                <a:spcPts val="300"/>
              </a:spcAft>
            </a:pPr>
            <a:r>
              <a:rPr kumimoji="0" lang="lt-LT" sz="4400" b="0" i="0" u="none" strike="noStrike" kern="1200" cap="none" spc="40" normalizeH="0" baseline="0" noProof="0" dirty="0">
                <a:ln>
                  <a:noFill/>
                </a:ln>
                <a:solidFill>
                  <a:srgbClr val="092E68"/>
                </a:solidFill>
                <a:effectLst/>
                <a:uLnTx/>
                <a:uFillTx/>
                <a:latin typeface="DM Serif Display" pitchFamily="2" charset="0"/>
              </a:rPr>
              <a:t>Stebėsenos rodikliai (3) </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A228B9C0-6CD7-04A9-1187-AAC6E36C4548}"/>
              </a:ext>
            </a:extLst>
          </p:cNvPr>
          <p:cNvSpPr>
            <a:spLocks noGrp="1"/>
          </p:cNvSpPr>
          <p:nvPr>
            <p:ph type="sldNum" sz="quarter" idx="4"/>
          </p:nvPr>
        </p:nvSpPr>
        <p:spPr/>
        <p:txBody>
          <a:bodyPr/>
          <a:lstStyle/>
          <a:p>
            <a:fld id="{2C9A1DEF-F8CC-264F-9A7B-89BAB9CBC5C2}" type="slidenum">
              <a:rPr lang="en-US" smtClean="0"/>
              <a:pPr/>
              <a:t>24</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A0FBAF26-2659-780D-17CD-1BED9BDE1AD8}"/>
              </a:ext>
            </a:extLst>
          </p:cNvPr>
          <p:cNvSpPr>
            <a:spLocks noGrp="1"/>
          </p:cNvSpPr>
          <p:nvPr>
            <p:ph type="body" sz="quarter" idx="10"/>
          </p:nvPr>
        </p:nvSpPr>
        <p:spPr>
          <a:xfrm>
            <a:off x="1397821" y="1679487"/>
            <a:ext cx="10188123" cy="4801724"/>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„Privačios investicijos, papildančios viešąją paramą, iš kurių dotacijos, finansinės priemonės“ (R.B.2.2002) ir „Privačios investicijos, papildančios viešąją paramą, iš kurių dotacijos“ (R.B.2.2002.1):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 </a:t>
            </a:r>
            <a:r>
              <a:rPr lang="lt-LT" sz="1300" dirty="0">
                <a:solidFill>
                  <a:srgbClr val="212529"/>
                </a:solidFill>
                <a:latin typeface="Poppins" panose="00000500000000000000" pitchFamily="2" charset="-70"/>
              </a:rPr>
              <a:t>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a:t>
            </a:r>
            <a:r>
              <a:rPr lang="lt-LT" sz="1300" dirty="0">
                <a:solidFill>
                  <a:srgbClr val="212529"/>
                </a:solidFill>
                <a:latin typeface="Poppins" panose="00000500000000000000" pitchFamily="2" charset="-70"/>
              </a:rPr>
              <a:t> projektų sutartys, sąskaitos faktūros (kopijos), apmokėjimo įrodymo dokumentai, teikiamos išlaidų pagrindimo ataskaitos, ir kiti dokumentai, kuriais patvirtinamos projekto vykdytojo ir (arba) partnerio privačios investicijos į projektą.</a:t>
            </a:r>
            <a:endParaRPr lang="lt-LT" sz="1600" dirty="0">
              <a:solidFill>
                <a:srgbClr val="212529"/>
              </a:solidFill>
              <a:latin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pPr>
            <a:r>
              <a:rPr lang="lt-LT" sz="1600" dirty="0">
                <a:solidFill>
                  <a:srgbClr val="212529"/>
                </a:solidFill>
                <a:latin typeface="Poppins" panose="00000500000000000000" pitchFamily="2" charset="-70"/>
              </a:rPr>
              <a:t>„Paramą dotacijomis gavusios įmonės“ (P.B.2.0002) ir „Paramą gavusios įmonės, iš kurių: labai mažos, mažos, vidutinės ir didelės įmonės“ (P.B.2.0001).</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pasiekimo momentas: </a:t>
            </a:r>
            <a:r>
              <a:rPr lang="lt-LT" sz="1300" dirty="0">
                <a:solidFill>
                  <a:srgbClr val="212529"/>
                </a:solidFill>
                <a:latin typeface="Poppins" panose="00000500000000000000" pitchFamily="2" charset="-70"/>
              </a:rPr>
              <a:t>projekto veiklų įgyvendinimo pabaigoje;</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300" b="1" dirty="0">
                <a:solidFill>
                  <a:srgbClr val="092D68"/>
                </a:solidFill>
                <a:latin typeface="Poppins" panose="00000500000000000000" pitchFamily="2" charset="-70"/>
              </a:rPr>
              <a:t>Rodiklio pasiekimą pagrindžiantys dokumentai: </a:t>
            </a:r>
            <a:r>
              <a:rPr lang="lt-LT" sz="1300" dirty="0">
                <a:solidFill>
                  <a:srgbClr val="212529"/>
                </a:solidFill>
                <a:latin typeface="Poppins" panose="00000500000000000000" pitchFamily="2" charset="-70"/>
              </a:rPr>
              <a:t>KKI produkto ir (arba) paslaugos sukūrimą ar patobulinimą pagrindžiantys dokumentai (pirkimo sutartys, sąskaitos faktūros, priėmimo-perdavimo aktai, ekranvaizdžiai, fotofiksacijos, įvedimo į eksploataciją aktai ir (arba) kt.).</a:t>
            </a:r>
          </a:p>
        </p:txBody>
      </p:sp>
      <p:grpSp>
        <p:nvGrpSpPr>
          <p:cNvPr id="2" name="Group 1">
            <a:extLst>
              <a:ext uri="{FF2B5EF4-FFF2-40B4-BE49-F238E27FC236}">
                <a16:creationId xmlns:a16="http://schemas.microsoft.com/office/drawing/2014/main" id="{7274FAD9-1B9F-5E15-9961-62ABEBDD5CDE}"/>
              </a:ext>
            </a:extLst>
          </p:cNvPr>
          <p:cNvGrpSpPr/>
          <p:nvPr/>
        </p:nvGrpSpPr>
        <p:grpSpPr>
          <a:xfrm>
            <a:off x="8432753" y="5239649"/>
            <a:ext cx="1338598" cy="1441040"/>
            <a:chOff x="2584932" y="1254283"/>
            <a:chExt cx="1382570" cy="1382568"/>
          </a:xfrm>
        </p:grpSpPr>
        <p:grpSp>
          <p:nvGrpSpPr>
            <p:cNvPr id="6" name="Group 53">
              <a:extLst>
                <a:ext uri="{FF2B5EF4-FFF2-40B4-BE49-F238E27FC236}">
                  <a16:creationId xmlns:a16="http://schemas.microsoft.com/office/drawing/2014/main" id="{0D90FB35-5049-95EF-F05D-E4FCEE628517}"/>
                </a:ext>
              </a:extLst>
            </p:cNvPr>
            <p:cNvGrpSpPr/>
            <p:nvPr/>
          </p:nvGrpSpPr>
          <p:grpSpPr>
            <a:xfrm>
              <a:off x="2584932" y="1254283"/>
              <a:ext cx="1382570" cy="1382568"/>
              <a:chOff x="953424" y="1486519"/>
              <a:chExt cx="2228412" cy="2228408"/>
            </a:xfrm>
            <a:solidFill>
              <a:srgbClr val="1AA4BE"/>
            </a:solidFill>
          </p:grpSpPr>
          <p:sp>
            <p:nvSpPr>
              <p:cNvPr id="8" name="Freeform 45">
                <a:extLst>
                  <a:ext uri="{FF2B5EF4-FFF2-40B4-BE49-F238E27FC236}">
                    <a16:creationId xmlns:a16="http://schemas.microsoft.com/office/drawing/2014/main" id="{68F8181C-BFDA-349D-456C-1EB827D3B16E}"/>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87AC"/>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9" name="Oval 8">
                <a:extLst>
                  <a:ext uri="{FF2B5EF4-FFF2-40B4-BE49-F238E27FC236}">
                    <a16:creationId xmlns:a16="http://schemas.microsoft.com/office/drawing/2014/main" id="{452B2E55-122F-4BB7-610B-DDC4F9B818BE}"/>
                  </a:ext>
                </a:extLst>
              </p:cNvPr>
              <p:cNvSpPr/>
              <p:nvPr/>
            </p:nvSpPr>
            <p:spPr>
              <a:xfrm>
                <a:off x="1376346" y="1909439"/>
                <a:ext cx="1382568" cy="1382568"/>
              </a:xfrm>
              <a:prstGeom prst="ellipse">
                <a:avLst/>
              </a:prstGeom>
              <a:solidFill>
                <a:srgbClr val="0187AC"/>
              </a:solidFill>
              <a:ln w="76200" cap="flat" cmpd="sng" algn="ctr">
                <a:solidFill>
                  <a:srgbClr val="0187A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7" name="Freeform 6">
              <a:extLst>
                <a:ext uri="{FF2B5EF4-FFF2-40B4-BE49-F238E27FC236}">
                  <a16:creationId xmlns:a16="http://schemas.microsoft.com/office/drawing/2014/main" id="{6A7E171F-0E38-DE44-CA17-7DD6F332711D}"/>
                </a:ext>
              </a:extLst>
            </p:cNvPr>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10" name="Group 9">
            <a:extLst>
              <a:ext uri="{FF2B5EF4-FFF2-40B4-BE49-F238E27FC236}">
                <a16:creationId xmlns:a16="http://schemas.microsoft.com/office/drawing/2014/main" id="{56C9C90D-F637-0F1F-A324-EF4383817F0B}"/>
              </a:ext>
            </a:extLst>
          </p:cNvPr>
          <p:cNvGrpSpPr/>
          <p:nvPr/>
        </p:nvGrpSpPr>
        <p:grpSpPr>
          <a:xfrm>
            <a:off x="6996460" y="4918564"/>
            <a:ext cx="1497245" cy="1611828"/>
            <a:chOff x="1641271" y="2244524"/>
            <a:chExt cx="1546429" cy="1546426"/>
          </a:xfrm>
        </p:grpSpPr>
        <p:grpSp>
          <p:nvGrpSpPr>
            <p:cNvPr id="11" name="Group 50">
              <a:extLst>
                <a:ext uri="{FF2B5EF4-FFF2-40B4-BE49-F238E27FC236}">
                  <a16:creationId xmlns:a16="http://schemas.microsoft.com/office/drawing/2014/main" id="{01D6783D-0C3E-C301-B515-5F8953AFC707}"/>
                </a:ext>
              </a:extLst>
            </p:cNvPr>
            <p:cNvGrpSpPr/>
            <p:nvPr/>
          </p:nvGrpSpPr>
          <p:grpSpPr>
            <a:xfrm>
              <a:off x="1641271" y="2244524"/>
              <a:ext cx="1546429" cy="1546426"/>
              <a:chOff x="953424" y="1486519"/>
              <a:chExt cx="2228412" cy="2228408"/>
            </a:xfrm>
            <a:solidFill>
              <a:srgbClr val="0187AC"/>
            </a:solidFill>
          </p:grpSpPr>
          <p:sp>
            <p:nvSpPr>
              <p:cNvPr id="13" name="Freeform 42">
                <a:extLst>
                  <a:ext uri="{FF2B5EF4-FFF2-40B4-BE49-F238E27FC236}">
                    <a16:creationId xmlns:a16="http://schemas.microsoft.com/office/drawing/2014/main" id="{CF978CD8-89AB-135F-370A-AC97D090662A}"/>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7649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14" name="Oval 13">
                <a:extLst>
                  <a:ext uri="{FF2B5EF4-FFF2-40B4-BE49-F238E27FC236}">
                    <a16:creationId xmlns:a16="http://schemas.microsoft.com/office/drawing/2014/main" id="{D744B952-A841-5ACE-CFDB-0938F23B1AE2}"/>
                  </a:ext>
                </a:extLst>
              </p:cNvPr>
              <p:cNvSpPr/>
              <p:nvPr/>
            </p:nvSpPr>
            <p:spPr>
              <a:xfrm>
                <a:off x="1376346" y="1909440"/>
                <a:ext cx="1382568" cy="1382568"/>
              </a:xfrm>
              <a:prstGeom prst="ellipse">
                <a:avLst/>
              </a:prstGeom>
              <a:solidFill>
                <a:srgbClr val="176490"/>
              </a:solidFill>
              <a:ln w="57150" cap="flat" cmpd="sng" algn="ctr">
                <a:solidFill>
                  <a:srgbClr val="17649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12" name="Freeform 9">
              <a:extLst>
                <a:ext uri="{FF2B5EF4-FFF2-40B4-BE49-F238E27FC236}">
                  <a16:creationId xmlns:a16="http://schemas.microsoft.com/office/drawing/2014/main" id="{8C41E8CF-DB65-3988-D1F3-C5C1E03530FB}"/>
                </a:ext>
              </a:extLst>
            </p:cNvPr>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15" name="Group 14">
            <a:extLst>
              <a:ext uri="{FF2B5EF4-FFF2-40B4-BE49-F238E27FC236}">
                <a16:creationId xmlns:a16="http://schemas.microsoft.com/office/drawing/2014/main" id="{C15CC84B-AC93-98EA-EA1B-668850A8D17E}"/>
              </a:ext>
            </a:extLst>
          </p:cNvPr>
          <p:cNvGrpSpPr/>
          <p:nvPr/>
        </p:nvGrpSpPr>
        <p:grpSpPr>
          <a:xfrm>
            <a:off x="10682558" y="5428030"/>
            <a:ext cx="928935" cy="1000025"/>
            <a:chOff x="3622147" y="2526702"/>
            <a:chExt cx="959450" cy="959448"/>
          </a:xfrm>
        </p:grpSpPr>
        <p:grpSp>
          <p:nvGrpSpPr>
            <p:cNvPr id="16" name="Group 56">
              <a:extLst>
                <a:ext uri="{FF2B5EF4-FFF2-40B4-BE49-F238E27FC236}">
                  <a16:creationId xmlns:a16="http://schemas.microsoft.com/office/drawing/2014/main" id="{F09B3ECF-B2D2-65F5-3F93-7EA228F11953}"/>
                </a:ext>
              </a:extLst>
            </p:cNvPr>
            <p:cNvGrpSpPr/>
            <p:nvPr/>
          </p:nvGrpSpPr>
          <p:grpSpPr>
            <a:xfrm>
              <a:off x="3622147" y="2526702"/>
              <a:ext cx="959450" cy="959448"/>
              <a:chOff x="953424" y="1486519"/>
              <a:chExt cx="2228412" cy="2228408"/>
            </a:xfrm>
            <a:solidFill>
              <a:srgbClr val="52C3CB"/>
            </a:solidFill>
          </p:grpSpPr>
          <p:sp>
            <p:nvSpPr>
              <p:cNvPr id="18" name="Freeform 48">
                <a:extLst>
                  <a:ext uri="{FF2B5EF4-FFF2-40B4-BE49-F238E27FC236}">
                    <a16:creationId xmlns:a16="http://schemas.microsoft.com/office/drawing/2014/main" id="{292357F4-F517-8470-A302-84C2CAB67713}"/>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27F2C12E-A897-36B5-7515-B14DA4B47A44}"/>
                  </a:ext>
                </a:extLst>
              </p:cNvPr>
              <p:cNvSpPr/>
              <p:nvPr/>
            </p:nvSpPr>
            <p:spPr>
              <a:xfrm>
                <a:off x="1376346" y="1909439"/>
                <a:ext cx="1382568" cy="1382568"/>
              </a:xfrm>
              <a:prstGeom prst="ellipse">
                <a:avLst/>
              </a:prstGeom>
              <a:grpFill/>
              <a:ln w="38100" cap="flat" cmpd="sng" algn="ctr">
                <a:solidFill>
                  <a:srgbClr val="52C3CB">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17" name="Freeform 9">
              <a:extLst>
                <a:ext uri="{FF2B5EF4-FFF2-40B4-BE49-F238E27FC236}">
                  <a16:creationId xmlns:a16="http://schemas.microsoft.com/office/drawing/2014/main" id="{8346B22E-D8D1-9CEE-9490-DEE38711D92D}"/>
                </a:ext>
              </a:extLst>
            </p:cNvPr>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20" name="Group 19">
            <a:extLst>
              <a:ext uri="{FF2B5EF4-FFF2-40B4-BE49-F238E27FC236}">
                <a16:creationId xmlns:a16="http://schemas.microsoft.com/office/drawing/2014/main" id="{2B110B26-7D56-DEDC-A5F1-F5FC7DE6C855}"/>
              </a:ext>
            </a:extLst>
          </p:cNvPr>
          <p:cNvGrpSpPr/>
          <p:nvPr/>
        </p:nvGrpSpPr>
        <p:grpSpPr>
          <a:xfrm>
            <a:off x="9718411" y="5203382"/>
            <a:ext cx="1017087" cy="1094924"/>
            <a:chOff x="3902502" y="1597454"/>
            <a:chExt cx="1050498" cy="1050496"/>
          </a:xfrm>
        </p:grpSpPr>
        <p:grpSp>
          <p:nvGrpSpPr>
            <p:cNvPr id="21" name="Group 49">
              <a:extLst>
                <a:ext uri="{FF2B5EF4-FFF2-40B4-BE49-F238E27FC236}">
                  <a16:creationId xmlns:a16="http://schemas.microsoft.com/office/drawing/2014/main" id="{D30A10C3-58BF-CDAD-6D0F-AD6BDE2891CF}"/>
                </a:ext>
              </a:extLst>
            </p:cNvPr>
            <p:cNvGrpSpPr/>
            <p:nvPr/>
          </p:nvGrpSpPr>
          <p:grpSpPr>
            <a:xfrm>
              <a:off x="3902502" y="1597454"/>
              <a:ext cx="1050498" cy="1050496"/>
              <a:chOff x="953424" y="1486519"/>
              <a:chExt cx="2228412" cy="2228408"/>
            </a:xfrm>
            <a:solidFill>
              <a:srgbClr val="1AA4BE"/>
            </a:solidFill>
          </p:grpSpPr>
          <p:sp>
            <p:nvSpPr>
              <p:cNvPr id="23" name="Freeform 39">
                <a:extLst>
                  <a:ext uri="{FF2B5EF4-FFF2-40B4-BE49-F238E27FC236}">
                    <a16:creationId xmlns:a16="http://schemas.microsoft.com/office/drawing/2014/main" id="{62A930B8-98E5-7687-E31B-5890095F0444}"/>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24" name="Oval 23">
                <a:extLst>
                  <a:ext uri="{FF2B5EF4-FFF2-40B4-BE49-F238E27FC236}">
                    <a16:creationId xmlns:a16="http://schemas.microsoft.com/office/drawing/2014/main" id="{358E20E6-609A-0AF9-BDCE-5BE8A6664AC8}"/>
                  </a:ext>
                </a:extLst>
              </p:cNvPr>
              <p:cNvSpPr/>
              <p:nvPr/>
            </p:nvSpPr>
            <p:spPr>
              <a:xfrm>
                <a:off x="1376346" y="1909439"/>
                <a:ext cx="1382568" cy="1382568"/>
              </a:xfrm>
              <a:prstGeom prst="ellipse">
                <a:avLst/>
              </a:prstGeom>
              <a:grpFill/>
              <a:ln w="38100" cap="flat" cmpd="sng" algn="ctr">
                <a:solidFill>
                  <a:srgbClr val="1AA4BE">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22" name="Freeform 131">
              <a:extLst>
                <a:ext uri="{FF2B5EF4-FFF2-40B4-BE49-F238E27FC236}">
                  <a16:creationId xmlns:a16="http://schemas.microsoft.com/office/drawing/2014/main" id="{942B749D-5D45-7492-2A8D-BF134C6C3DA0}"/>
                </a:ext>
              </a:extLst>
            </p:cNvPr>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2474820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F26F1-10E4-9102-1B7D-66B54E145222}"/>
              </a:ext>
            </a:extLst>
          </p:cNvPr>
          <p:cNvSpPr>
            <a:spLocks noGrp="1"/>
          </p:cNvSpPr>
          <p:nvPr>
            <p:ph type="body" sz="quarter" idx="13"/>
          </p:nvPr>
        </p:nvSpPr>
        <p:spPr>
          <a:xfrm>
            <a:off x="1416049" y="476251"/>
            <a:ext cx="9085411" cy="1174376"/>
          </a:xfrm>
        </p:spPr>
        <p:txBody>
          <a:bodyPr/>
          <a:lstStyle/>
          <a:p>
            <a:pPr>
              <a:spcAft>
                <a:spcPts val="300"/>
              </a:spcAft>
            </a:pPr>
            <a:r>
              <a:rPr lang="lt-LT" dirty="0"/>
              <a:t>Projektų atranka</a:t>
            </a:r>
            <a:endParaRPr lang="en-US" dirty="0"/>
          </a:p>
          <a:p>
            <a:pPr marL="0" marR="0" lvl="0" indent="0" algn="l" defTabSz="914400" rtl="0" eaLnBrk="1" fontAlgn="auto" latinLnBrk="0" hangingPunct="1">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88D62B13-F8E1-7B04-077D-D8DAC386AAFB}"/>
              </a:ext>
            </a:extLst>
          </p:cNvPr>
          <p:cNvSpPr>
            <a:spLocks noGrp="1"/>
          </p:cNvSpPr>
          <p:nvPr>
            <p:ph type="sldNum" sz="quarter" idx="4"/>
          </p:nvPr>
        </p:nvSpPr>
        <p:spPr/>
        <p:txBody>
          <a:bodyPr/>
          <a:lstStyle/>
          <a:p>
            <a:fld id="{2C9A1DEF-F8CC-264F-9A7B-89BAB9CBC5C2}" type="slidenum">
              <a:rPr lang="en-US" smtClean="0"/>
              <a:pPr/>
              <a:t>25</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538C75A4-CDF9-AE63-1DF2-A417D4485F16}"/>
              </a:ext>
            </a:extLst>
          </p:cNvPr>
          <p:cNvSpPr>
            <a:spLocks noGrp="1"/>
          </p:cNvSpPr>
          <p:nvPr>
            <p:ph type="body" sz="quarter" idx="10"/>
          </p:nvPr>
        </p:nvSpPr>
        <p:spPr>
          <a:xfrm>
            <a:off x="1416049" y="1516223"/>
            <a:ext cx="5806770" cy="4140036"/>
          </a:xfrm>
        </p:spPr>
        <p:txBody>
          <a:bodyPr/>
          <a:lstStyle/>
          <a:p>
            <a:pPr marL="285750" indent="-285750" algn="just">
              <a:buClr>
                <a:srgbClr val="092D68"/>
              </a:buClr>
              <a:buFont typeface="Poppins" panose="00000500000000000000" pitchFamily="2" charset="-70"/>
              <a:buChar char="।"/>
              <a:tabLst>
                <a:tab pos="197485" algn="l"/>
                <a:tab pos="548640" algn="l"/>
                <a:tab pos="636270" algn="l"/>
              </a:tabLst>
            </a:pPr>
            <a:r>
              <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rPr>
              <a:t>Vertinama </a:t>
            </a:r>
            <a:r>
              <a:rPr lang="lt-LT" sz="2000" b="1" dirty="0">
                <a:solidFill>
                  <a:srgbClr val="142D64"/>
                </a:solidFill>
                <a:effectLst/>
                <a:latin typeface="Poppins" panose="00000500000000000000" pitchFamily="2" charset="-70"/>
                <a:ea typeface="Times New Roman" panose="02020603050405020304" pitchFamily="18" charset="0"/>
                <a:cs typeface="Poppins" panose="00000500000000000000" pitchFamily="2" charset="-70"/>
              </a:rPr>
              <a:t>balais</a:t>
            </a:r>
            <a:r>
              <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rPr>
              <a:t> pagal Aprašo 12 </a:t>
            </a: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dalyje pateiktą metodiką</a:t>
            </a:r>
            <a:r>
              <a:rPr lang="en-US"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rPr>
              <a:t>.</a:t>
            </a:r>
            <a:endPar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endParaRPr>
          </a:p>
          <a:p>
            <a:pPr marL="285750" indent="-285750" algn="just">
              <a:buClr>
                <a:srgbClr val="092D68"/>
              </a:buClr>
              <a:buFont typeface="Poppins" panose="00000500000000000000" pitchFamily="2" charset="-70"/>
              <a:buChar char="।"/>
              <a:tabLst>
                <a:tab pos="197485" algn="l"/>
                <a:tab pos="548640" algn="l"/>
                <a:tab pos="636270" algn="l"/>
              </a:tabLst>
            </a:pP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Projektai atrenkami </a:t>
            </a:r>
            <a:r>
              <a:rPr lang="lt-LT" sz="2000" b="1" dirty="0">
                <a:solidFill>
                  <a:srgbClr val="142D64"/>
                </a:solidFill>
                <a:latin typeface="Poppins" panose="00000500000000000000" pitchFamily="2" charset="-70"/>
                <a:ea typeface="Times New Roman" panose="02020603050405020304" pitchFamily="18" charset="0"/>
                <a:cs typeface="Poppins" panose="00000500000000000000" pitchFamily="2" charset="-70"/>
              </a:rPr>
              <a:t>konkurso būdu</a:t>
            </a: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 t. y. finansavimas skiriamas surinkusiems daugiausiai balų.</a:t>
            </a:r>
          </a:p>
          <a:p>
            <a:pPr marL="285750" indent="-285750" algn="just">
              <a:buClr>
                <a:srgbClr val="092D68"/>
              </a:buClr>
              <a:buFont typeface="Poppins" panose="00000500000000000000" pitchFamily="2" charset="-70"/>
              <a:buChar char="।"/>
              <a:tabLst>
                <a:tab pos="197485" algn="l"/>
                <a:tab pos="548640" algn="l"/>
                <a:tab pos="636270" algn="l"/>
              </a:tabLst>
            </a:pP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Projektas nefinansuojamas, jeigu atrankos</a:t>
            </a:r>
            <a:r>
              <a:rPr lang="en-US"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 </a:t>
            </a: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kriterijų vertinimo metu surenka </a:t>
            </a:r>
            <a:r>
              <a:rPr lang="lt-LT" sz="2000" b="1" dirty="0">
                <a:solidFill>
                  <a:srgbClr val="142D64"/>
                </a:solidFill>
                <a:latin typeface="Poppins" panose="00000500000000000000" pitchFamily="2" charset="-70"/>
                <a:ea typeface="Times New Roman" panose="02020603050405020304" pitchFamily="18" charset="0"/>
                <a:cs typeface="Poppins" panose="00000500000000000000" pitchFamily="2" charset="-70"/>
              </a:rPr>
              <a:t>mažiau nei 4</a:t>
            </a:r>
            <a:r>
              <a:rPr lang="en-US" sz="2000" b="1" dirty="0">
                <a:solidFill>
                  <a:srgbClr val="142D64"/>
                </a:solidFill>
                <a:latin typeface="Poppins" panose="00000500000000000000" pitchFamily="2" charset="-70"/>
                <a:ea typeface="Times New Roman" panose="02020603050405020304" pitchFamily="18" charset="0"/>
                <a:cs typeface="Poppins" panose="00000500000000000000" pitchFamily="2" charset="-70"/>
              </a:rPr>
              <a:t>0 bal</a:t>
            </a:r>
            <a:r>
              <a:rPr lang="lt-LT" sz="2000" b="1" dirty="0">
                <a:solidFill>
                  <a:srgbClr val="142D64"/>
                </a:solidFill>
                <a:latin typeface="Poppins" panose="00000500000000000000" pitchFamily="2" charset="-70"/>
                <a:ea typeface="Times New Roman" panose="02020603050405020304" pitchFamily="18" charset="0"/>
                <a:cs typeface="Poppins" panose="00000500000000000000" pitchFamily="2" charset="-70"/>
              </a:rPr>
              <a:t>ų</a:t>
            </a:r>
            <a:r>
              <a:rPr lang="lt-LT" sz="2000"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p>
          <a:p>
            <a:pPr algn="just">
              <a:buClr>
                <a:srgbClr val="092D68"/>
              </a:buClr>
              <a:tabLst>
                <a:tab pos="197485" algn="l"/>
                <a:tab pos="548640" algn="l"/>
                <a:tab pos="636270" algn="l"/>
              </a:tabLst>
            </a:pPr>
            <a:endParaRPr lang="lt-LT" sz="2000" dirty="0">
              <a:solidFill>
                <a:schemeClr val="tx1"/>
              </a:solidFill>
              <a:effectLst/>
              <a:latin typeface="Poppins" panose="00000500000000000000" pitchFamily="2" charset="-70"/>
              <a:ea typeface="Times New Roman" panose="02020603050405020304" pitchFamily="18" charset="0"/>
              <a:cs typeface="Poppins" panose="00000500000000000000" pitchFamily="2" charset="-70"/>
            </a:endParaRPr>
          </a:p>
        </p:txBody>
      </p:sp>
      <p:grpSp>
        <p:nvGrpSpPr>
          <p:cNvPr id="15" name="Group 14">
            <a:extLst>
              <a:ext uri="{FF2B5EF4-FFF2-40B4-BE49-F238E27FC236}">
                <a16:creationId xmlns:a16="http://schemas.microsoft.com/office/drawing/2014/main" id="{5E0E16F6-5A42-AD10-14A1-520B7BE269CB}"/>
              </a:ext>
            </a:extLst>
          </p:cNvPr>
          <p:cNvGrpSpPr/>
          <p:nvPr/>
        </p:nvGrpSpPr>
        <p:grpSpPr>
          <a:xfrm>
            <a:off x="7876515" y="1913992"/>
            <a:ext cx="3526325" cy="3030015"/>
            <a:chOff x="5359400" y="1489075"/>
            <a:chExt cx="3454401" cy="2681288"/>
          </a:xfrm>
        </p:grpSpPr>
        <p:grpSp>
          <p:nvGrpSpPr>
            <p:cNvPr id="16" name="Group 15">
              <a:extLst>
                <a:ext uri="{FF2B5EF4-FFF2-40B4-BE49-F238E27FC236}">
                  <a16:creationId xmlns:a16="http://schemas.microsoft.com/office/drawing/2014/main" id="{7570EE46-1121-BBC0-C0A1-9735F0840892}"/>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21" name="Freeform 5">
                <a:extLst>
                  <a:ext uri="{FF2B5EF4-FFF2-40B4-BE49-F238E27FC236}">
                    <a16:creationId xmlns:a16="http://schemas.microsoft.com/office/drawing/2014/main" id="{D974EDED-8581-AD46-9445-BFBD3399AE24}"/>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2" name="Freeform 6">
                <a:extLst>
                  <a:ext uri="{FF2B5EF4-FFF2-40B4-BE49-F238E27FC236}">
                    <a16:creationId xmlns:a16="http://schemas.microsoft.com/office/drawing/2014/main" id="{C5D71573-7616-B9B7-315A-401D46A9AE63}"/>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3" name="Freeform 7">
                <a:extLst>
                  <a:ext uri="{FF2B5EF4-FFF2-40B4-BE49-F238E27FC236}">
                    <a16:creationId xmlns:a16="http://schemas.microsoft.com/office/drawing/2014/main" id="{6DDAEBF6-86B9-07CC-633C-118E89147F22}"/>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17" name="Group 16">
              <a:extLst>
                <a:ext uri="{FF2B5EF4-FFF2-40B4-BE49-F238E27FC236}">
                  <a16:creationId xmlns:a16="http://schemas.microsoft.com/office/drawing/2014/main" id="{EC0D6A97-AF73-495E-D0B4-E358D8F6060B}"/>
                </a:ext>
              </a:extLst>
            </p:cNvPr>
            <p:cNvGrpSpPr/>
            <p:nvPr/>
          </p:nvGrpSpPr>
          <p:grpSpPr>
            <a:xfrm>
              <a:off x="6527800" y="1997075"/>
              <a:ext cx="755650" cy="1128713"/>
              <a:chOff x="6527800" y="1997075"/>
              <a:chExt cx="755650" cy="1128713"/>
            </a:xfrm>
          </p:grpSpPr>
          <p:sp>
            <p:nvSpPr>
              <p:cNvPr id="18" name="Freeform 8">
                <a:extLst>
                  <a:ext uri="{FF2B5EF4-FFF2-40B4-BE49-F238E27FC236}">
                    <a16:creationId xmlns:a16="http://schemas.microsoft.com/office/drawing/2014/main" id="{1BBD3408-32E5-C0A5-F7C8-64A977EEAAB2}"/>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9" name="Freeform 9">
                <a:extLst>
                  <a:ext uri="{FF2B5EF4-FFF2-40B4-BE49-F238E27FC236}">
                    <a16:creationId xmlns:a16="http://schemas.microsoft.com/office/drawing/2014/main" id="{56428B7D-8B5B-5445-1E02-DF02BAE32863}"/>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0" name="Freeform 10">
                <a:extLst>
                  <a:ext uri="{FF2B5EF4-FFF2-40B4-BE49-F238E27FC236}">
                    <a16:creationId xmlns:a16="http://schemas.microsoft.com/office/drawing/2014/main" id="{A79B7CE0-8B3C-6DBF-CB91-9A05B9E792B9}"/>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Tree>
    <p:extLst>
      <p:ext uri="{BB962C8B-B14F-4D97-AF65-F5344CB8AC3E}">
        <p14:creationId xmlns:p14="http://schemas.microsoft.com/office/powerpoint/2010/main" val="383399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95461CC-8DB8-E181-1467-1276069C4631}"/>
              </a:ext>
            </a:extLst>
          </p:cNvPr>
          <p:cNvGrpSpPr/>
          <p:nvPr/>
        </p:nvGrpSpPr>
        <p:grpSpPr>
          <a:xfrm>
            <a:off x="1416049" y="1577980"/>
            <a:ext cx="10237686" cy="3567459"/>
            <a:chOff x="518160" y="2136036"/>
            <a:chExt cx="11135575" cy="3567459"/>
          </a:xfrm>
        </p:grpSpPr>
        <p:grpSp>
          <p:nvGrpSpPr>
            <p:cNvPr id="20" name="Group 19"/>
            <p:cNvGrpSpPr/>
            <p:nvPr/>
          </p:nvGrpSpPr>
          <p:grpSpPr>
            <a:xfrm>
              <a:off x="1807184" y="2136036"/>
              <a:ext cx="9846551" cy="1845552"/>
              <a:chOff x="1355387" y="1602027"/>
              <a:chExt cx="7384914" cy="1384164"/>
            </a:xfrm>
          </p:grpSpPr>
          <p:sp>
            <p:nvSpPr>
              <p:cNvPr id="5" name="Rectangle 4"/>
              <p:cNvSpPr/>
              <p:nvPr/>
            </p:nvSpPr>
            <p:spPr>
              <a:xfrm>
                <a:off x="1355387" y="1906827"/>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6" name="Rectangle 5"/>
              <p:cNvSpPr/>
              <p:nvPr/>
            </p:nvSpPr>
            <p:spPr>
              <a:xfrm>
                <a:off x="1355388" y="1602027"/>
                <a:ext cx="6574922" cy="32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Pareiškėjo ir, jeigu taikoma, partnerio veikimas KKI sektoriuje</a:t>
                </a:r>
              </a:p>
            </p:txBody>
          </p:sp>
        </p:grpSp>
        <p:grpSp>
          <p:nvGrpSpPr>
            <p:cNvPr id="21" name="Group 20"/>
            <p:cNvGrpSpPr/>
            <p:nvPr/>
          </p:nvGrpSpPr>
          <p:grpSpPr>
            <a:xfrm>
              <a:off x="1807179" y="4108521"/>
              <a:ext cx="9846552" cy="1594974"/>
              <a:chOff x="1355383" y="3081376"/>
              <a:chExt cx="7384915" cy="1196223"/>
            </a:xfrm>
          </p:grpSpPr>
          <p:sp>
            <p:nvSpPr>
              <p:cNvPr id="10" name="Rectangle 9"/>
              <p:cNvSpPr/>
              <p:nvPr/>
            </p:nvSpPr>
            <p:spPr>
              <a:xfrm>
                <a:off x="1355383" y="3198235"/>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chemeClr val="tx1">
                      <a:lumMod val="75000"/>
                      <a:lumOff val="25000"/>
                    </a:schemeClr>
                  </a:solidFill>
                  <a:latin typeface="Calibri"/>
                </a:endParaRPr>
              </a:p>
            </p:txBody>
          </p:sp>
          <p:sp>
            <p:nvSpPr>
              <p:cNvPr id="11" name="Rectangle 10"/>
              <p:cNvSpPr/>
              <p:nvPr/>
            </p:nvSpPr>
            <p:spPr>
              <a:xfrm>
                <a:off x="1355384" y="3081376"/>
                <a:ext cx="7384914" cy="325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Pareiškėjo ir, jeigu taikoma, partnerio pajamos, generuojamos iš KKI veiklos</a:t>
                </a:r>
                <a:endParaRPr lang="en-US" sz="900" b="1" dirty="0">
                  <a:solidFill>
                    <a:srgbClr val="FFFFFF"/>
                  </a:solidFill>
                  <a:latin typeface="Poppins" panose="00000500000000000000" pitchFamily="2" charset="-70"/>
                  <a:cs typeface="Poppins" panose="00000500000000000000" pitchFamily="2" charset="-70"/>
                </a:endParaRPr>
              </a:p>
            </p:txBody>
          </p:sp>
        </p:grpSp>
        <p:sp>
          <p:nvSpPr>
            <p:cNvPr id="14" name="Rectangle 13"/>
            <p:cNvSpPr/>
            <p:nvPr/>
          </p:nvSpPr>
          <p:spPr>
            <a:xfrm rot="10800000">
              <a:off x="518160" y="2137834"/>
              <a:ext cx="1024467" cy="164487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dirty="0">
                  <a:solidFill>
                    <a:srgbClr val="FFFFFF"/>
                  </a:solidFill>
                  <a:latin typeface="Poppins" panose="00000500000000000000" pitchFamily="2" charset="-70"/>
                  <a:cs typeface="Poppins" panose="00000500000000000000" pitchFamily="2" charset="-70"/>
                </a:rPr>
                <a:t>Specialusis</a:t>
              </a:r>
            </a:p>
          </p:txBody>
        </p:sp>
        <p:sp>
          <p:nvSpPr>
            <p:cNvPr id="15" name="Rectangle 14"/>
            <p:cNvSpPr/>
            <p:nvPr/>
          </p:nvSpPr>
          <p:spPr>
            <a:xfrm rot="10800000">
              <a:off x="518160" y="4108508"/>
              <a:ext cx="1024467" cy="14294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dirty="0">
                  <a:solidFill>
                    <a:srgbClr val="FFFFFF"/>
                  </a:solidFill>
                  <a:latin typeface="Poppins" panose="00000500000000000000" pitchFamily="2" charset="-70"/>
                  <a:cs typeface="Poppins" panose="00000500000000000000" pitchFamily="2" charset="-70"/>
                </a:rPr>
                <a:t>Specialusis</a:t>
              </a:r>
            </a:p>
          </p:txBody>
        </p:sp>
        <p:sp>
          <p:nvSpPr>
            <p:cNvPr id="16" name="Footer Text"/>
            <p:cNvSpPr txBox="1"/>
            <p:nvPr/>
          </p:nvSpPr>
          <p:spPr>
            <a:xfrm>
              <a:off x="1807181" y="2705488"/>
              <a:ext cx="9846551" cy="1331134"/>
            </a:xfrm>
            <a:prstGeom prst="rect">
              <a:avLst/>
            </a:prstGeom>
            <a:noFill/>
          </p:spPr>
          <p:txBody>
            <a:bodyPr wrap="square" lIns="0" tIns="0" rIns="0" bIns="0" rtlCol="0">
              <a:spAutoFit/>
            </a:bodyPr>
            <a:lstStyle/>
            <a:p>
              <a:pPr algn="just" defTabSz="1219170">
                <a:spcAft>
                  <a:spcPts val="333"/>
                </a:spcAft>
              </a:pPr>
              <a:r>
                <a:rPr lang="lt-LT" sz="1400" dirty="0">
                  <a:latin typeface="Poppins" panose="00000500000000000000" pitchFamily="2" charset="-70"/>
                  <a:cs typeface="Poppins" panose="00000500000000000000" pitchFamily="2" charset="-70"/>
                </a:rPr>
                <a:t>Atitiktis kriterijui vertinama pagal </a:t>
              </a:r>
              <a:r>
                <a:rPr lang="lt-LT" sz="1400" b="1" dirty="0">
                  <a:solidFill>
                    <a:srgbClr val="092D68"/>
                  </a:solidFill>
                  <a:latin typeface="Poppins" panose="00000500000000000000" pitchFamily="2" charset="-70"/>
                  <a:cs typeface="Poppins" panose="00000500000000000000" pitchFamily="2" charset="-70"/>
                </a:rPr>
                <a:t>VĮ Registrų centrui pateiktų metinių finansinių ataskaitų rinkinių duomenimis </a:t>
              </a:r>
              <a:r>
                <a:rPr lang="lt-LT" sz="1400" dirty="0">
                  <a:latin typeface="Poppins" panose="00000500000000000000" pitchFamily="2" charset="-70"/>
                  <a:cs typeface="Poppins" panose="00000500000000000000" pitchFamily="2" charset="-70"/>
                </a:rPr>
                <a:t>ir (ar) </a:t>
              </a:r>
              <a:r>
                <a:rPr lang="en-US" sz="1400" b="1" dirty="0">
                  <a:solidFill>
                    <a:srgbClr val="092D68"/>
                  </a:solidFill>
                  <a:latin typeface="Poppins" panose="00000500000000000000" pitchFamily="2" charset="-70"/>
                  <a:cs typeface="Poppins" panose="00000500000000000000" pitchFamily="2" charset="-70"/>
                </a:rPr>
                <a:t>Aprašo</a:t>
              </a:r>
              <a:r>
                <a:rPr lang="lt-LT" sz="1400" b="1" dirty="0">
                  <a:solidFill>
                    <a:srgbClr val="092D68"/>
                  </a:solidFill>
                  <a:latin typeface="Poppins" panose="00000500000000000000" pitchFamily="2" charset="-70"/>
                  <a:cs typeface="Poppins" panose="00000500000000000000" pitchFamily="2" charset="-70"/>
                </a:rPr>
                <a:t> 8 priede pateiktą informaciją</a:t>
              </a:r>
              <a:r>
                <a:rPr lang="lt-LT" sz="1400" dirty="0">
                  <a:latin typeface="Poppins" panose="00000500000000000000" pitchFamily="2" charset="-70"/>
                  <a:cs typeface="Poppins" panose="00000500000000000000" pitchFamily="2" charset="-70"/>
                </a:rPr>
                <a:t>, taip pat, esant poreikiui, administruojančiosios institucijos paprašius, kitus pagrindžiančius dokumentus. </a:t>
              </a:r>
            </a:p>
            <a:p>
              <a:pPr algn="just" defTabSz="1219170">
                <a:spcAft>
                  <a:spcPts val="333"/>
                </a:spcAft>
              </a:pPr>
              <a:r>
                <a:rPr lang="lt-LT" sz="1400" dirty="0">
                  <a:latin typeface="Poppins" panose="00000500000000000000" pitchFamily="2" charset="-70"/>
                  <a:cs typeface="Poppins" panose="00000500000000000000" pitchFamily="2" charset="-70"/>
                </a:rPr>
                <a:t>Pareiškėjo / partnerio priskyrimas KKI sektoriui vertinamas pagal </a:t>
              </a:r>
              <a:r>
                <a:rPr lang="lt-LT" sz="1400" b="1" dirty="0">
                  <a:solidFill>
                    <a:srgbClr val="092D68"/>
                  </a:solidFill>
                  <a:latin typeface="Poppins" panose="00000500000000000000" pitchFamily="2" charset="-70"/>
                  <a:cs typeface="Poppins" panose="00000500000000000000" pitchFamily="2" charset="-70"/>
                </a:rPr>
                <a:t>Valstybės duomenų agentūrai </a:t>
              </a:r>
              <a:r>
                <a:rPr lang="lt-LT" sz="1400" dirty="0">
                  <a:latin typeface="Poppins" panose="00000500000000000000" pitchFamily="2" charset="-70"/>
                  <a:cs typeface="Poppins" panose="00000500000000000000" pitchFamily="2" charset="-70"/>
                </a:rPr>
                <a:t>(</a:t>
              </a:r>
              <a:r>
                <a:rPr lang="lt-LT" sz="1400" dirty="0">
                  <a:solidFill>
                    <a:srgbClr val="008080"/>
                  </a:solidFill>
                  <a:latin typeface="Poppins" panose="00000500000000000000" pitchFamily="2" charset="-70"/>
                  <a:cs typeface="Poppins" panose="00000500000000000000" pitchFamily="2" charset="-70"/>
                  <a:hlinkClick r:id="rId3">
                    <a:extLst>
                      <a:ext uri="{A12FA001-AC4F-418D-AE19-62706E023703}">
                        <ahyp:hlinkClr xmlns:ahyp="http://schemas.microsoft.com/office/drawing/2018/hyperlinkcolor" val="tx"/>
                      </a:ext>
                    </a:extLst>
                  </a:hlinkClick>
                </a:rPr>
                <a:t>https://osp.stat.gov.lt/ekonomines-veiklos-rusiu-ir-instituciniu-sektoriu-paieska</a:t>
              </a:r>
              <a:r>
                <a:rPr lang="lt-LT" sz="1400" dirty="0">
                  <a:latin typeface="Poppins" panose="00000500000000000000" pitchFamily="2" charset="-70"/>
                  <a:cs typeface="Poppins" panose="00000500000000000000" pitchFamily="2" charset="-70"/>
                </a:rPr>
                <a:t>)</a:t>
              </a:r>
              <a:r>
                <a:rPr lang="lt-LT" sz="1400" dirty="0">
                  <a:solidFill>
                    <a:srgbClr val="092D68"/>
                  </a:solidFill>
                  <a:latin typeface="Poppins" panose="00000500000000000000" pitchFamily="2" charset="-70"/>
                  <a:cs typeface="Poppins" panose="00000500000000000000" pitchFamily="2" charset="-70"/>
                </a:rPr>
                <a:t> </a:t>
              </a:r>
              <a:r>
                <a:rPr lang="lt-LT" sz="1400" b="1" dirty="0">
                  <a:solidFill>
                    <a:srgbClr val="092D68"/>
                  </a:solidFill>
                  <a:latin typeface="Poppins" panose="00000500000000000000" pitchFamily="2" charset="-70"/>
                  <a:cs typeface="Poppins" panose="00000500000000000000" pitchFamily="2" charset="-70"/>
                </a:rPr>
                <a:t>nurodytą pareiškėjo pagrindinės veiklos kodą</a:t>
              </a:r>
              <a:r>
                <a:rPr lang="lt-LT" sz="1400" dirty="0">
                  <a:latin typeface="Poppins" panose="00000500000000000000" pitchFamily="2" charset="-70"/>
                  <a:cs typeface="Poppins" panose="00000500000000000000" pitchFamily="2" charset="-70"/>
                </a:rPr>
                <a:t>.</a:t>
              </a:r>
            </a:p>
          </p:txBody>
        </p:sp>
        <p:sp>
          <p:nvSpPr>
            <p:cNvPr id="18" name="Footer Text"/>
            <p:cNvSpPr txBox="1"/>
            <p:nvPr/>
          </p:nvSpPr>
          <p:spPr>
            <a:xfrm>
              <a:off x="1807181" y="4693594"/>
              <a:ext cx="9846550" cy="646331"/>
            </a:xfrm>
            <a:prstGeom prst="rect">
              <a:avLst/>
            </a:prstGeom>
            <a:noFill/>
          </p:spPr>
          <p:txBody>
            <a:bodyPr wrap="square" lIns="0" tIns="0" rIns="0" bIns="0" rtlCol="0">
              <a:spAutoFit/>
            </a:bodyPr>
            <a:lstStyle/>
            <a:p>
              <a:pPr algn="just" defTabSz="1219170">
                <a:spcAft>
                  <a:spcPts val="333"/>
                </a:spcAft>
              </a:pPr>
              <a:r>
                <a:rPr lang="lt-LT" sz="1400" dirty="0">
                  <a:latin typeface="Poppins" panose="00000500000000000000" pitchFamily="2" charset="-70"/>
                  <a:cs typeface="Poppins" panose="00000500000000000000" pitchFamily="2" charset="-70"/>
                </a:rPr>
                <a:t>Atitiktis kriterijui vertinama pagal </a:t>
              </a:r>
              <a:r>
                <a:rPr lang="lt-LT" sz="1400" b="1" dirty="0">
                  <a:solidFill>
                    <a:srgbClr val="092D68"/>
                  </a:solidFill>
                  <a:latin typeface="Poppins" panose="00000500000000000000" pitchFamily="2" charset="-70"/>
                  <a:cs typeface="Poppins" panose="00000500000000000000" pitchFamily="2" charset="-70"/>
                </a:rPr>
                <a:t>VĮ  Registrų centrui pateiktų metinių finansinių ataskaitų rinkinių duomenis </a:t>
              </a:r>
              <a:r>
                <a:rPr lang="lt-LT" sz="1400" dirty="0">
                  <a:latin typeface="Poppins" panose="00000500000000000000" pitchFamily="2" charset="-70"/>
                  <a:cs typeface="Poppins" panose="00000500000000000000" pitchFamily="2" charset="-70"/>
                </a:rPr>
                <a:t>ir (ar) </a:t>
              </a:r>
              <a:r>
                <a:rPr lang="lt-LT" sz="1400" b="1" dirty="0">
                  <a:solidFill>
                    <a:srgbClr val="092D68"/>
                  </a:solidFill>
                  <a:latin typeface="Poppins" panose="00000500000000000000" pitchFamily="2" charset="-70"/>
                  <a:cs typeface="Poppins" panose="00000500000000000000" pitchFamily="2" charset="-70"/>
                </a:rPr>
                <a:t>Aprašo 8 priede pateiktą informaciją</a:t>
              </a:r>
              <a:r>
                <a:rPr lang="lt-LT" sz="1400" dirty="0">
                  <a:latin typeface="Poppins" panose="00000500000000000000" pitchFamily="2" charset="-70"/>
                  <a:cs typeface="Poppins" panose="00000500000000000000" pitchFamily="2" charset="-70"/>
                </a:rPr>
                <a:t>, taip pat, esant poreikiui, administruojančiosios institucijos paprašius, kitus pagrindžiančius dokumentus.</a:t>
              </a:r>
            </a:p>
          </p:txBody>
        </p:sp>
      </p:grpSp>
      <p:sp>
        <p:nvSpPr>
          <p:cNvPr id="28" name="Text Placeholder 2">
            <a:extLst>
              <a:ext uri="{FF2B5EF4-FFF2-40B4-BE49-F238E27FC236}">
                <a16:creationId xmlns:a16="http://schemas.microsoft.com/office/drawing/2014/main" id="{FB448570-C687-6159-6CD6-21D619ADD28F}"/>
              </a:ext>
            </a:extLst>
          </p:cNvPr>
          <p:cNvSpPr txBox="1">
            <a:spLocks/>
          </p:cNvSpPr>
          <p:nvPr/>
        </p:nvSpPr>
        <p:spPr>
          <a:xfrm>
            <a:off x="1416049" y="476251"/>
            <a:ext cx="10237686"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(1)</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a:defRPr/>
            </a:pPr>
            <a:r>
              <a:rPr lang="en-US" dirty="0"/>
              <a:t> </a:t>
            </a: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6091859B-1E26-A2F0-2A98-394F700FAB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1BA6D99-193E-E409-C733-779E4B36DA0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2" name="TextBox 1">
            <a:extLst>
              <a:ext uri="{FF2B5EF4-FFF2-40B4-BE49-F238E27FC236}">
                <a16:creationId xmlns:a16="http://schemas.microsoft.com/office/drawing/2014/main" id="{0E6A41C2-A39D-4028-1DEC-743DF921EA06}"/>
              </a:ext>
            </a:extLst>
          </p:cNvPr>
          <p:cNvSpPr txBox="1"/>
          <p:nvPr/>
        </p:nvSpPr>
        <p:spPr>
          <a:xfrm>
            <a:off x="1416044" y="5012686"/>
            <a:ext cx="10237686" cy="830997"/>
          </a:xfrm>
          <a:prstGeom prst="rect">
            <a:avLst/>
          </a:prstGeom>
          <a:noFill/>
        </p:spPr>
        <p:txBody>
          <a:bodyPr wrap="square" rtlCol="0">
            <a:spAutoFit/>
          </a:bodyPr>
          <a:lstStyle/>
          <a:p>
            <a:pPr algn="ctr"/>
            <a:r>
              <a:rPr lang="lt-LT" sz="1600" b="1" dirty="0">
                <a:solidFill>
                  <a:srgbClr val="092D68"/>
                </a:solidFill>
                <a:latin typeface="Poppins" panose="00000500000000000000" pitchFamily="2" charset="-70"/>
                <a:cs typeface="Poppins" panose="00000500000000000000" pitchFamily="2" charset="-70"/>
              </a:rPr>
              <a:t>Aprašo  8 priedą </a:t>
            </a:r>
            <a:r>
              <a:rPr lang="lt-LT" sz="1600" dirty="0">
                <a:latin typeface="Poppins" panose="00000500000000000000" pitchFamily="2" charset="-70"/>
                <a:cs typeface="Poppins" panose="00000500000000000000" pitchFamily="2" charset="-70"/>
              </a:rPr>
              <a:t>rasite paspaudę nuorodą: </a:t>
            </a:r>
            <a:r>
              <a:rPr lang="lt-LT" sz="1600" dirty="0">
                <a:solidFill>
                  <a:srgbClr val="008080"/>
                </a:solidFill>
                <a:latin typeface="Poppins" panose="00000500000000000000" pitchFamily="2" charset="-70"/>
                <a:cs typeface="Poppins" panose="00000500000000000000" pitchFamily="2" charset="-70"/>
                <a:hlinkClick r:id="rId5">
                  <a:extLst>
                    <a:ext uri="{A12FA001-AC4F-418D-AE19-62706E023703}">
                      <ahyp:hlinkClr xmlns:ahyp="http://schemas.microsoft.com/office/drawing/2018/hyperlinkcolor" val="tx"/>
                    </a:ext>
                  </a:extLst>
                </a:hlinkClick>
              </a:rPr>
              <a:t>https://www.e-tar.lt/portal/lt/legalAct/e59e9ea1608511f0a3d380837a821750</a:t>
            </a:r>
            <a:r>
              <a:rPr lang="lt-LT" sz="1600" dirty="0">
                <a:latin typeface="Poppins" panose="00000500000000000000" pitchFamily="2" charset="-70"/>
                <a:cs typeface="Poppins" panose="00000500000000000000" pitchFamily="2" charset="-70"/>
              </a:rPr>
              <a:t> (atsidarę nuorodą lango dešinėje pusėje rubrikos „Susijusi informacija“ skiltyje „Priedai).</a:t>
            </a:r>
          </a:p>
        </p:txBody>
      </p:sp>
    </p:spTree>
    <p:extLst>
      <p:ext uri="{BB962C8B-B14F-4D97-AF65-F5344CB8AC3E}">
        <p14:creationId xmlns:p14="http://schemas.microsoft.com/office/powerpoint/2010/main" val="408967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7FF85946-11A6-B747-4501-AAB736C9EB06}"/>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127562F0-0A3A-C49E-18A5-07ABC564742B}"/>
              </a:ext>
            </a:extLst>
          </p:cNvPr>
          <p:cNvGrpSpPr/>
          <p:nvPr/>
        </p:nvGrpSpPr>
        <p:grpSpPr>
          <a:xfrm>
            <a:off x="1416049" y="1577980"/>
            <a:ext cx="10237686" cy="4678269"/>
            <a:chOff x="518160" y="2136036"/>
            <a:chExt cx="11135575" cy="4678269"/>
          </a:xfrm>
        </p:grpSpPr>
        <p:grpSp>
          <p:nvGrpSpPr>
            <p:cNvPr id="20" name="Group 19">
              <a:extLst>
                <a:ext uri="{FF2B5EF4-FFF2-40B4-BE49-F238E27FC236}">
                  <a16:creationId xmlns:a16="http://schemas.microsoft.com/office/drawing/2014/main" id="{2BD21625-92CB-B858-44D1-6AF93435D54F}"/>
                </a:ext>
              </a:extLst>
            </p:cNvPr>
            <p:cNvGrpSpPr/>
            <p:nvPr/>
          </p:nvGrpSpPr>
          <p:grpSpPr>
            <a:xfrm>
              <a:off x="1807184" y="2136036"/>
              <a:ext cx="9846551" cy="1845552"/>
              <a:chOff x="1355387" y="1602027"/>
              <a:chExt cx="7384914" cy="1384164"/>
            </a:xfrm>
          </p:grpSpPr>
          <p:sp>
            <p:nvSpPr>
              <p:cNvPr id="5" name="Rectangle 4">
                <a:extLst>
                  <a:ext uri="{FF2B5EF4-FFF2-40B4-BE49-F238E27FC236}">
                    <a16:creationId xmlns:a16="http://schemas.microsoft.com/office/drawing/2014/main" id="{E42C4105-A954-A13A-B73F-DE3863F07E4C}"/>
                  </a:ext>
                </a:extLst>
              </p:cNvPr>
              <p:cNvSpPr/>
              <p:nvPr/>
            </p:nvSpPr>
            <p:spPr>
              <a:xfrm>
                <a:off x="1355387" y="1906827"/>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Poppins" panose="00000500000000000000" pitchFamily="2" charset="-70"/>
                  <a:cs typeface="Poppins" panose="00000500000000000000" pitchFamily="2" charset="-70"/>
                </a:endParaRPr>
              </a:p>
            </p:txBody>
          </p:sp>
          <p:sp>
            <p:nvSpPr>
              <p:cNvPr id="6" name="Rectangle 5">
                <a:extLst>
                  <a:ext uri="{FF2B5EF4-FFF2-40B4-BE49-F238E27FC236}">
                    <a16:creationId xmlns:a16="http://schemas.microsoft.com/office/drawing/2014/main" id="{3AEB746E-81EB-755E-EC75-F4C1855ED1B0}"/>
                  </a:ext>
                </a:extLst>
              </p:cNvPr>
              <p:cNvSpPr/>
              <p:nvPr/>
            </p:nvSpPr>
            <p:spPr>
              <a:xfrm>
                <a:off x="1355388" y="1602027"/>
                <a:ext cx="6583698" cy="32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Sukurta socialinė inovacija</a:t>
                </a:r>
              </a:p>
            </p:txBody>
          </p:sp>
        </p:grpSp>
        <p:sp>
          <p:nvSpPr>
            <p:cNvPr id="14" name="Rectangle 13">
              <a:extLst>
                <a:ext uri="{FF2B5EF4-FFF2-40B4-BE49-F238E27FC236}">
                  <a16:creationId xmlns:a16="http://schemas.microsoft.com/office/drawing/2014/main" id="{8A50402A-E06D-A1B9-0FEB-49991ECFB3F8}"/>
                </a:ext>
              </a:extLst>
            </p:cNvPr>
            <p:cNvSpPr/>
            <p:nvPr/>
          </p:nvSpPr>
          <p:spPr>
            <a:xfrm rot="10800000">
              <a:off x="518160" y="2137831"/>
              <a:ext cx="1024467" cy="46764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Poppins" panose="00000500000000000000" pitchFamily="2" charset="-70"/>
                  <a:cs typeface="Poppins" panose="00000500000000000000" pitchFamily="2" charset="-70"/>
                </a:rPr>
                <a:t>Prioritetinis</a:t>
              </a:r>
            </a:p>
          </p:txBody>
        </p:sp>
        <p:sp>
          <p:nvSpPr>
            <p:cNvPr id="16" name="Footer Text">
              <a:extLst>
                <a:ext uri="{FF2B5EF4-FFF2-40B4-BE49-F238E27FC236}">
                  <a16:creationId xmlns:a16="http://schemas.microsoft.com/office/drawing/2014/main" id="{863F06A0-9E54-E316-4CB5-5F2ECA52F0B9}"/>
                </a:ext>
              </a:extLst>
            </p:cNvPr>
            <p:cNvSpPr txBox="1"/>
            <p:nvPr/>
          </p:nvSpPr>
          <p:spPr>
            <a:xfrm>
              <a:off x="1807184" y="2705488"/>
              <a:ext cx="9846551" cy="4108817"/>
            </a:xfrm>
            <a:prstGeom prst="rect">
              <a:avLst/>
            </a:prstGeom>
            <a:noFill/>
          </p:spPr>
          <p:txBody>
            <a:bodyPr wrap="square" lIns="0" tIns="0" rIns="0" bIns="0" rtlCol="0">
              <a:spAutoFit/>
            </a:bodyPr>
            <a:lstStyle/>
            <a:p>
              <a:pPr algn="just" defTabSz="1219170">
                <a:spcAft>
                  <a:spcPts val="600"/>
                </a:spcAft>
              </a:pPr>
              <a:r>
                <a:rPr lang="lt-LT" sz="1400" dirty="0">
                  <a:latin typeface="Poppins" panose="00000500000000000000" pitchFamily="2" charset="-70"/>
                  <a:cs typeface="Poppins" panose="00000500000000000000" pitchFamily="2" charset="-70"/>
                </a:rPr>
                <a:t>Vertinama, ar pareiškėjas ir (arba) partneris projekte </a:t>
              </a:r>
              <a:r>
                <a:rPr lang="lt-LT" sz="1400" b="1" dirty="0">
                  <a:solidFill>
                    <a:srgbClr val="092D68"/>
                  </a:solidFill>
                  <a:latin typeface="Poppins" panose="00000500000000000000" pitchFamily="2" charset="-70"/>
                  <a:cs typeface="Poppins" panose="00000500000000000000" pitchFamily="2" charset="-70"/>
                </a:rPr>
                <a:t>yra numatęs sukurti bent vieną socialinę inovaciją</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dirty="0">
                  <a:latin typeface="Poppins" panose="00000500000000000000" pitchFamily="2" charset="-70"/>
                  <a:cs typeface="Poppins" panose="00000500000000000000" pitchFamily="2" charset="-70"/>
                </a:rPr>
                <a:t>Sukurta socialinė inovacija turi atitikti kriterijus, </a:t>
              </a:r>
              <a:r>
                <a:rPr lang="en-US" sz="1400" dirty="0">
                  <a:latin typeface="Poppins" panose="00000500000000000000" pitchFamily="2" charset="-70"/>
                  <a:cs typeface="Poppins" panose="00000500000000000000" pitchFamily="2" charset="-70"/>
                </a:rPr>
                <a:t>nurodytus </a:t>
              </a:r>
              <a:r>
                <a:rPr lang="lt-LT" sz="1400" dirty="0">
                  <a:latin typeface="Poppins" panose="00000500000000000000" pitchFamily="2" charset="-70"/>
                  <a:cs typeface="Poppins" panose="00000500000000000000" pitchFamily="2" charset="-70"/>
                </a:rPr>
                <a:t>Europos socialinių inovacijų kompetencijų centro nacionalinėje socialinių inovacijų vertinimo platformoje </a:t>
              </a:r>
              <a:r>
                <a:rPr lang="lt-LT" sz="1400" i="1" dirty="0">
                  <a:latin typeface="Poppins" panose="00000500000000000000" pitchFamily="2" charset="-70"/>
                  <a:cs typeface="Poppins" panose="00000500000000000000" pitchFamily="2" charset="-70"/>
                </a:rPr>
                <a:t>(angl. Social Innovation Match (SIM))</a:t>
              </a:r>
              <a:r>
                <a:rPr lang="lt-LT" sz="1400" dirty="0">
                  <a:latin typeface="Poppins" panose="00000500000000000000" pitchFamily="2" charset="-70"/>
                  <a:cs typeface="Poppins" panose="00000500000000000000" pitchFamily="2" charset="-70"/>
                </a:rPr>
                <a:t>, kurioje sukurtą socialinę inovaciją pareiškėjas ir (arba) partneris turės užregistruoti.</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en-US" sz="1400" b="1" dirty="0">
                  <a:solidFill>
                    <a:srgbClr val="008080"/>
                  </a:solidFill>
                  <a:latin typeface="Poppins" panose="00000500000000000000" pitchFamily="2" charset="-70"/>
                  <a:cs typeface="Poppins" panose="00000500000000000000" pitchFamily="2" charset="-70"/>
                </a:rPr>
                <a:t>SVARBU! </a:t>
              </a:r>
              <a:r>
                <a:rPr lang="en-US" sz="1400" dirty="0">
                  <a:latin typeface="Poppins" panose="00000500000000000000" pitchFamily="2" charset="-70"/>
                  <a:cs typeface="Poppins" panose="00000500000000000000" pitchFamily="2" charset="-70"/>
                </a:rPr>
                <a:t>S</a:t>
              </a:r>
              <a:r>
                <a:rPr lang="lt-LT" sz="1400" dirty="0">
                  <a:latin typeface="Poppins" panose="00000500000000000000" pitchFamily="2" charset="-70"/>
                  <a:cs typeface="Poppins" panose="00000500000000000000" pitchFamily="2" charset="-70"/>
                </a:rPr>
                <a:t>ocialinė inovacija Europos Komisijos duomenų bazės kontekste suprantama kaip ta, kuri:</a:t>
              </a:r>
              <a:endParaRPr lang="en-US" sz="1400" dirty="0">
                <a:latin typeface="Poppins" panose="00000500000000000000" pitchFamily="2" charset="-70"/>
                <a:cs typeface="Poppins" panose="00000500000000000000" pitchFamily="2" charset="-70"/>
              </a:endParaRPr>
            </a:p>
            <a:p>
              <a:pPr marL="285750" indent="-285750" algn="just" defTabSz="1219170">
                <a:spcAft>
                  <a:spcPts val="600"/>
                </a:spcAft>
                <a:buFontTx/>
                <a:buChar char="-"/>
              </a:pPr>
              <a:r>
                <a:rPr lang="lt-LT" sz="1200" dirty="0">
                  <a:latin typeface="Poppins" panose="00000500000000000000" pitchFamily="2" charset="-70"/>
                  <a:cs typeface="Poppins" panose="00000500000000000000" pitchFamily="2" charset="-70"/>
                </a:rPr>
                <a:t>turi aiškų socialinį tikslą, atitinkantį ESF+ tikslus;</a:t>
              </a:r>
              <a:endParaRPr lang="en-US" sz="1200" dirty="0">
                <a:latin typeface="Poppins" panose="00000500000000000000" pitchFamily="2" charset="-70"/>
                <a:cs typeface="Poppins" panose="00000500000000000000" pitchFamily="2" charset="-70"/>
              </a:endParaRPr>
            </a:p>
            <a:p>
              <a:pPr marL="285750" indent="-285750" algn="just" defTabSz="1219170">
                <a:spcAft>
                  <a:spcPts val="600"/>
                </a:spcAft>
                <a:buFontTx/>
                <a:buChar char="-"/>
              </a:pPr>
              <a:r>
                <a:rPr lang="lt-LT" sz="1200" dirty="0">
                  <a:latin typeface="Poppins" panose="00000500000000000000" pitchFamily="2" charset="-70"/>
                  <a:cs typeface="Poppins" panose="00000500000000000000" pitchFamily="2" charset="-70"/>
                </a:rPr>
                <a:t>yra produktas, paslauga ar modelis, kuris yra naujas savo kontekste, t. y. skiriasi nuo standartinio požiūrio į socialinio tikslo siekimą ARBA siekia naujo socialinio tikslo, atsižvelgiant į naują visuomenės iššūkį. Naujumas gali būti susijęs su kontekstu, sektoriumi, regionu, tiksline grupe ar kt.;</a:t>
              </a:r>
            </a:p>
            <a:p>
              <a:pPr marL="285750" indent="-285750" algn="just" defTabSz="1219170">
                <a:spcAft>
                  <a:spcPts val="600"/>
                </a:spcAft>
                <a:buFontTx/>
                <a:buChar char="-"/>
              </a:pPr>
              <a:r>
                <a:rPr lang="lt-LT" sz="1200" dirty="0">
                  <a:latin typeface="Poppins" panose="00000500000000000000" pitchFamily="2" charset="-70"/>
                  <a:cs typeface="Poppins" panose="00000500000000000000" pitchFamily="2" charset="-70"/>
                </a:rPr>
                <a:t>kuria naujus santykius tarp suinteresuotųjų šalių (piliečių, pilietinės visuomenės organizacijų, socialinės ekonomikos subjektų, valdžios institucijų, akademinės bendruomenės ir kt.) ARBA keičia šių santykių galios dinamiką;</a:t>
              </a:r>
              <a:endParaRPr lang="en-US" sz="1200" dirty="0">
                <a:latin typeface="Poppins" panose="00000500000000000000" pitchFamily="2" charset="-70"/>
                <a:cs typeface="Poppins" panose="00000500000000000000" pitchFamily="2" charset="-70"/>
              </a:endParaRPr>
            </a:p>
            <a:p>
              <a:pPr marL="285750" indent="-285750" algn="just" defTabSz="1219170">
                <a:spcAft>
                  <a:spcPts val="600"/>
                </a:spcAft>
                <a:buFontTx/>
                <a:buChar char="-"/>
              </a:pPr>
              <a:r>
                <a:rPr lang="lt-LT" sz="1200" dirty="0">
                  <a:latin typeface="Poppins" panose="00000500000000000000" pitchFamily="2" charset="-70"/>
                  <a:cs typeface="Poppins" panose="00000500000000000000" pitchFamily="2" charset="-70"/>
                </a:rPr>
                <a:t>sustiprina piliečių, bendruomenių ar visos visuomenės gebėjimus veikti.</a:t>
              </a:r>
              <a:endParaRPr lang="en-US" sz="12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dirty="0">
                  <a:latin typeface="Poppins" panose="00000500000000000000" pitchFamily="2" charset="-70"/>
                  <a:cs typeface="Poppins" panose="00000500000000000000" pitchFamily="2" charset="-70"/>
                </a:rPr>
                <a:t>rojekte yra numatyta sukurti bent vieną socialinę inovaciją – </a:t>
              </a:r>
              <a:r>
                <a:rPr lang="lt-LT" sz="1400" b="1" dirty="0">
                  <a:solidFill>
                    <a:srgbClr val="092D68"/>
                  </a:solidFill>
                  <a:latin typeface="Poppins" panose="00000500000000000000" pitchFamily="2" charset="-70"/>
                  <a:cs typeface="Poppins" panose="00000500000000000000" pitchFamily="2" charset="-70"/>
                </a:rPr>
                <a:t>skiriami 25 balai</a:t>
              </a:r>
              <a:r>
                <a:rPr lang="en-US" sz="1400" dirty="0">
                  <a:latin typeface="Poppins" panose="00000500000000000000" pitchFamily="2" charset="-70"/>
                  <a:cs typeface="Poppins" panose="00000500000000000000" pitchFamily="2" charset="-70"/>
                </a:rPr>
                <a:t>.</a:t>
              </a:r>
              <a:endParaRPr lang="lt-LT" sz="14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dirty="0">
                  <a:latin typeface="Poppins" panose="00000500000000000000" pitchFamily="2" charset="-70"/>
                  <a:cs typeface="Poppins" panose="00000500000000000000" pitchFamily="2" charset="-70"/>
                </a:rPr>
                <a:t>rojekte nėra numatyta sukurti socialinės inovacijos – </a:t>
              </a:r>
              <a:r>
                <a:rPr lang="lt-LT" sz="1400" b="1" dirty="0">
                  <a:solidFill>
                    <a:srgbClr val="092D68"/>
                  </a:solidFill>
                  <a:latin typeface="Poppins" panose="00000500000000000000" pitchFamily="2" charset="-70"/>
                  <a:cs typeface="Poppins" panose="00000500000000000000" pitchFamily="2" charset="-70"/>
                </a:rPr>
                <a:t>balai neskiriami</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Kriterijus yra tiesiogiai susij</a:t>
              </a:r>
              <a:r>
                <a:rPr lang="lt-LT" sz="1400" b="1" dirty="0">
                  <a:solidFill>
                    <a:srgbClr val="092D68"/>
                  </a:solidFill>
                  <a:latin typeface="Poppins" panose="00000500000000000000" pitchFamily="2" charset="-70"/>
                  <a:cs typeface="Poppins" panose="00000500000000000000" pitchFamily="2" charset="-70"/>
                </a:rPr>
                <a:t>ęs su stebėsenos rodikliu.</a:t>
              </a:r>
            </a:p>
          </p:txBody>
        </p:sp>
      </p:grpSp>
      <p:sp>
        <p:nvSpPr>
          <p:cNvPr id="28" name="Text Placeholder 2">
            <a:extLst>
              <a:ext uri="{FF2B5EF4-FFF2-40B4-BE49-F238E27FC236}">
                <a16:creationId xmlns:a16="http://schemas.microsoft.com/office/drawing/2014/main" id="{BE9068CB-31C5-D90E-9AE7-34BCC88833B9}"/>
              </a:ext>
            </a:extLst>
          </p:cNvPr>
          <p:cNvSpPr txBox="1">
            <a:spLocks/>
          </p:cNvSpPr>
          <p:nvPr/>
        </p:nvSpPr>
        <p:spPr>
          <a:xfrm>
            <a:off x="1416049" y="476251"/>
            <a:ext cx="10237686"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(2)</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a:defRPr/>
            </a:pPr>
            <a:r>
              <a:rPr lang="en-US" dirty="0"/>
              <a:t> </a:t>
            </a: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80846597-859B-CE1E-1C04-264C29A9C8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C00D569B-FFE3-99FB-B373-AF4CC3567389}"/>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320251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1905FFA2-C912-5333-1AD6-608AAD0E700F}"/>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5232C4B0-98BE-FBA5-7620-57CD6D53FD44}"/>
              </a:ext>
            </a:extLst>
          </p:cNvPr>
          <p:cNvGrpSpPr/>
          <p:nvPr/>
        </p:nvGrpSpPr>
        <p:grpSpPr>
          <a:xfrm>
            <a:off x="1416049" y="1577980"/>
            <a:ext cx="10237686" cy="4201215"/>
            <a:chOff x="518160" y="2136036"/>
            <a:chExt cx="11135575" cy="4201215"/>
          </a:xfrm>
        </p:grpSpPr>
        <p:grpSp>
          <p:nvGrpSpPr>
            <p:cNvPr id="20" name="Group 19">
              <a:extLst>
                <a:ext uri="{FF2B5EF4-FFF2-40B4-BE49-F238E27FC236}">
                  <a16:creationId xmlns:a16="http://schemas.microsoft.com/office/drawing/2014/main" id="{D8BAC0DD-7DF7-40C7-6AE9-520824657C59}"/>
                </a:ext>
              </a:extLst>
            </p:cNvPr>
            <p:cNvGrpSpPr/>
            <p:nvPr/>
          </p:nvGrpSpPr>
          <p:grpSpPr>
            <a:xfrm>
              <a:off x="1807184" y="2136036"/>
              <a:ext cx="9846551" cy="1845552"/>
              <a:chOff x="1355387" y="1602027"/>
              <a:chExt cx="7384914" cy="1384164"/>
            </a:xfrm>
          </p:grpSpPr>
          <p:sp>
            <p:nvSpPr>
              <p:cNvPr id="5" name="Rectangle 4">
                <a:extLst>
                  <a:ext uri="{FF2B5EF4-FFF2-40B4-BE49-F238E27FC236}">
                    <a16:creationId xmlns:a16="http://schemas.microsoft.com/office/drawing/2014/main" id="{0E0E9759-792A-C926-F442-133604A72F6F}"/>
                  </a:ext>
                </a:extLst>
              </p:cNvPr>
              <p:cNvSpPr/>
              <p:nvPr/>
            </p:nvSpPr>
            <p:spPr>
              <a:xfrm>
                <a:off x="1355387" y="1906827"/>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Poppins" panose="00000500000000000000" pitchFamily="2" charset="-70"/>
                  <a:cs typeface="Poppins" panose="00000500000000000000" pitchFamily="2" charset="-70"/>
                </a:endParaRPr>
              </a:p>
            </p:txBody>
          </p:sp>
          <p:sp>
            <p:nvSpPr>
              <p:cNvPr id="6" name="Rectangle 5">
                <a:extLst>
                  <a:ext uri="{FF2B5EF4-FFF2-40B4-BE49-F238E27FC236}">
                    <a16:creationId xmlns:a16="http://schemas.microsoft.com/office/drawing/2014/main" id="{998EE401-B3A2-A461-E159-77D490F41067}"/>
                  </a:ext>
                </a:extLst>
              </p:cNvPr>
              <p:cNvSpPr/>
              <p:nvPr/>
            </p:nvSpPr>
            <p:spPr>
              <a:xfrm>
                <a:off x="1355387" y="1602027"/>
                <a:ext cx="6601250" cy="32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Įgyvendintos priemonės, kurios kuria lanksčias ir palankias veiklos sąlygas</a:t>
                </a:r>
              </a:p>
            </p:txBody>
          </p:sp>
        </p:grpSp>
        <p:sp>
          <p:nvSpPr>
            <p:cNvPr id="14" name="Rectangle 13">
              <a:extLst>
                <a:ext uri="{FF2B5EF4-FFF2-40B4-BE49-F238E27FC236}">
                  <a16:creationId xmlns:a16="http://schemas.microsoft.com/office/drawing/2014/main" id="{CA819107-6608-66A2-E170-6936C31C9F91}"/>
                </a:ext>
              </a:extLst>
            </p:cNvPr>
            <p:cNvSpPr/>
            <p:nvPr/>
          </p:nvSpPr>
          <p:spPr>
            <a:xfrm rot="10800000">
              <a:off x="518160" y="2137832"/>
              <a:ext cx="1024467" cy="419941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Poppins" panose="00000500000000000000" pitchFamily="2" charset="-70"/>
                  <a:cs typeface="Poppins" panose="00000500000000000000" pitchFamily="2" charset="-70"/>
                </a:rPr>
                <a:t>Prioritetinis</a:t>
              </a:r>
            </a:p>
          </p:txBody>
        </p:sp>
        <p:sp>
          <p:nvSpPr>
            <p:cNvPr id="16" name="Footer Text">
              <a:extLst>
                <a:ext uri="{FF2B5EF4-FFF2-40B4-BE49-F238E27FC236}">
                  <a16:creationId xmlns:a16="http://schemas.microsoft.com/office/drawing/2014/main" id="{A171F38D-CF3C-979F-FBA2-A7C30F73979D}"/>
                </a:ext>
              </a:extLst>
            </p:cNvPr>
            <p:cNvSpPr txBox="1"/>
            <p:nvPr/>
          </p:nvSpPr>
          <p:spPr>
            <a:xfrm>
              <a:off x="1807184" y="2705488"/>
              <a:ext cx="9846551" cy="3631763"/>
            </a:xfrm>
            <a:prstGeom prst="rect">
              <a:avLst/>
            </a:prstGeom>
            <a:noFill/>
          </p:spPr>
          <p:txBody>
            <a:bodyPr wrap="square" lIns="0" tIns="0" rIns="0" bIns="0" rtlCol="0">
              <a:spAutoFit/>
            </a:bodyPr>
            <a:lstStyle/>
            <a:p>
              <a:pPr algn="just" defTabSz="1219170">
                <a:spcAft>
                  <a:spcPts val="600"/>
                </a:spcAft>
              </a:pPr>
              <a:r>
                <a:rPr lang="lt-LT" sz="1400" b="1" dirty="0">
                  <a:solidFill>
                    <a:srgbClr val="092D68"/>
                  </a:solidFill>
                  <a:latin typeface="Poppins" panose="00000500000000000000" pitchFamily="2" charset="-70"/>
                  <a:cs typeface="Poppins" panose="00000500000000000000" pitchFamily="2" charset="-70"/>
                </a:rPr>
                <a:t>Priemonės, kuriančios lanksčias ir palankias veiklos sąlygas </a:t>
              </a:r>
              <a:r>
                <a:rPr lang="lt-LT" sz="1400" dirty="0">
                  <a:latin typeface="Poppins" panose="00000500000000000000" pitchFamily="2" charset="-70"/>
                  <a:cs typeface="Poppins" panose="00000500000000000000" pitchFamily="2" charset="-70"/>
                </a:rPr>
                <a:t>– ne trumpesnės nei 3 mėn. trukmės arba ilgalaikės (neterminuotos) darbo arba paslaugų teikimo sutartys, kuriomis užtikrinamos lanksčios ir palankios veiklos sąlygos.</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lt-LT" sz="1400" b="1" dirty="0">
                  <a:solidFill>
                    <a:srgbClr val="092D68"/>
                  </a:solidFill>
                  <a:latin typeface="Poppins" panose="00000500000000000000" pitchFamily="2" charset="-70"/>
                  <a:cs typeface="Poppins" panose="00000500000000000000" pitchFamily="2" charset="-70"/>
                </a:rPr>
                <a:t>Lanksčios ir palankios veiklos sąlygos </a:t>
              </a:r>
              <a:r>
                <a:rPr lang="lt-LT" sz="1400" dirty="0">
                  <a:latin typeface="Poppins" panose="00000500000000000000" pitchFamily="2" charset="-70"/>
                  <a:cs typeface="Poppins" panose="00000500000000000000" pitchFamily="2" charset="-70"/>
                </a:rPr>
                <a:t>– darbuotojui arba paslaugų tiekėjui suteikta galimybė lanksčiai organizuoti savo darbą, t. y. daryti įtaką kada, kur ir kaip atlikti su darbu arba paslaugų teikimu susijusias užduotis.</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lt-LT" sz="1400" dirty="0">
                  <a:latin typeface="Poppins" panose="00000500000000000000" pitchFamily="2" charset="-70"/>
                  <a:cs typeface="Poppins" panose="00000500000000000000" pitchFamily="2" charset="-70"/>
                </a:rPr>
                <a:t>Darbo arba paslaugų teikimo sutartys turi būti sudarytos tarp </a:t>
              </a:r>
              <a:r>
                <a:rPr lang="lt-LT" sz="1400" b="1" dirty="0">
                  <a:solidFill>
                    <a:srgbClr val="092D68"/>
                  </a:solidFill>
                  <a:latin typeface="Poppins" panose="00000500000000000000" pitchFamily="2" charset="-70"/>
                  <a:cs typeface="Poppins" panose="00000500000000000000" pitchFamily="2" charset="-70"/>
                </a:rPr>
                <a:t>projekto vykdytojo ir asmens, priskiriamo bent vienai iš Apraše nurodytų tikslinių grupių</a:t>
              </a:r>
              <a:r>
                <a:rPr lang="lt-LT" sz="1400" dirty="0">
                  <a:solidFill>
                    <a:srgbClr val="092D68"/>
                  </a:solidFill>
                  <a:latin typeface="Poppins" panose="00000500000000000000" pitchFamily="2" charset="-70"/>
                  <a:cs typeface="Poppins" panose="00000500000000000000" pitchFamily="2" charset="-70"/>
                </a:rPr>
                <a:t>.</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dirty="0">
                  <a:latin typeface="Poppins" panose="00000500000000000000" pitchFamily="2" charset="-70"/>
                  <a:cs typeface="Poppins" panose="00000500000000000000" pitchFamily="2" charset="-70"/>
                </a:rPr>
                <a:t>udaromos 3 ar daugiau ilgalaikės darbo arba paslaugų teikimo sutartys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 </a:t>
              </a:r>
              <a:r>
                <a:rPr lang="lt-LT" sz="1400" b="1" dirty="0">
                  <a:solidFill>
                    <a:srgbClr val="092D68"/>
                  </a:solidFill>
                  <a:latin typeface="Poppins" panose="00000500000000000000" pitchFamily="2" charset="-70"/>
                  <a:cs typeface="Poppins" panose="00000500000000000000" pitchFamily="2" charset="-70"/>
                </a:rPr>
                <a:t>skiriam</a:t>
              </a:r>
              <a:r>
                <a:rPr lang="en-US" sz="1400" b="1" dirty="0">
                  <a:solidFill>
                    <a:srgbClr val="092D68"/>
                  </a:solidFill>
                  <a:latin typeface="Poppins" panose="00000500000000000000" pitchFamily="2" charset="-70"/>
                  <a:cs typeface="Poppins" panose="00000500000000000000" pitchFamily="2" charset="-70"/>
                </a:rPr>
                <a:t>i</a:t>
              </a:r>
              <a:r>
                <a:rPr lang="lt-LT" sz="1400" b="1" dirty="0">
                  <a:solidFill>
                    <a:srgbClr val="092D68"/>
                  </a:solidFill>
                  <a:latin typeface="Poppins" panose="00000500000000000000" pitchFamily="2" charset="-70"/>
                  <a:cs typeface="Poppins" panose="00000500000000000000" pitchFamily="2" charset="-70"/>
                </a:rPr>
                <a:t> 25 balai</a:t>
              </a:r>
              <a:r>
                <a:rPr lang="en-US" sz="1400" dirty="0">
                  <a:latin typeface="Poppins" panose="00000500000000000000" pitchFamily="2" charset="-70"/>
                  <a:cs typeface="Poppins" panose="00000500000000000000" pitchFamily="2" charset="-70"/>
                </a:rPr>
                <a:t>.</a:t>
              </a: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dirty="0">
                  <a:latin typeface="Poppins" panose="00000500000000000000" pitchFamily="2" charset="-70"/>
                  <a:cs typeface="Poppins" panose="00000500000000000000" pitchFamily="2" charset="-70"/>
                </a:rPr>
                <a:t>udaromos </a:t>
              </a:r>
              <a:r>
                <a:rPr lang="en-US" sz="1400" dirty="0">
                  <a:latin typeface="Poppins" panose="00000500000000000000" pitchFamily="2" charset="-70"/>
                  <a:cs typeface="Poppins" panose="00000500000000000000" pitchFamily="2" charset="-70"/>
                </a:rPr>
                <a:t>bent 2 </a:t>
              </a:r>
              <a:r>
                <a:rPr lang="lt-LT" sz="1400" dirty="0">
                  <a:latin typeface="Poppins" panose="00000500000000000000" pitchFamily="2" charset="-70"/>
                  <a:cs typeface="Poppins" panose="00000500000000000000" pitchFamily="2" charset="-70"/>
                </a:rPr>
                <a:t>ilgalaikės darbo arba paslaugų teikimo sutartys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skiriama 20 bal</a:t>
              </a:r>
              <a:r>
                <a:rPr lang="lt-LT" sz="1400" b="1" dirty="0">
                  <a:solidFill>
                    <a:srgbClr val="092D68"/>
                  </a:solidFill>
                  <a:latin typeface="Poppins" panose="00000500000000000000" pitchFamily="2" charset="-70"/>
                  <a:cs typeface="Poppins" panose="00000500000000000000" pitchFamily="2" charset="-70"/>
                </a:rPr>
                <a:t>ų</a:t>
              </a:r>
              <a:r>
                <a:rPr lang="lt-LT" sz="1400" dirty="0">
                  <a:latin typeface="Poppins" panose="00000500000000000000" pitchFamily="2" charset="-70"/>
                  <a:cs typeface="Poppins" panose="00000500000000000000" pitchFamily="2" charset="-70"/>
                </a:rPr>
                <a:t>.</a:t>
              </a: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dirty="0">
                  <a:latin typeface="Poppins" panose="00000500000000000000" pitchFamily="2" charset="-70"/>
                  <a:cs typeface="Poppins" panose="00000500000000000000" pitchFamily="2" charset="-70"/>
                </a:rPr>
                <a:t>udaroma </a:t>
              </a:r>
              <a:r>
                <a:rPr lang="en-US" sz="1400" dirty="0">
                  <a:latin typeface="Poppins" panose="00000500000000000000" pitchFamily="2" charset="-70"/>
                  <a:cs typeface="Poppins" panose="00000500000000000000" pitchFamily="2" charset="-70"/>
                </a:rPr>
                <a:t>bent </a:t>
              </a:r>
              <a:r>
                <a:rPr lang="lt-LT" sz="1400" dirty="0">
                  <a:latin typeface="Poppins" panose="00000500000000000000" pitchFamily="2" charset="-70"/>
                  <a:cs typeface="Poppins" panose="00000500000000000000" pitchFamily="2" charset="-70"/>
                </a:rPr>
                <a:t>1</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ilgalaikės darbo arba paslaugų teikimo sutartis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skiriama </a:t>
              </a:r>
              <a:r>
                <a:rPr lang="lt-LT" sz="1400" b="1" dirty="0">
                  <a:solidFill>
                    <a:srgbClr val="092D68"/>
                  </a:solidFill>
                  <a:latin typeface="Poppins" panose="00000500000000000000" pitchFamily="2" charset="-70"/>
                  <a:cs typeface="Poppins" panose="00000500000000000000" pitchFamily="2" charset="-70"/>
                </a:rPr>
                <a:t>15</a:t>
              </a:r>
              <a:r>
                <a:rPr lang="en-US" sz="1400" b="1" dirty="0">
                  <a:solidFill>
                    <a:srgbClr val="092D68"/>
                  </a:solidFill>
                  <a:latin typeface="Poppins" panose="00000500000000000000" pitchFamily="2" charset="-70"/>
                  <a:cs typeface="Poppins" panose="00000500000000000000" pitchFamily="2" charset="-70"/>
                </a:rPr>
                <a:t> bal</a:t>
              </a:r>
              <a:r>
                <a:rPr lang="lt-LT" sz="1400" b="1" dirty="0">
                  <a:solidFill>
                    <a:srgbClr val="092D68"/>
                  </a:solidFill>
                  <a:latin typeface="Poppins" panose="00000500000000000000" pitchFamily="2" charset="-70"/>
                  <a:cs typeface="Poppins" panose="00000500000000000000" pitchFamily="2" charset="-70"/>
                </a:rPr>
                <a:t>ų</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dirty="0">
                  <a:latin typeface="Poppins" panose="00000500000000000000" pitchFamily="2" charset="-70"/>
                  <a:cs typeface="Poppins" panose="00000500000000000000" pitchFamily="2" charset="-70"/>
                </a:rPr>
                <a:t>Nėra sudaroma nei viena ilgalaikė darbo arba paslaugų teikimo sutartis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 </a:t>
              </a:r>
              <a:r>
                <a:rPr lang="lt-LT" sz="1400" b="1" dirty="0">
                  <a:solidFill>
                    <a:srgbClr val="092D68"/>
                  </a:solidFill>
                  <a:latin typeface="Poppins" panose="00000500000000000000" pitchFamily="2" charset="-70"/>
                  <a:cs typeface="Poppins" panose="00000500000000000000" pitchFamily="2" charset="-70"/>
                </a:rPr>
                <a:t>balai neskiriami</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pt-BR" sz="1400" dirty="0">
                  <a:latin typeface="Poppins" panose="00000500000000000000" pitchFamily="2" charset="-70"/>
                  <a:cs typeface="Poppins" panose="00000500000000000000" pitchFamily="2" charset="-70"/>
                </a:rPr>
                <a:t>Sukuriamos / įsteigiamos / įrengiamos darbo vietos </a:t>
              </a:r>
              <a:r>
                <a:rPr lang="pt-BR" sz="1400" b="1" dirty="0">
                  <a:solidFill>
                    <a:srgbClr val="092D68"/>
                  </a:solidFill>
                  <a:latin typeface="Poppins" panose="00000500000000000000" pitchFamily="2" charset="-70"/>
                  <a:cs typeface="Poppins" panose="00000500000000000000" pitchFamily="2" charset="-70"/>
                </a:rPr>
                <a:t>turi b</a:t>
              </a:r>
              <a:r>
                <a:rPr lang="lt-LT" sz="1400" b="1" dirty="0">
                  <a:solidFill>
                    <a:srgbClr val="092D68"/>
                  </a:solidFill>
                  <a:latin typeface="Poppins" panose="00000500000000000000" pitchFamily="2" charset="-70"/>
                  <a:cs typeface="Poppins" panose="00000500000000000000" pitchFamily="2" charset="-70"/>
                </a:rPr>
                <a:t>ūti naujos.</a:t>
              </a:r>
              <a:r>
                <a:rPr lang="pt-BR" sz="1400" b="1" dirty="0">
                  <a:solidFill>
                    <a:srgbClr val="092D68"/>
                  </a:solidFill>
                  <a:latin typeface="Poppins" panose="00000500000000000000" pitchFamily="2" charset="-70"/>
                  <a:cs typeface="Poppins" panose="00000500000000000000" pitchFamily="2" charset="-70"/>
                </a:rPr>
                <a:t> </a:t>
              </a:r>
              <a:endParaRPr lang="lt-LT" sz="1400" b="1" dirty="0">
                <a:solidFill>
                  <a:srgbClr val="092D68"/>
                </a:solidFill>
                <a:latin typeface="Poppins" panose="00000500000000000000" pitchFamily="2" charset="-70"/>
                <a:cs typeface="Poppins" panose="00000500000000000000" pitchFamily="2" charset="-70"/>
              </a:endParaRPr>
            </a:p>
            <a:p>
              <a:pPr algn="just" defTabSz="1219170">
                <a:spcAft>
                  <a:spcPts val="600"/>
                </a:spcAft>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en-US" sz="1400" b="1" dirty="0">
                  <a:solidFill>
                    <a:srgbClr val="092D68"/>
                  </a:solidFill>
                  <a:latin typeface="Poppins" panose="00000500000000000000" pitchFamily="2" charset="-70"/>
                  <a:cs typeface="Poppins" panose="00000500000000000000" pitchFamily="2" charset="-70"/>
                </a:rPr>
                <a:t>Kriterijus yra tiesiogiai susij</a:t>
              </a:r>
              <a:r>
                <a:rPr lang="lt-LT" sz="1400" b="1" dirty="0">
                  <a:solidFill>
                    <a:srgbClr val="092D68"/>
                  </a:solidFill>
                  <a:latin typeface="Poppins" panose="00000500000000000000" pitchFamily="2" charset="-70"/>
                  <a:cs typeface="Poppins" panose="00000500000000000000" pitchFamily="2" charset="-70"/>
                </a:rPr>
                <a:t>ęs su stebėsenos rodikliu.</a:t>
              </a:r>
            </a:p>
          </p:txBody>
        </p:sp>
      </p:grpSp>
      <p:sp>
        <p:nvSpPr>
          <p:cNvPr id="28" name="Text Placeholder 2">
            <a:extLst>
              <a:ext uri="{FF2B5EF4-FFF2-40B4-BE49-F238E27FC236}">
                <a16:creationId xmlns:a16="http://schemas.microsoft.com/office/drawing/2014/main" id="{85A04BD3-1358-6D14-BD99-716E1A887D32}"/>
              </a:ext>
            </a:extLst>
          </p:cNvPr>
          <p:cNvSpPr txBox="1">
            <a:spLocks/>
          </p:cNvSpPr>
          <p:nvPr/>
        </p:nvSpPr>
        <p:spPr>
          <a:xfrm>
            <a:off x="1416049" y="476251"/>
            <a:ext cx="10237686" cy="941032"/>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(3)</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a:defRPr/>
            </a:pPr>
            <a:r>
              <a:rPr lang="en-US" dirty="0"/>
              <a:t> </a:t>
            </a: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254395D0-76FE-A718-D929-D0F8B476B4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9E331AA7-0BFC-AE8A-B75B-B31066E45AE2}"/>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255421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3BD432D1-F59E-F7BA-165C-DD1A78E20515}"/>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1B567BDD-3C73-5933-DB09-E31E3255AC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CC435E60-BE02-DC1A-FF10-40813EA94AF6}"/>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16" name="Text Placeholder 2">
            <a:extLst>
              <a:ext uri="{FF2B5EF4-FFF2-40B4-BE49-F238E27FC236}">
                <a16:creationId xmlns:a16="http://schemas.microsoft.com/office/drawing/2014/main" id="{6F5BF3D0-4FDA-870A-F9AB-079EE097ACF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lt-LT" dirty="0"/>
              <a:t>Santrumpos</a:t>
            </a: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sp>
        <p:nvSpPr>
          <p:cNvPr id="2" name="Text Placeholder 1">
            <a:extLst>
              <a:ext uri="{FF2B5EF4-FFF2-40B4-BE49-F238E27FC236}">
                <a16:creationId xmlns:a16="http://schemas.microsoft.com/office/drawing/2014/main" id="{282D1522-2574-1BE6-82B7-2E1BA00CE176}"/>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ADMI </a:t>
            </a:r>
            <a:r>
              <a:rPr lang="lt-LT" sz="1800" dirty="0">
                <a:latin typeface="Poppins" panose="00000500000000000000" pitchFamily="2" charset="-70"/>
              </a:rPr>
              <a:t>– administruojančioji institucija.</a:t>
            </a:r>
          </a:p>
          <a:p>
            <a:pPr marL="342900" indent="-342900" algn="jus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Aprašas </a:t>
            </a:r>
            <a:r>
              <a:rPr lang="lt-LT" sz="1800" dirty="0">
                <a:latin typeface="Poppins" panose="00000500000000000000" pitchFamily="2" charset="-70"/>
              </a:rPr>
              <a:t>– pažangos priemonės Nr. 08-001-01-09-01 „KKI plėtra, skatinanti konkurencingumą ir pridėtinės vertės kūrimą“ veiklos Nr. 1 „Infrastruktūros ir kitų sąlygų gerinimas siekiant kurti konkurencingus ir paklausius KKI produktus ir (arba) paslaugas“ projektų finansavimo sąlygų aprašas Nr. 1 (</a:t>
            </a:r>
            <a:r>
              <a:rPr lang="lt-LT" sz="1800" b="1" dirty="0">
                <a:solidFill>
                  <a:srgbClr val="092D68"/>
                </a:solidFill>
                <a:latin typeface="Poppins" panose="00000500000000000000" pitchFamily="2" charset="-70"/>
              </a:rPr>
              <a:t>taikomas abiems kvietimams</a:t>
            </a:r>
            <a:r>
              <a:rPr lang="lt-LT" sz="1800" dirty="0">
                <a:latin typeface="Poppins" panose="00000500000000000000" pitchFamily="2" charset="-70"/>
              </a:rPr>
              <a:t>).</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Chartija</a:t>
            </a:r>
            <a:r>
              <a:rPr lang="lt-LT" sz="1800" dirty="0">
                <a:latin typeface="Poppins" panose="00000500000000000000" pitchFamily="2" charset="-70"/>
              </a:rPr>
              <a:t> - Europos Sąjungos pagrindinių teisių chartija. </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EVRK </a:t>
            </a:r>
            <a:r>
              <a:rPr lang="lt-LT" sz="1800" dirty="0">
                <a:solidFill>
                  <a:srgbClr val="212529"/>
                </a:solidFill>
                <a:latin typeface="Poppins" panose="00000500000000000000" pitchFamily="2" charset="-70"/>
              </a:rPr>
              <a:t>– Ekonominės veiklos rūšių klasifikatorius. </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HP</a:t>
            </a:r>
            <a:r>
              <a:rPr lang="lt-LT" sz="1800" dirty="0">
                <a:solidFill>
                  <a:srgbClr val="212529"/>
                </a:solidFill>
                <a:latin typeface="Poppins" panose="00000500000000000000" pitchFamily="2" charset="-70"/>
              </a:rPr>
              <a:t> – horizontalieji principai.</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JAR </a:t>
            </a:r>
            <a:r>
              <a:rPr lang="lt-LT" sz="1800" dirty="0">
                <a:solidFill>
                  <a:srgbClr val="212529"/>
                </a:solidFill>
                <a:latin typeface="Poppins" panose="00000500000000000000" pitchFamily="2" charset="-70"/>
              </a:rPr>
              <a:t>– Juridinių asmenų registras.</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KKI</a:t>
            </a:r>
            <a:r>
              <a:rPr lang="lt-LT" sz="1800" dirty="0">
                <a:solidFill>
                  <a:srgbClr val="212529"/>
                </a:solidFill>
                <a:latin typeface="Poppins" panose="00000500000000000000" pitchFamily="2" charset="-70"/>
              </a:rPr>
              <a:t> – kultūros ir kūrybinės industrijos.</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NVO</a:t>
            </a:r>
            <a:r>
              <a:rPr lang="lt-LT" sz="1800" dirty="0">
                <a:solidFill>
                  <a:srgbClr val="212529"/>
                </a:solidFill>
                <a:latin typeface="Poppins" panose="00000500000000000000" pitchFamily="2" charset="-70"/>
              </a:rPr>
              <a:t> – nevyriausybinė organizacija.</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PAFT </a:t>
            </a:r>
            <a:r>
              <a:rPr lang="lt-LT" sz="1800" dirty="0">
                <a:solidFill>
                  <a:srgbClr val="212529"/>
                </a:solidFill>
                <a:latin typeface="Poppins" panose="00000500000000000000" pitchFamily="2" charset="-70"/>
              </a:rPr>
              <a:t>– Projektų administravimo ir finansavimo taisyklės.</a:t>
            </a:r>
          </a:p>
          <a:p>
            <a:pPr marL="342900" indent="-342900" algn="jus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PĮP </a:t>
            </a:r>
            <a:r>
              <a:rPr lang="lt-LT" sz="1800" dirty="0">
                <a:latin typeface="Poppins" panose="00000500000000000000" pitchFamily="2" charset="-70"/>
              </a:rPr>
              <a:t>– projekto įgyvendinimo planas.</a:t>
            </a:r>
          </a:p>
          <a:p>
            <a:pPr marL="342900" indent="-342900" algn="just">
              <a:buClr>
                <a:srgbClr val="142D64"/>
              </a:buClr>
              <a:buFont typeface="Poppins" panose="00000500000000000000" pitchFamily="2" charset="-70"/>
              <a:buChar char="।"/>
            </a:pPr>
            <a:r>
              <a:rPr lang="lt-LT" sz="1800" b="1" dirty="0">
                <a:solidFill>
                  <a:srgbClr val="092D68"/>
                </a:solidFill>
                <a:latin typeface="Poppins" panose="00000500000000000000" pitchFamily="2" charset="-70"/>
              </a:rPr>
              <a:t>SAI</a:t>
            </a:r>
            <a:r>
              <a:rPr lang="lt-LT" sz="1800" dirty="0">
                <a:latin typeface="Poppins" panose="00000500000000000000" pitchFamily="2" charset="-70"/>
              </a:rPr>
              <a:t> – supaprastintai apmokamų išlaidų dydžiai.</a:t>
            </a:r>
          </a:p>
        </p:txBody>
      </p:sp>
      <p:grpSp>
        <p:nvGrpSpPr>
          <p:cNvPr id="4" name="Group 158">
            <a:extLst>
              <a:ext uri="{FF2B5EF4-FFF2-40B4-BE49-F238E27FC236}">
                <a16:creationId xmlns:a16="http://schemas.microsoft.com/office/drawing/2014/main" id="{788746DB-0691-A4EF-9959-DBDB443741C6}"/>
              </a:ext>
            </a:extLst>
          </p:cNvPr>
          <p:cNvGrpSpPr/>
          <p:nvPr/>
        </p:nvGrpSpPr>
        <p:grpSpPr>
          <a:xfrm flipH="1">
            <a:off x="9122220" y="4268349"/>
            <a:ext cx="2481952" cy="644595"/>
            <a:chOff x="3333750" y="3273424"/>
            <a:chExt cx="2473325" cy="593726"/>
          </a:xfrm>
        </p:grpSpPr>
        <p:sp>
          <p:nvSpPr>
            <p:cNvPr id="5" name="Freeform 5">
              <a:extLst>
                <a:ext uri="{FF2B5EF4-FFF2-40B4-BE49-F238E27FC236}">
                  <a16:creationId xmlns:a16="http://schemas.microsoft.com/office/drawing/2014/main" id="{968C1E98-A180-2EC6-610D-4E6BFFE10BAF}"/>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6">
              <a:extLst>
                <a:ext uri="{FF2B5EF4-FFF2-40B4-BE49-F238E27FC236}">
                  <a16:creationId xmlns:a16="http://schemas.microsoft.com/office/drawing/2014/main" id="{7140BBA6-B619-A66B-C4A4-0BEC49068F58}"/>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1E6986A9-56F6-8FC7-CFB6-5BA2E4311CFD}"/>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a:extLst>
                <a:ext uri="{FF2B5EF4-FFF2-40B4-BE49-F238E27FC236}">
                  <a16:creationId xmlns:a16="http://schemas.microsoft.com/office/drawing/2014/main" id="{0D044550-A457-B8EF-3F88-C9B4F2B2F93D}"/>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9">
              <a:extLst>
                <a:ext uri="{FF2B5EF4-FFF2-40B4-BE49-F238E27FC236}">
                  <a16:creationId xmlns:a16="http://schemas.microsoft.com/office/drawing/2014/main" id="{1F9472EB-AEF3-0FB5-B0DB-41ECF4E9077C}"/>
                </a:ext>
              </a:extLst>
            </p:cNvPr>
            <p:cNvSpPr>
              <a:spLocks noChangeArrowheads="1"/>
            </p:cNvSpPr>
            <p:nvPr/>
          </p:nvSpPr>
          <p:spPr bwMode="auto">
            <a:xfrm>
              <a:off x="4373563" y="3449637"/>
              <a:ext cx="407988" cy="92075"/>
            </a:xfrm>
            <a:prstGeom prst="ellipse">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5" name="Group 158">
            <a:extLst>
              <a:ext uri="{FF2B5EF4-FFF2-40B4-BE49-F238E27FC236}">
                <a16:creationId xmlns:a16="http://schemas.microsoft.com/office/drawing/2014/main" id="{2A7F0663-E420-8DAC-BB09-8249A359EE66}"/>
              </a:ext>
            </a:extLst>
          </p:cNvPr>
          <p:cNvGrpSpPr/>
          <p:nvPr/>
        </p:nvGrpSpPr>
        <p:grpSpPr>
          <a:xfrm>
            <a:off x="8591615" y="3264505"/>
            <a:ext cx="1578176" cy="541363"/>
            <a:chOff x="3333750" y="3273424"/>
            <a:chExt cx="2473325" cy="593726"/>
          </a:xfrm>
        </p:grpSpPr>
        <p:sp>
          <p:nvSpPr>
            <p:cNvPr id="17" name="Freeform 5">
              <a:extLst>
                <a:ext uri="{FF2B5EF4-FFF2-40B4-BE49-F238E27FC236}">
                  <a16:creationId xmlns:a16="http://schemas.microsoft.com/office/drawing/2014/main" id="{E4802862-C83B-881B-4F7B-43211A2D5B76}"/>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6">
              <a:extLst>
                <a:ext uri="{FF2B5EF4-FFF2-40B4-BE49-F238E27FC236}">
                  <a16:creationId xmlns:a16="http://schemas.microsoft.com/office/drawing/2014/main" id="{5145D2B5-6303-30FF-30B7-B133AABF170A}"/>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7">
              <a:extLst>
                <a:ext uri="{FF2B5EF4-FFF2-40B4-BE49-F238E27FC236}">
                  <a16:creationId xmlns:a16="http://schemas.microsoft.com/office/drawing/2014/main" id="{6C2987F1-B2D5-400E-62C9-C79D16B89023}"/>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8">
              <a:extLst>
                <a:ext uri="{FF2B5EF4-FFF2-40B4-BE49-F238E27FC236}">
                  <a16:creationId xmlns:a16="http://schemas.microsoft.com/office/drawing/2014/main" id="{B797B7B6-8CC4-39D0-F027-A6386D2B6981}"/>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9">
              <a:extLst>
                <a:ext uri="{FF2B5EF4-FFF2-40B4-BE49-F238E27FC236}">
                  <a16:creationId xmlns:a16="http://schemas.microsoft.com/office/drawing/2014/main" id="{248BF8B3-AE3F-01F5-F654-F6336B935187}"/>
                </a:ext>
              </a:extLst>
            </p:cNvPr>
            <p:cNvSpPr>
              <a:spLocks noChangeArrowheads="1"/>
            </p:cNvSpPr>
            <p:nvPr/>
          </p:nvSpPr>
          <p:spPr bwMode="auto">
            <a:xfrm>
              <a:off x="4373563" y="3449637"/>
              <a:ext cx="407988" cy="92075"/>
            </a:xfrm>
            <a:prstGeom prst="ellipse">
              <a:avLst/>
            </a:pr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130">
            <a:extLst>
              <a:ext uri="{FF2B5EF4-FFF2-40B4-BE49-F238E27FC236}">
                <a16:creationId xmlns:a16="http://schemas.microsoft.com/office/drawing/2014/main" id="{AE9C08B5-0D50-2584-15E0-DD65FE42CC73}"/>
              </a:ext>
            </a:extLst>
          </p:cNvPr>
          <p:cNvGrpSpPr/>
          <p:nvPr/>
        </p:nvGrpSpPr>
        <p:grpSpPr>
          <a:xfrm>
            <a:off x="7983860" y="5370271"/>
            <a:ext cx="3417721" cy="927201"/>
            <a:chOff x="3333750" y="3273424"/>
            <a:chExt cx="2473325" cy="593726"/>
          </a:xfrm>
        </p:grpSpPr>
        <p:sp>
          <p:nvSpPr>
            <p:cNvPr id="24" name="Freeform 5">
              <a:extLst>
                <a:ext uri="{FF2B5EF4-FFF2-40B4-BE49-F238E27FC236}">
                  <a16:creationId xmlns:a16="http://schemas.microsoft.com/office/drawing/2014/main" id="{EE6AEF5C-3AA3-D43B-A456-0D3BB2671AE8}"/>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
              <a:extLst>
                <a:ext uri="{FF2B5EF4-FFF2-40B4-BE49-F238E27FC236}">
                  <a16:creationId xmlns:a16="http://schemas.microsoft.com/office/drawing/2014/main" id="{1075CDC4-6AC1-E4E9-4371-9CF9D8152FB3}"/>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7">
              <a:extLst>
                <a:ext uri="{FF2B5EF4-FFF2-40B4-BE49-F238E27FC236}">
                  <a16:creationId xmlns:a16="http://schemas.microsoft.com/office/drawing/2014/main" id="{CCCC9865-21DD-4500-BF1D-0AEADB8D0098}"/>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8">
              <a:extLst>
                <a:ext uri="{FF2B5EF4-FFF2-40B4-BE49-F238E27FC236}">
                  <a16:creationId xmlns:a16="http://schemas.microsoft.com/office/drawing/2014/main" id="{796F7A32-2115-DBBB-AC26-DB520C07CD8B}"/>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9">
              <a:extLst>
                <a:ext uri="{FF2B5EF4-FFF2-40B4-BE49-F238E27FC236}">
                  <a16:creationId xmlns:a16="http://schemas.microsoft.com/office/drawing/2014/main" id="{41FA1A02-D7FD-6FBF-7E1B-28778A1C8140}"/>
                </a:ext>
              </a:extLst>
            </p:cNvPr>
            <p:cNvSpPr>
              <a:spLocks noChangeArrowheads="1"/>
            </p:cNvSpPr>
            <p:nvPr/>
          </p:nvSpPr>
          <p:spPr bwMode="auto">
            <a:xfrm>
              <a:off x="4373563" y="3449637"/>
              <a:ext cx="407988" cy="92075"/>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774079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9D6AB3FC-DEF7-F073-7ABE-97A3751A03A4}"/>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62F772A8-8AEF-64F2-0736-1B446E2AD99D}"/>
              </a:ext>
            </a:extLst>
          </p:cNvPr>
          <p:cNvGrpSpPr/>
          <p:nvPr/>
        </p:nvGrpSpPr>
        <p:grpSpPr>
          <a:xfrm>
            <a:off x="1416049" y="1577980"/>
            <a:ext cx="10237686" cy="4632103"/>
            <a:chOff x="518160" y="2136036"/>
            <a:chExt cx="11135575" cy="4632103"/>
          </a:xfrm>
        </p:grpSpPr>
        <p:grpSp>
          <p:nvGrpSpPr>
            <p:cNvPr id="20" name="Group 19">
              <a:extLst>
                <a:ext uri="{FF2B5EF4-FFF2-40B4-BE49-F238E27FC236}">
                  <a16:creationId xmlns:a16="http://schemas.microsoft.com/office/drawing/2014/main" id="{856749BB-A8EE-E865-6D75-26EEC078874E}"/>
                </a:ext>
              </a:extLst>
            </p:cNvPr>
            <p:cNvGrpSpPr/>
            <p:nvPr/>
          </p:nvGrpSpPr>
          <p:grpSpPr>
            <a:xfrm>
              <a:off x="1807184" y="2136036"/>
              <a:ext cx="9846551" cy="1845552"/>
              <a:chOff x="1355387" y="1602027"/>
              <a:chExt cx="7384914" cy="1384164"/>
            </a:xfrm>
          </p:grpSpPr>
          <p:sp>
            <p:nvSpPr>
              <p:cNvPr id="5" name="Rectangle 4">
                <a:extLst>
                  <a:ext uri="{FF2B5EF4-FFF2-40B4-BE49-F238E27FC236}">
                    <a16:creationId xmlns:a16="http://schemas.microsoft.com/office/drawing/2014/main" id="{FF1166BB-0DFD-DFA5-979C-F50ECE11591A}"/>
                  </a:ext>
                </a:extLst>
              </p:cNvPr>
              <p:cNvSpPr/>
              <p:nvPr/>
            </p:nvSpPr>
            <p:spPr>
              <a:xfrm>
                <a:off x="1355387" y="1906827"/>
                <a:ext cx="7384914"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6" name="Rectangle 5">
                <a:extLst>
                  <a:ext uri="{FF2B5EF4-FFF2-40B4-BE49-F238E27FC236}">
                    <a16:creationId xmlns:a16="http://schemas.microsoft.com/office/drawing/2014/main" id="{56B4213C-85DA-A120-5852-10418017052D}"/>
                  </a:ext>
                </a:extLst>
              </p:cNvPr>
              <p:cNvSpPr/>
              <p:nvPr/>
            </p:nvSpPr>
            <p:spPr>
              <a:xfrm>
                <a:off x="1355387" y="1602027"/>
                <a:ext cx="6548594" cy="325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200" b="1" dirty="0">
                    <a:solidFill>
                      <a:srgbClr val="FFFFFF"/>
                    </a:solidFill>
                    <a:latin typeface="Poppins" panose="00000500000000000000" pitchFamily="2" charset="-70"/>
                    <a:cs typeface="Poppins" panose="00000500000000000000" pitchFamily="2" charset="-70"/>
                  </a:rPr>
                  <a:t>Projekto įgyvendinimo metu sukurto naujo arba patobulinto kultūros ir kūrybinio turinio ir (ar) formos produkto ir (ar) paslaugos naujumo lygis</a:t>
                </a:r>
                <a:endParaRPr lang="en-US" sz="900" b="1" dirty="0">
                  <a:solidFill>
                    <a:srgbClr val="FFFFFF"/>
                  </a:solidFill>
                  <a:latin typeface="Poppins" panose="00000500000000000000" pitchFamily="2" charset="-70"/>
                  <a:cs typeface="Poppins" panose="00000500000000000000" pitchFamily="2" charset="-70"/>
                </a:endParaRPr>
              </a:p>
            </p:txBody>
          </p:sp>
        </p:grpSp>
        <p:sp>
          <p:nvSpPr>
            <p:cNvPr id="14" name="Rectangle 13">
              <a:extLst>
                <a:ext uri="{FF2B5EF4-FFF2-40B4-BE49-F238E27FC236}">
                  <a16:creationId xmlns:a16="http://schemas.microsoft.com/office/drawing/2014/main" id="{84D13EB7-EB96-3E8E-253B-867E55B1327E}"/>
                </a:ext>
              </a:extLst>
            </p:cNvPr>
            <p:cNvSpPr/>
            <p:nvPr/>
          </p:nvSpPr>
          <p:spPr>
            <a:xfrm rot="10800000">
              <a:off x="518160" y="2137830"/>
              <a:ext cx="1024467" cy="463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Poppins" panose="00000500000000000000" pitchFamily="2" charset="-70"/>
                  <a:cs typeface="Poppins" panose="00000500000000000000" pitchFamily="2" charset="-70"/>
                </a:rPr>
                <a:t>Prioritetinis</a:t>
              </a:r>
            </a:p>
          </p:txBody>
        </p:sp>
        <p:sp>
          <p:nvSpPr>
            <p:cNvPr id="16" name="Footer Text">
              <a:extLst>
                <a:ext uri="{FF2B5EF4-FFF2-40B4-BE49-F238E27FC236}">
                  <a16:creationId xmlns:a16="http://schemas.microsoft.com/office/drawing/2014/main" id="{6C5699BD-DC83-93D6-E40C-D7AA4F28B31F}"/>
                </a:ext>
              </a:extLst>
            </p:cNvPr>
            <p:cNvSpPr txBox="1"/>
            <p:nvPr/>
          </p:nvSpPr>
          <p:spPr>
            <a:xfrm>
              <a:off x="1807184" y="2705488"/>
              <a:ext cx="9846551" cy="4062651"/>
            </a:xfrm>
            <a:prstGeom prst="rect">
              <a:avLst/>
            </a:prstGeom>
            <a:noFill/>
          </p:spPr>
          <p:txBody>
            <a:bodyPr wrap="square" lIns="0" tIns="0" rIns="0" bIns="0" rtlCol="0">
              <a:spAutoFit/>
            </a:bodyPr>
            <a:lstStyle/>
            <a:p>
              <a:pPr algn="just" defTabSz="1219170">
                <a:spcAft>
                  <a:spcPts val="600"/>
                </a:spcAft>
              </a:pPr>
              <a:r>
                <a:rPr lang="lt-LT" sz="1400" dirty="0">
                  <a:latin typeface="Poppins" panose="00000500000000000000" pitchFamily="2" charset="-70"/>
                  <a:cs typeface="Poppins" panose="00000500000000000000" pitchFamily="2" charset="-70"/>
                </a:rPr>
                <a:t>Vertinamas projekto </a:t>
              </a:r>
              <a:r>
                <a:rPr lang="lt-LT" sz="1400" noProof="0" dirty="0">
                  <a:latin typeface="Poppins" panose="00000500000000000000" pitchFamily="2" charset="-70"/>
                  <a:cs typeface="Poppins" panose="00000500000000000000" pitchFamily="2" charset="-70"/>
                </a:rPr>
                <a:t>įgyvendinimo metu sukurto arba patobulinto pareiškėjo ir (arba) partnerio </a:t>
              </a:r>
              <a:r>
                <a:rPr lang="lt-LT" sz="1400" b="1" noProof="0" dirty="0">
                  <a:solidFill>
                    <a:srgbClr val="092D68"/>
                  </a:solidFill>
                  <a:latin typeface="Poppins" panose="00000500000000000000" pitchFamily="2" charset="-70"/>
                  <a:cs typeface="Poppins" panose="00000500000000000000" pitchFamily="2" charset="-70"/>
                </a:rPr>
                <a:t>kultūros ir kūrybinio turinio ir (ar) formos produkto ir (ar) paslaugos naujumo lygis</a:t>
              </a:r>
              <a:r>
                <a:rPr lang="lt-LT" sz="1400" noProof="0" dirty="0">
                  <a:latin typeface="Poppins" panose="00000500000000000000" pitchFamily="2" charset="-70"/>
                  <a:cs typeface="Poppins" panose="00000500000000000000" pitchFamily="2" charset="-70"/>
                </a:rPr>
                <a:t>.</a:t>
              </a:r>
            </a:p>
            <a:p>
              <a:pPr algn="just" defTabSz="1219170">
                <a:spcAft>
                  <a:spcPts val="600"/>
                </a:spcAft>
              </a:pPr>
              <a:r>
                <a:rPr lang="lt-LT" sz="1400" noProof="0" dirty="0">
                  <a:latin typeface="Poppins" panose="00000500000000000000" pitchFamily="2" charset="-70"/>
                  <a:cs typeface="Poppins" panose="00000500000000000000" pitchFamily="2" charset="-70"/>
                </a:rPr>
                <a:t>Naujumas klasifikuojamas į dvi grupes: </a:t>
              </a:r>
              <a:r>
                <a:rPr lang="lt-LT" sz="1400" b="1" noProof="0" dirty="0">
                  <a:solidFill>
                    <a:srgbClr val="092D68"/>
                  </a:solidFill>
                  <a:latin typeface="Poppins" panose="00000500000000000000" pitchFamily="2" charset="-70"/>
                  <a:cs typeface="Poppins" panose="00000500000000000000" pitchFamily="2" charset="-70"/>
                </a:rPr>
                <a:t>produktas ir (ar) paslauga naujas (-a) Lietuvos rinkos lygmeniu</a:t>
              </a:r>
              <a:r>
                <a:rPr lang="lt-LT" sz="1400" noProof="0" dirty="0">
                  <a:latin typeface="Poppins" panose="00000500000000000000" pitchFamily="2" charset="-70"/>
                  <a:cs typeface="Poppins" panose="00000500000000000000" pitchFamily="2" charset="-70"/>
                </a:rPr>
                <a:t>, </a:t>
              </a:r>
              <a:r>
                <a:rPr lang="lt-LT" sz="1400" b="1" noProof="0" dirty="0">
                  <a:solidFill>
                    <a:srgbClr val="092D68"/>
                  </a:solidFill>
                  <a:latin typeface="Poppins" panose="00000500000000000000" pitchFamily="2" charset="-70"/>
                  <a:cs typeface="Poppins" panose="00000500000000000000" pitchFamily="2" charset="-70"/>
                </a:rPr>
                <a:t>produktas ir (ar) paslauga naujas (-a) tarptautiniu lygmeniu</a:t>
              </a:r>
              <a:r>
                <a:rPr lang="lt-LT" sz="1400" noProof="0" dirty="0">
                  <a:latin typeface="Poppins" panose="00000500000000000000" pitchFamily="2" charset="-70"/>
                  <a:cs typeface="Poppins" panose="00000500000000000000" pitchFamily="2" charset="-70"/>
                </a:rPr>
                <a:t>, kaip nurodyta Oslo vadove.</a:t>
              </a:r>
            </a:p>
            <a:p>
              <a:pPr algn="just" defTabSz="1219170">
                <a:spcAft>
                  <a:spcPts val="600"/>
                </a:spcAft>
              </a:pPr>
              <a:r>
                <a:rPr lang="lt-LT" sz="1400" b="1" noProof="0" dirty="0">
                  <a:solidFill>
                    <a:srgbClr val="008080"/>
                  </a:solidFill>
                  <a:latin typeface="Poppins" panose="00000500000000000000" pitchFamily="2" charset="-70"/>
                  <a:cs typeface="Poppins" panose="00000500000000000000" pitchFamily="2" charset="-70"/>
                </a:rPr>
                <a:t>SVARBU! </a:t>
              </a:r>
              <a:r>
                <a:rPr lang="lt-LT" sz="1400" b="1" noProof="0" dirty="0">
                  <a:solidFill>
                    <a:srgbClr val="092D68"/>
                  </a:solidFill>
                  <a:latin typeface="Poppins" panose="00000500000000000000" pitchFamily="2" charset="-70"/>
                  <a:cs typeface="Poppins" panose="00000500000000000000" pitchFamily="2" charset="-70"/>
                </a:rPr>
                <a:t>Vienas produktas ir (ar) paslauga priskiriama tik vienai naujumo grupei.</a:t>
              </a:r>
            </a:p>
            <a:p>
              <a:pPr algn="just" defTabSz="1219170">
                <a:spcAft>
                  <a:spcPts val="600"/>
                </a:spcAft>
              </a:pPr>
              <a:r>
                <a:rPr lang="lt-LT" sz="1400" b="1" noProof="0" dirty="0">
                  <a:solidFill>
                    <a:srgbClr val="008080"/>
                  </a:solidFill>
                  <a:latin typeface="Poppins" panose="00000500000000000000" pitchFamily="2" charset="-70"/>
                  <a:cs typeface="Poppins" panose="00000500000000000000" pitchFamily="2" charset="-70"/>
                </a:rPr>
                <a:t>SVARBU! </a:t>
              </a:r>
              <a:r>
                <a:rPr lang="lt-LT" sz="1400" b="1" noProof="0" dirty="0">
                  <a:solidFill>
                    <a:srgbClr val="092D68"/>
                  </a:solidFill>
                  <a:latin typeface="Poppins" panose="00000500000000000000" pitchFamily="2" charset="-70"/>
                  <a:cs typeface="Poppins" panose="00000500000000000000" pitchFamily="2" charset="-70"/>
                </a:rPr>
                <a:t>Jeigu projekto įgyvendinimo metu bus sukurta arba patobulinta daugiau nei vienas produktas ir (ar) paslauga, vertinamas kiekvieno produkto ir (ar) paslaugos naujumo lygmuo, o balai skiriami už didžiausio naujumo lygmens produktą ar paslaugą.</a:t>
              </a:r>
              <a:endParaRPr lang="en-US" sz="1400" b="1" noProof="0" dirty="0">
                <a:solidFill>
                  <a:srgbClr val="092D68"/>
                </a:solidFill>
                <a:latin typeface="Poppins" panose="00000500000000000000" pitchFamily="2" charset="-70"/>
                <a:cs typeface="Poppins" panose="00000500000000000000" pitchFamily="2" charset="-70"/>
              </a:endParaRPr>
            </a:p>
            <a:p>
              <a:pPr algn="just" defTabSz="1219170">
                <a:spcAft>
                  <a:spcPts val="600"/>
                </a:spcAft>
              </a:pPr>
              <a:r>
                <a:rPr lang="en-US" sz="1400" noProof="0" dirty="0">
                  <a:latin typeface="Poppins" panose="00000500000000000000" pitchFamily="2" charset="-70"/>
                  <a:cs typeface="Poppins" panose="00000500000000000000" pitchFamily="2" charset="-70"/>
                </a:rPr>
                <a:t>S</a:t>
              </a:r>
              <a:r>
                <a:rPr lang="lt-LT" sz="1400" noProof="0" dirty="0">
                  <a:latin typeface="Poppins" panose="00000500000000000000" pitchFamily="2" charset="-70"/>
                  <a:cs typeface="Poppins" panose="00000500000000000000" pitchFamily="2" charset="-70"/>
                </a:rPr>
                <a:t>ukurtas naujas produktas ir (ar) paslauga bus naujas (-a) tarptautiniu lygmeniu – </a:t>
              </a:r>
              <a:r>
                <a:rPr lang="lt-LT" sz="1400" b="1" noProof="0" dirty="0">
                  <a:solidFill>
                    <a:srgbClr val="092D68"/>
                  </a:solidFill>
                  <a:latin typeface="Poppins" panose="00000500000000000000" pitchFamily="2" charset="-70"/>
                  <a:cs typeface="Poppins" panose="00000500000000000000" pitchFamily="2" charset="-70"/>
                </a:rPr>
                <a:t>skiriama 20 balų</a:t>
              </a:r>
              <a:r>
                <a:rPr lang="en-US" sz="1400" dirty="0">
                  <a:latin typeface="Poppins" panose="00000500000000000000" pitchFamily="2" charset="-70"/>
                  <a:cs typeface="Poppins" panose="00000500000000000000" pitchFamily="2" charset="-70"/>
                </a:rPr>
                <a:t>.</a:t>
              </a:r>
              <a:endParaRPr lang="lt-LT" sz="1400" noProof="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noProof="0" dirty="0">
                  <a:latin typeface="Poppins" panose="00000500000000000000" pitchFamily="2" charset="-70"/>
                  <a:cs typeface="Poppins" panose="00000500000000000000" pitchFamily="2" charset="-70"/>
                </a:rPr>
                <a:t>atobulintas produktas ir (ar) paslauga bus naujas (-a) tarptautiniu lygmeniu – </a:t>
              </a:r>
              <a:r>
                <a:rPr lang="lt-LT" sz="1400" b="1" noProof="0" dirty="0">
                  <a:solidFill>
                    <a:srgbClr val="092D68"/>
                  </a:solidFill>
                  <a:latin typeface="Poppins" panose="00000500000000000000" pitchFamily="2" charset="-70"/>
                  <a:cs typeface="Poppins" panose="00000500000000000000" pitchFamily="2" charset="-70"/>
                </a:rPr>
                <a:t>skiriama 15 balų</a:t>
              </a:r>
              <a:r>
                <a:rPr lang="en-US" sz="1400" noProof="0" dirty="0">
                  <a:latin typeface="Poppins" panose="00000500000000000000" pitchFamily="2" charset="-70"/>
                  <a:cs typeface="Poppins" panose="00000500000000000000" pitchFamily="2" charset="-70"/>
                </a:rPr>
                <a:t>.</a:t>
              </a:r>
              <a:endParaRPr lang="lt-LT" sz="1400" noProof="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noProof="0" dirty="0">
                  <a:latin typeface="Poppins" panose="00000500000000000000" pitchFamily="2" charset="-70"/>
                  <a:cs typeface="Poppins" panose="00000500000000000000" pitchFamily="2" charset="-70"/>
                </a:rPr>
                <a:t>ukurtas naujas produktas ir (ar) paslauga bus naujas (-a) Lietuvos rinkos lygmeniu – </a:t>
              </a:r>
              <a:r>
                <a:rPr lang="lt-LT" sz="1400" b="1" noProof="0" dirty="0">
                  <a:solidFill>
                    <a:srgbClr val="092D68"/>
                  </a:solidFill>
                  <a:latin typeface="Poppins" panose="00000500000000000000" pitchFamily="2" charset="-70"/>
                  <a:cs typeface="Poppins" panose="00000500000000000000" pitchFamily="2" charset="-70"/>
                </a:rPr>
                <a:t>skiriama 15 balų</a:t>
              </a:r>
              <a:r>
                <a:rPr lang="en-US" sz="1400" noProof="0" dirty="0">
                  <a:latin typeface="Poppins" panose="00000500000000000000" pitchFamily="2" charset="-70"/>
                  <a:cs typeface="Poppins" panose="00000500000000000000" pitchFamily="2" charset="-70"/>
                </a:rPr>
                <a:t>.</a:t>
              </a:r>
              <a:endParaRPr lang="lt-LT" sz="1400" noProof="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noProof="0" dirty="0">
                  <a:latin typeface="Poppins" panose="00000500000000000000" pitchFamily="2" charset="-70"/>
                  <a:cs typeface="Poppins" panose="00000500000000000000" pitchFamily="2" charset="-70"/>
                </a:rPr>
                <a:t>atobulintas produktas ir (ar) paslauga bus naujas (-a) Lietuvos rinkos lygmeniu – </a:t>
              </a:r>
              <a:r>
                <a:rPr lang="lt-LT" sz="1400" b="1" noProof="0" dirty="0">
                  <a:solidFill>
                    <a:srgbClr val="092D68"/>
                  </a:solidFill>
                  <a:latin typeface="Poppins" panose="00000500000000000000" pitchFamily="2" charset="-70"/>
                  <a:cs typeface="Poppins" panose="00000500000000000000" pitchFamily="2" charset="-70"/>
                </a:rPr>
                <a:t>skiriama 10 balų</a:t>
              </a:r>
              <a:r>
                <a:rPr lang="en-US" sz="1400" noProof="0" dirty="0">
                  <a:latin typeface="Poppins" panose="00000500000000000000" pitchFamily="2" charset="-70"/>
                  <a:cs typeface="Poppins" panose="00000500000000000000" pitchFamily="2" charset="-70"/>
                </a:rPr>
                <a:t>.</a:t>
              </a:r>
              <a:endParaRPr lang="lt-LT" sz="1400" noProof="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S</a:t>
              </a:r>
              <a:r>
                <a:rPr lang="lt-LT" sz="1400" noProof="0" dirty="0">
                  <a:latin typeface="Poppins" panose="00000500000000000000" pitchFamily="2" charset="-70"/>
                  <a:cs typeface="Poppins" panose="00000500000000000000" pitchFamily="2" charset="-70"/>
                </a:rPr>
                <a:t>ukurtas naujas arba patobulintas produktas ir (ar) paslauga įmonės lygiu – </a:t>
              </a:r>
              <a:r>
                <a:rPr lang="lt-LT" sz="1400" b="1" noProof="0" dirty="0">
                  <a:solidFill>
                    <a:srgbClr val="092D68"/>
                  </a:solidFill>
                  <a:latin typeface="Poppins" panose="00000500000000000000" pitchFamily="2" charset="-70"/>
                  <a:cs typeface="Poppins" panose="00000500000000000000" pitchFamily="2" charset="-70"/>
                </a:rPr>
                <a:t>balai neskiriami</a:t>
              </a:r>
              <a:r>
                <a:rPr lang="lt-LT" sz="1400" noProof="0" dirty="0">
                  <a:latin typeface="Poppins" panose="00000500000000000000" pitchFamily="2" charset="-70"/>
                  <a:cs typeface="Poppins" panose="00000500000000000000" pitchFamily="2" charset="-70"/>
                </a:rPr>
                <a:t>.</a:t>
              </a:r>
            </a:p>
          </p:txBody>
        </p:sp>
      </p:grpSp>
      <p:sp>
        <p:nvSpPr>
          <p:cNvPr id="28" name="Text Placeholder 2">
            <a:extLst>
              <a:ext uri="{FF2B5EF4-FFF2-40B4-BE49-F238E27FC236}">
                <a16:creationId xmlns:a16="http://schemas.microsoft.com/office/drawing/2014/main" id="{0700FB77-5BE8-3EDB-4272-599416D8329B}"/>
              </a:ext>
            </a:extLst>
          </p:cNvPr>
          <p:cNvSpPr txBox="1">
            <a:spLocks/>
          </p:cNvSpPr>
          <p:nvPr/>
        </p:nvSpPr>
        <p:spPr>
          <a:xfrm>
            <a:off x="1416049" y="476251"/>
            <a:ext cx="10237686" cy="941032"/>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a:t>
            </a:r>
            <a:r>
              <a:rPr kumimoji="0" lang="lt-LT" sz="4400" b="0" i="0" u="none" strike="noStrike" kern="1200" cap="none" spc="40" normalizeH="0" baseline="0" noProof="0" dirty="0">
                <a:ln>
                  <a:noFill/>
                </a:ln>
                <a:solidFill>
                  <a:srgbClr val="092E68"/>
                </a:solidFill>
                <a:effectLst/>
                <a:uLnTx/>
                <a:uFillTx/>
                <a:latin typeface="DM Serif Display" pitchFamily="2" charset="0"/>
              </a:rPr>
              <a:t>4</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a:defRPr/>
            </a:pPr>
            <a:r>
              <a:rPr lang="en-US" dirty="0"/>
              <a:t> </a:t>
            </a: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9" name="Picture 2" descr="Centrinė projektų valdymo agentūra">
            <a:extLst>
              <a:ext uri="{FF2B5EF4-FFF2-40B4-BE49-F238E27FC236}">
                <a16:creationId xmlns:a16="http://schemas.microsoft.com/office/drawing/2014/main" id="{B8701F68-3EB9-F7C7-98C4-89BFA47996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41177668-CAFC-CCEE-9082-31A81BBD30BA}"/>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3932329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C6C5A427-BFE1-6889-F652-0F31DDA3CE90}"/>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75524E00-1930-CC74-BDE1-D1DFA7F9200F}"/>
              </a:ext>
            </a:extLst>
          </p:cNvPr>
          <p:cNvGrpSpPr/>
          <p:nvPr/>
        </p:nvGrpSpPr>
        <p:grpSpPr>
          <a:xfrm>
            <a:off x="1416042" y="1577802"/>
            <a:ext cx="10247745" cy="2817039"/>
            <a:chOff x="518154" y="4190994"/>
            <a:chExt cx="11135581" cy="2817039"/>
          </a:xfrm>
        </p:grpSpPr>
        <p:grpSp>
          <p:nvGrpSpPr>
            <p:cNvPr id="21" name="Group 20">
              <a:extLst>
                <a:ext uri="{FF2B5EF4-FFF2-40B4-BE49-F238E27FC236}">
                  <a16:creationId xmlns:a16="http://schemas.microsoft.com/office/drawing/2014/main" id="{F495E99B-2157-FAF7-24A9-68CD80CC8CDF}"/>
                </a:ext>
              </a:extLst>
            </p:cNvPr>
            <p:cNvGrpSpPr/>
            <p:nvPr/>
          </p:nvGrpSpPr>
          <p:grpSpPr>
            <a:xfrm>
              <a:off x="1807184" y="4191812"/>
              <a:ext cx="8525471" cy="1845552"/>
              <a:chOff x="1355387" y="3143859"/>
              <a:chExt cx="6394104" cy="1384164"/>
            </a:xfrm>
          </p:grpSpPr>
          <p:sp>
            <p:nvSpPr>
              <p:cNvPr id="10" name="Rectangle 9">
                <a:extLst>
                  <a:ext uri="{FF2B5EF4-FFF2-40B4-BE49-F238E27FC236}">
                    <a16:creationId xmlns:a16="http://schemas.microsoft.com/office/drawing/2014/main" id="{8DC789E6-0CB0-6B19-B863-78F2EABDAD1D}"/>
                  </a:ext>
                </a:extLst>
              </p:cNvPr>
              <p:cNvSpPr/>
              <p:nvPr/>
            </p:nvSpPr>
            <p:spPr>
              <a:xfrm>
                <a:off x="1355387" y="3448659"/>
                <a:ext cx="3615445"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chemeClr val="tx1">
                      <a:lumMod val="75000"/>
                      <a:lumOff val="25000"/>
                    </a:schemeClr>
                  </a:solidFill>
                  <a:latin typeface="Calibri"/>
                </a:endParaRPr>
              </a:p>
            </p:txBody>
          </p:sp>
          <p:sp>
            <p:nvSpPr>
              <p:cNvPr id="11" name="Rectangle 10">
                <a:extLst>
                  <a:ext uri="{FF2B5EF4-FFF2-40B4-BE49-F238E27FC236}">
                    <a16:creationId xmlns:a16="http://schemas.microsoft.com/office/drawing/2014/main" id="{FAEE3114-DE58-D793-4A4B-53F0810BBD94}"/>
                  </a:ext>
                </a:extLst>
              </p:cNvPr>
              <p:cNvSpPr/>
              <p:nvPr/>
            </p:nvSpPr>
            <p:spPr>
              <a:xfrm>
                <a:off x="1355387" y="3143859"/>
                <a:ext cx="6394104" cy="325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Pareiškėjo papildomo prisidėjimo privačiomis lėšomis dalis projekte</a:t>
                </a:r>
                <a:endParaRPr lang="en-US" sz="900" b="1" dirty="0">
                  <a:solidFill>
                    <a:srgbClr val="FFFFFF"/>
                  </a:solidFill>
                  <a:latin typeface="Poppins" panose="00000500000000000000" pitchFamily="2" charset="-70"/>
                  <a:cs typeface="Poppins" panose="00000500000000000000" pitchFamily="2" charset="-70"/>
                </a:endParaRPr>
              </a:p>
            </p:txBody>
          </p:sp>
        </p:grpSp>
        <p:sp>
          <p:nvSpPr>
            <p:cNvPr id="12" name="Rectangle 11">
              <a:extLst>
                <a:ext uri="{FF2B5EF4-FFF2-40B4-BE49-F238E27FC236}">
                  <a16:creationId xmlns:a16="http://schemas.microsoft.com/office/drawing/2014/main" id="{3B99FEC4-1813-C944-8CA1-8EB9486FC0C2}"/>
                </a:ext>
              </a:extLst>
            </p:cNvPr>
            <p:cNvSpPr/>
            <p:nvPr/>
          </p:nvSpPr>
          <p:spPr>
            <a:xfrm>
              <a:off x="6833142" y="4598212"/>
              <a:ext cx="4820593" cy="143915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15" name="Rectangle 14">
              <a:extLst>
                <a:ext uri="{FF2B5EF4-FFF2-40B4-BE49-F238E27FC236}">
                  <a16:creationId xmlns:a16="http://schemas.microsoft.com/office/drawing/2014/main" id="{8B3E885B-299C-0084-7AFA-FECBAFBF842A}"/>
                </a:ext>
              </a:extLst>
            </p:cNvPr>
            <p:cNvSpPr/>
            <p:nvPr/>
          </p:nvSpPr>
          <p:spPr>
            <a:xfrm rot="10800000">
              <a:off x="518154" y="4190994"/>
              <a:ext cx="1024467" cy="245631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Poppins" panose="00000500000000000000" pitchFamily="2" charset="-70"/>
                  <a:cs typeface="Poppins" panose="00000500000000000000" pitchFamily="2" charset="-70"/>
                </a:rPr>
                <a:t>Prioritetinis</a:t>
              </a:r>
            </a:p>
          </p:txBody>
        </p:sp>
        <p:sp>
          <p:nvSpPr>
            <p:cNvPr id="18" name="Footer Text">
              <a:extLst>
                <a:ext uri="{FF2B5EF4-FFF2-40B4-BE49-F238E27FC236}">
                  <a16:creationId xmlns:a16="http://schemas.microsoft.com/office/drawing/2014/main" id="{5577688A-0CC4-A465-C875-244FFF025BB0}"/>
                </a:ext>
              </a:extLst>
            </p:cNvPr>
            <p:cNvSpPr txBox="1"/>
            <p:nvPr/>
          </p:nvSpPr>
          <p:spPr>
            <a:xfrm>
              <a:off x="1807184" y="4761264"/>
              <a:ext cx="9846551" cy="2246769"/>
            </a:xfrm>
            <a:prstGeom prst="rect">
              <a:avLst/>
            </a:prstGeom>
            <a:noFill/>
          </p:spPr>
          <p:txBody>
            <a:bodyPr wrap="square" lIns="0" tIns="0" rIns="0" bIns="0" rtlCol="0">
              <a:spAutoFit/>
            </a:bodyPr>
            <a:lstStyle/>
            <a:p>
              <a:pPr algn="just" defTabSz="1219170">
                <a:spcAft>
                  <a:spcPts val="600"/>
                </a:spcAft>
              </a:pPr>
              <a:r>
                <a:rPr lang="lt-LT" sz="1400" dirty="0">
                  <a:latin typeface="Poppins" panose="00000500000000000000" pitchFamily="2" charset="-70"/>
                  <a:cs typeface="Poppins" panose="00000500000000000000" pitchFamily="2" charset="-70"/>
                </a:rPr>
                <a:t>Vertinama pareiškėjo papildomo prisidėjimo privačiomis lėšomis prie tinkamų finansuoti projekto išlaidų dalis (proc.). </a:t>
              </a:r>
            </a:p>
            <a:p>
              <a:pPr algn="just" defTabSz="1219170">
                <a:spcAft>
                  <a:spcPts val="600"/>
                </a:spcAft>
              </a:pPr>
              <a:r>
                <a:rPr lang="lt-LT" sz="1400" dirty="0">
                  <a:latin typeface="Poppins" panose="00000500000000000000" pitchFamily="2" charset="-70"/>
                  <a:cs typeface="Poppins" panose="00000500000000000000" pitchFamily="2" charset="-70"/>
                </a:rPr>
                <a:t>Pareiškėjo papildomo prisidėjimo privačiomis lėšomis prie tinkamų finansuoti projekto išlaidų dalis 31 proc. ir daugiau – </a:t>
              </a:r>
              <a:r>
                <a:rPr lang="lt-LT" sz="1400" b="1" dirty="0">
                  <a:solidFill>
                    <a:srgbClr val="092D68"/>
                  </a:solidFill>
                  <a:latin typeface="Poppins" panose="00000500000000000000" pitchFamily="2" charset="-70"/>
                  <a:cs typeface="Poppins" panose="00000500000000000000" pitchFamily="2" charset="-70"/>
                </a:rPr>
                <a:t>skiriama 15 balų</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dirty="0">
                  <a:latin typeface="Poppins" panose="00000500000000000000" pitchFamily="2" charset="-70"/>
                  <a:cs typeface="Poppins" panose="00000500000000000000" pitchFamily="2" charset="-70"/>
                </a:rPr>
                <a:t>Pareiškėjo papildomo prisidėjimo privačiomis lėšomis prie tinkamų finansuoti projekto išlaidų dalis  nuo 21 iki 30 proc. – </a:t>
              </a:r>
              <a:r>
                <a:rPr lang="lt-LT" sz="1400" b="1" dirty="0">
                  <a:solidFill>
                    <a:srgbClr val="092D68"/>
                  </a:solidFill>
                  <a:latin typeface="Poppins" panose="00000500000000000000" pitchFamily="2" charset="-70"/>
                  <a:cs typeface="Poppins" panose="00000500000000000000" pitchFamily="2" charset="-70"/>
                </a:rPr>
                <a:t>skiriama 10 balų</a:t>
              </a:r>
              <a:r>
                <a:rPr lang="lt-LT" sz="1400" dirty="0">
                  <a:latin typeface="Poppins" panose="00000500000000000000" pitchFamily="2" charset="-70"/>
                  <a:cs typeface="Poppins" panose="00000500000000000000" pitchFamily="2" charset="-70"/>
                </a:rPr>
                <a:t>.</a:t>
              </a:r>
            </a:p>
            <a:p>
              <a:pPr algn="just" defTabSz="1219170">
                <a:spcAft>
                  <a:spcPts val="600"/>
                </a:spcAft>
              </a:pPr>
              <a:r>
                <a:rPr lang="lt-LT" sz="1400" dirty="0">
                  <a:latin typeface="Poppins" panose="00000500000000000000" pitchFamily="2" charset="-70"/>
                  <a:cs typeface="Poppins" panose="00000500000000000000" pitchFamily="2" charset="-70"/>
                </a:rPr>
                <a:t>Pareiškėjo papildomo prisidėjimo privačiomis lėšomis prie tinkamų finansuoti projekto išlaidų dalis nuo 15 iki 20 proc. – </a:t>
              </a:r>
              <a:r>
                <a:rPr lang="lt-LT" sz="1400" b="1" dirty="0">
                  <a:solidFill>
                    <a:srgbClr val="092D68"/>
                  </a:solidFill>
                  <a:latin typeface="Poppins" panose="00000500000000000000" pitchFamily="2" charset="-70"/>
                  <a:cs typeface="Poppins" panose="00000500000000000000" pitchFamily="2" charset="-70"/>
                </a:rPr>
                <a:t>skiriami 5 balai</a:t>
              </a:r>
              <a:r>
                <a:rPr lang="lt-LT" sz="1400" dirty="0">
                  <a:latin typeface="Poppins" panose="00000500000000000000" pitchFamily="2" charset="-70"/>
                  <a:cs typeface="Poppins" panose="00000500000000000000" pitchFamily="2" charset="-70"/>
                </a:rPr>
                <a:t>.</a:t>
              </a:r>
            </a:p>
            <a:p>
              <a:pPr algn="just" defTabSz="1219170">
                <a:spcAft>
                  <a:spcPts val="333"/>
                </a:spcAft>
              </a:pPr>
              <a:endParaRPr lang="lt-LT" sz="1400" dirty="0">
                <a:latin typeface="Poppins" panose="00000500000000000000" pitchFamily="2" charset="-70"/>
                <a:cs typeface="Poppins" panose="00000500000000000000" pitchFamily="2" charset="-70"/>
              </a:endParaRPr>
            </a:p>
          </p:txBody>
        </p:sp>
      </p:grpSp>
      <p:pic>
        <p:nvPicPr>
          <p:cNvPr id="29" name="Picture 2" descr="Centrinė projektų valdymo agentūra">
            <a:extLst>
              <a:ext uri="{FF2B5EF4-FFF2-40B4-BE49-F238E27FC236}">
                <a16:creationId xmlns:a16="http://schemas.microsoft.com/office/drawing/2014/main" id="{04098621-BEF8-F84B-D3D3-50A6E9A748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F4564DDE-DB9E-9FCE-EB10-D5CAADCE8C4D}"/>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2">
            <a:extLst>
              <a:ext uri="{FF2B5EF4-FFF2-40B4-BE49-F238E27FC236}">
                <a16:creationId xmlns:a16="http://schemas.microsoft.com/office/drawing/2014/main" id="{F714E2DF-B3BE-93DF-29F9-C58F1F8A5FA7}"/>
              </a:ext>
            </a:extLst>
          </p:cNvPr>
          <p:cNvSpPr txBox="1">
            <a:spLocks/>
          </p:cNvSpPr>
          <p:nvPr/>
        </p:nvSpPr>
        <p:spPr>
          <a:xfrm>
            <a:off x="1416048" y="476251"/>
            <a:ext cx="10602459" cy="795847"/>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(5)</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ir antrasis kvietimai</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grpSp>
        <p:nvGrpSpPr>
          <p:cNvPr id="37" name="Group 158">
            <a:extLst>
              <a:ext uri="{FF2B5EF4-FFF2-40B4-BE49-F238E27FC236}">
                <a16:creationId xmlns:a16="http://schemas.microsoft.com/office/drawing/2014/main" id="{9AC13359-F68D-A792-31FE-1DBB463C7B02}"/>
              </a:ext>
            </a:extLst>
          </p:cNvPr>
          <p:cNvGrpSpPr/>
          <p:nvPr/>
        </p:nvGrpSpPr>
        <p:grpSpPr>
          <a:xfrm flipH="1">
            <a:off x="5944405" y="5376273"/>
            <a:ext cx="2377274" cy="427473"/>
            <a:chOff x="3333750" y="3273424"/>
            <a:chExt cx="2473325" cy="593726"/>
          </a:xfrm>
        </p:grpSpPr>
        <p:sp>
          <p:nvSpPr>
            <p:cNvPr id="38" name="Freeform 5">
              <a:extLst>
                <a:ext uri="{FF2B5EF4-FFF2-40B4-BE49-F238E27FC236}">
                  <a16:creationId xmlns:a16="http://schemas.microsoft.com/office/drawing/2014/main" id="{D6482ED5-6F92-DF0D-47D5-44A1D9AF6F4F}"/>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39" name="Freeform 6">
              <a:extLst>
                <a:ext uri="{FF2B5EF4-FFF2-40B4-BE49-F238E27FC236}">
                  <a16:creationId xmlns:a16="http://schemas.microsoft.com/office/drawing/2014/main" id="{78396DEC-9678-ABE9-B799-F9AAED1E74B9}"/>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0" name="Freeform 7">
              <a:extLst>
                <a:ext uri="{FF2B5EF4-FFF2-40B4-BE49-F238E27FC236}">
                  <a16:creationId xmlns:a16="http://schemas.microsoft.com/office/drawing/2014/main" id="{4ED36782-2493-99AA-02DC-33548EB09629}"/>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1" name="Freeform 8">
              <a:extLst>
                <a:ext uri="{FF2B5EF4-FFF2-40B4-BE49-F238E27FC236}">
                  <a16:creationId xmlns:a16="http://schemas.microsoft.com/office/drawing/2014/main" id="{7F4227AA-32F7-9663-6399-6FB998E9DEAD}"/>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2" name="Oval 41">
              <a:extLst>
                <a:ext uri="{FF2B5EF4-FFF2-40B4-BE49-F238E27FC236}">
                  <a16:creationId xmlns:a16="http://schemas.microsoft.com/office/drawing/2014/main" id="{6334C373-F421-D091-0DBD-42A9725721F9}"/>
                </a:ext>
              </a:extLst>
            </p:cNvPr>
            <p:cNvSpPr>
              <a:spLocks noChangeArrowheads="1"/>
            </p:cNvSpPr>
            <p:nvPr/>
          </p:nvSpPr>
          <p:spPr bwMode="auto">
            <a:xfrm>
              <a:off x="4373563" y="3449637"/>
              <a:ext cx="407988" cy="92075"/>
            </a:xfrm>
            <a:prstGeom prst="ellipse">
              <a:avLst/>
            </a:pr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43" name="Group 158">
            <a:extLst>
              <a:ext uri="{FF2B5EF4-FFF2-40B4-BE49-F238E27FC236}">
                <a16:creationId xmlns:a16="http://schemas.microsoft.com/office/drawing/2014/main" id="{5A478ECD-6672-F604-DE51-EDC130C98977}"/>
              </a:ext>
            </a:extLst>
          </p:cNvPr>
          <p:cNvGrpSpPr/>
          <p:nvPr/>
        </p:nvGrpSpPr>
        <p:grpSpPr>
          <a:xfrm>
            <a:off x="9480004" y="5121747"/>
            <a:ext cx="1753267" cy="315266"/>
            <a:chOff x="3333750" y="3273424"/>
            <a:chExt cx="2473325" cy="593726"/>
          </a:xfrm>
        </p:grpSpPr>
        <p:sp>
          <p:nvSpPr>
            <p:cNvPr id="44" name="Freeform 5">
              <a:extLst>
                <a:ext uri="{FF2B5EF4-FFF2-40B4-BE49-F238E27FC236}">
                  <a16:creationId xmlns:a16="http://schemas.microsoft.com/office/drawing/2014/main" id="{0DFCDDC2-3402-94F3-1244-4BEA87E0A0F1}"/>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5" name="Freeform 6">
              <a:extLst>
                <a:ext uri="{FF2B5EF4-FFF2-40B4-BE49-F238E27FC236}">
                  <a16:creationId xmlns:a16="http://schemas.microsoft.com/office/drawing/2014/main" id="{58F57965-B37C-FF57-F7E6-0A633A54D1E0}"/>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6" name="Freeform 7">
              <a:extLst>
                <a:ext uri="{FF2B5EF4-FFF2-40B4-BE49-F238E27FC236}">
                  <a16:creationId xmlns:a16="http://schemas.microsoft.com/office/drawing/2014/main" id="{A5BDFEC6-BF68-60FB-A210-5CB0BFECA428}"/>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7" name="Freeform 8">
              <a:extLst>
                <a:ext uri="{FF2B5EF4-FFF2-40B4-BE49-F238E27FC236}">
                  <a16:creationId xmlns:a16="http://schemas.microsoft.com/office/drawing/2014/main" id="{B58538A9-F3B8-7E21-D504-048FBCB35EEB}"/>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48" name="Oval 9">
              <a:extLst>
                <a:ext uri="{FF2B5EF4-FFF2-40B4-BE49-F238E27FC236}">
                  <a16:creationId xmlns:a16="http://schemas.microsoft.com/office/drawing/2014/main" id="{EED8D682-08D8-66AA-543C-E6ADFF9F47D5}"/>
                </a:ext>
              </a:extLst>
            </p:cNvPr>
            <p:cNvSpPr>
              <a:spLocks noChangeArrowheads="1"/>
            </p:cNvSpPr>
            <p:nvPr/>
          </p:nvSpPr>
          <p:spPr bwMode="auto">
            <a:xfrm>
              <a:off x="4373563" y="3449637"/>
              <a:ext cx="407988" cy="92075"/>
            </a:xfrm>
            <a:prstGeom prst="ellipse">
              <a:avLst/>
            </a:pr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49" name="Group 130">
            <a:extLst>
              <a:ext uri="{FF2B5EF4-FFF2-40B4-BE49-F238E27FC236}">
                <a16:creationId xmlns:a16="http://schemas.microsoft.com/office/drawing/2014/main" id="{7A250DBB-5016-4C95-3B44-6CC4743033CE}"/>
              </a:ext>
            </a:extLst>
          </p:cNvPr>
          <p:cNvGrpSpPr/>
          <p:nvPr/>
        </p:nvGrpSpPr>
        <p:grpSpPr>
          <a:xfrm>
            <a:off x="2501330" y="4523419"/>
            <a:ext cx="3056227" cy="549558"/>
            <a:chOff x="3333750" y="3273424"/>
            <a:chExt cx="2473325" cy="593726"/>
          </a:xfrm>
        </p:grpSpPr>
        <p:sp>
          <p:nvSpPr>
            <p:cNvPr id="50" name="Freeform 5">
              <a:extLst>
                <a:ext uri="{FF2B5EF4-FFF2-40B4-BE49-F238E27FC236}">
                  <a16:creationId xmlns:a16="http://schemas.microsoft.com/office/drawing/2014/main" id="{C7C461BF-4A5B-FC6B-FDFC-D80A2ED25E1A}"/>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51" name="Freeform 6">
              <a:extLst>
                <a:ext uri="{FF2B5EF4-FFF2-40B4-BE49-F238E27FC236}">
                  <a16:creationId xmlns:a16="http://schemas.microsoft.com/office/drawing/2014/main" id="{FAD0EB82-BDE9-B16C-A2C8-3B6C985BCB26}"/>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52" name="Freeform 7">
              <a:extLst>
                <a:ext uri="{FF2B5EF4-FFF2-40B4-BE49-F238E27FC236}">
                  <a16:creationId xmlns:a16="http://schemas.microsoft.com/office/drawing/2014/main" id="{CADF6825-2535-2392-9AA0-05FA79D42857}"/>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53" name="Freeform 8">
              <a:extLst>
                <a:ext uri="{FF2B5EF4-FFF2-40B4-BE49-F238E27FC236}">
                  <a16:creationId xmlns:a16="http://schemas.microsoft.com/office/drawing/2014/main" id="{74820666-E18A-BED3-EEED-FEC0D744156C}"/>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54" name="Oval 9">
              <a:extLst>
                <a:ext uri="{FF2B5EF4-FFF2-40B4-BE49-F238E27FC236}">
                  <a16:creationId xmlns:a16="http://schemas.microsoft.com/office/drawing/2014/main" id="{365D9242-B55D-A30A-150F-11783E6969DC}"/>
                </a:ext>
              </a:extLst>
            </p:cNvPr>
            <p:cNvSpPr>
              <a:spLocks noChangeArrowheads="1"/>
            </p:cNvSpPr>
            <p:nvPr/>
          </p:nvSpPr>
          <p:spPr bwMode="auto">
            <a:xfrm>
              <a:off x="4373563" y="3449637"/>
              <a:ext cx="407988" cy="92075"/>
            </a:xfrm>
            <a:prstGeom prst="ellipse">
              <a:avLst/>
            </a:pr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2380951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24B3A574-ACD1-F6E8-4FD6-AC37A460967E}"/>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1638F509-B9C7-D0C1-2A96-990B207277CC}"/>
              </a:ext>
            </a:extLst>
          </p:cNvPr>
          <p:cNvGrpSpPr/>
          <p:nvPr/>
        </p:nvGrpSpPr>
        <p:grpSpPr>
          <a:xfrm>
            <a:off x="1416043" y="1577803"/>
            <a:ext cx="10247744" cy="2817038"/>
            <a:chOff x="518155" y="4190995"/>
            <a:chExt cx="11135580" cy="2817038"/>
          </a:xfrm>
        </p:grpSpPr>
        <p:sp>
          <p:nvSpPr>
            <p:cNvPr id="10" name="Rectangle 9">
              <a:extLst>
                <a:ext uri="{FF2B5EF4-FFF2-40B4-BE49-F238E27FC236}">
                  <a16:creationId xmlns:a16="http://schemas.microsoft.com/office/drawing/2014/main" id="{CB0A4BC2-75A8-9B1F-7C01-CE39A2BE287F}"/>
                </a:ext>
              </a:extLst>
            </p:cNvPr>
            <p:cNvSpPr/>
            <p:nvPr/>
          </p:nvSpPr>
          <p:spPr>
            <a:xfrm>
              <a:off x="1807184" y="4598212"/>
              <a:ext cx="4820593" cy="143915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chemeClr val="tx1">
                    <a:lumMod val="75000"/>
                    <a:lumOff val="25000"/>
                  </a:schemeClr>
                </a:solidFill>
                <a:latin typeface="Calibri"/>
              </a:endParaRPr>
            </a:p>
          </p:txBody>
        </p:sp>
        <p:grpSp>
          <p:nvGrpSpPr>
            <p:cNvPr id="23" name="Group 22">
              <a:extLst>
                <a:ext uri="{FF2B5EF4-FFF2-40B4-BE49-F238E27FC236}">
                  <a16:creationId xmlns:a16="http://schemas.microsoft.com/office/drawing/2014/main" id="{47EBDE59-837D-4B33-1D07-E4BB523E84A9}"/>
                </a:ext>
              </a:extLst>
            </p:cNvPr>
            <p:cNvGrpSpPr/>
            <p:nvPr/>
          </p:nvGrpSpPr>
          <p:grpSpPr>
            <a:xfrm>
              <a:off x="1747987" y="4191812"/>
              <a:ext cx="9905748" cy="1845552"/>
              <a:chOff x="1310989" y="3143859"/>
              <a:chExt cx="7429312" cy="1384164"/>
            </a:xfrm>
          </p:grpSpPr>
          <p:sp>
            <p:nvSpPr>
              <p:cNvPr id="12" name="Rectangle 11">
                <a:extLst>
                  <a:ext uri="{FF2B5EF4-FFF2-40B4-BE49-F238E27FC236}">
                    <a16:creationId xmlns:a16="http://schemas.microsoft.com/office/drawing/2014/main" id="{5E256A27-C1AE-9BB2-7068-EAC9451D1773}"/>
                  </a:ext>
                </a:extLst>
              </p:cNvPr>
              <p:cNvSpPr/>
              <p:nvPr/>
            </p:nvSpPr>
            <p:spPr>
              <a:xfrm>
                <a:off x="5124856" y="3448659"/>
                <a:ext cx="3615445" cy="107936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Calibri"/>
                </a:endParaRPr>
              </a:p>
            </p:txBody>
          </p:sp>
          <p:sp>
            <p:nvSpPr>
              <p:cNvPr id="13" name="Rectangle 12">
                <a:extLst>
                  <a:ext uri="{FF2B5EF4-FFF2-40B4-BE49-F238E27FC236}">
                    <a16:creationId xmlns:a16="http://schemas.microsoft.com/office/drawing/2014/main" id="{76A76984-AB8D-3C29-45C8-479CCBFDA122}"/>
                  </a:ext>
                </a:extLst>
              </p:cNvPr>
              <p:cNvSpPr/>
              <p:nvPr/>
            </p:nvSpPr>
            <p:spPr>
              <a:xfrm>
                <a:off x="1310989" y="3143859"/>
                <a:ext cx="6594389" cy="32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lt-LT" sz="1200" b="1" dirty="0">
                    <a:solidFill>
                      <a:srgbClr val="FFFFFF"/>
                    </a:solidFill>
                    <a:latin typeface="Poppins" panose="00000500000000000000" pitchFamily="2" charset="-70"/>
                    <a:cs typeface="Poppins" panose="00000500000000000000" pitchFamily="2" charset="-70"/>
                  </a:rPr>
                  <a:t>Pareiškėjo darbo našumo santykis su Lietuvos vidutiniu darbo našumu</a:t>
                </a:r>
                <a:endParaRPr lang="pt-BR" sz="1200" b="1" dirty="0">
                  <a:solidFill>
                    <a:srgbClr val="FFFFFF"/>
                  </a:solidFill>
                  <a:latin typeface="Poppins" panose="00000500000000000000" pitchFamily="2" charset="-70"/>
                  <a:cs typeface="Poppins" panose="00000500000000000000" pitchFamily="2" charset="-70"/>
                </a:endParaRPr>
              </a:p>
            </p:txBody>
          </p:sp>
        </p:grpSp>
        <p:sp>
          <p:nvSpPr>
            <p:cNvPr id="15" name="Rectangle 14">
              <a:extLst>
                <a:ext uri="{FF2B5EF4-FFF2-40B4-BE49-F238E27FC236}">
                  <a16:creationId xmlns:a16="http://schemas.microsoft.com/office/drawing/2014/main" id="{4F77BE78-6C37-257E-813E-336F8E8DBAFE}"/>
                </a:ext>
              </a:extLst>
            </p:cNvPr>
            <p:cNvSpPr/>
            <p:nvPr/>
          </p:nvSpPr>
          <p:spPr>
            <a:xfrm rot="10800000">
              <a:off x="518155" y="4190995"/>
              <a:ext cx="1024467" cy="28170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a:r>
                <a:rPr lang="en-US" sz="2400" dirty="0">
                  <a:solidFill>
                    <a:srgbClr val="FFFFFF"/>
                  </a:solidFill>
                  <a:latin typeface="Poppins" panose="00000500000000000000" pitchFamily="2" charset="-70"/>
                  <a:cs typeface="Poppins" panose="00000500000000000000" pitchFamily="2" charset="-70"/>
                </a:rPr>
                <a:t>Prioritetinis</a:t>
              </a:r>
            </a:p>
          </p:txBody>
        </p:sp>
        <p:sp>
          <p:nvSpPr>
            <p:cNvPr id="19" name="Footer Text">
              <a:extLst>
                <a:ext uri="{FF2B5EF4-FFF2-40B4-BE49-F238E27FC236}">
                  <a16:creationId xmlns:a16="http://schemas.microsoft.com/office/drawing/2014/main" id="{1C89927F-B39F-26DA-C533-05EAF7619ECC}"/>
                </a:ext>
              </a:extLst>
            </p:cNvPr>
            <p:cNvSpPr txBox="1"/>
            <p:nvPr/>
          </p:nvSpPr>
          <p:spPr>
            <a:xfrm>
              <a:off x="1747986" y="4761264"/>
              <a:ext cx="9905747" cy="2246769"/>
            </a:xfrm>
            <a:prstGeom prst="rect">
              <a:avLst/>
            </a:prstGeom>
            <a:noFill/>
          </p:spPr>
          <p:txBody>
            <a:bodyPr wrap="square" lIns="0" tIns="0" rIns="0" bIns="0" rtlCol="0">
              <a:spAutoFit/>
            </a:bodyPr>
            <a:lstStyle/>
            <a:p>
              <a:pPr algn="just" defTabSz="1219170">
                <a:spcAft>
                  <a:spcPts val="600"/>
                </a:spcAft>
              </a:pPr>
              <a:r>
                <a:rPr lang="lt-LT" sz="1400" dirty="0">
                  <a:latin typeface="Poppins" panose="00000500000000000000" pitchFamily="2" charset="-70"/>
                  <a:cs typeface="Poppins" panose="00000500000000000000" pitchFamily="2" charset="-70"/>
                </a:rPr>
                <a:t>Vertinamas pareiškėjo paskutiniųjų dvejų finansinių metų iki PĮP pateikimo dienos vidutinio darbo našumo ir išlaidų Mokslinimas tyrimams, eksperimentinei plėtrai ir inovacijoms</a:t>
              </a:r>
              <a:r>
                <a:rPr lang="en-US" sz="1400" dirty="0">
                  <a:latin typeface="Poppins" panose="00000500000000000000" pitchFamily="2" charset="-70"/>
                  <a:cs typeface="Poppins" panose="00000500000000000000" pitchFamily="2" charset="-70"/>
                </a:rPr>
                <a:t> </a:t>
              </a:r>
              <a:r>
                <a:rPr lang="lt-LT" sz="1400" dirty="0">
                  <a:latin typeface="Poppins" panose="00000500000000000000" pitchFamily="2" charset="-70"/>
                  <a:cs typeface="Poppins" panose="00000500000000000000" pitchFamily="2" charset="-70"/>
                </a:rPr>
                <a:t>sumos santykis su Lietuvos vidutiniu darbo našumu.</a:t>
              </a:r>
              <a:endParaRPr lang="en-US" sz="14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dirty="0">
                  <a:latin typeface="Poppins" panose="00000500000000000000" pitchFamily="2" charset="-70"/>
                  <a:cs typeface="Poppins" panose="00000500000000000000" pitchFamily="2" charset="-70"/>
                </a:rPr>
                <a:t>irmieji 30 proc. prioritetinėje eilėje, turintys didžiausią DN reikšmę, </a:t>
              </a:r>
              <a:r>
                <a:rPr lang="lt-LT" sz="1400" b="1" dirty="0">
                  <a:solidFill>
                    <a:srgbClr val="092D68"/>
                  </a:solidFill>
                  <a:latin typeface="Poppins" panose="00000500000000000000" pitchFamily="2" charset="-70"/>
                  <a:cs typeface="Poppins" panose="00000500000000000000" pitchFamily="2" charset="-70"/>
                </a:rPr>
                <a:t>gauna 15 balų</a:t>
              </a:r>
              <a:r>
                <a:rPr lang="en-US" sz="1400" dirty="0">
                  <a:latin typeface="Poppins" panose="00000500000000000000" pitchFamily="2" charset="-70"/>
                  <a:cs typeface="Poppins" panose="00000500000000000000" pitchFamily="2" charset="-70"/>
                </a:rPr>
                <a:t>.</a:t>
              </a:r>
              <a:endParaRPr lang="lt-LT" sz="14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A</a:t>
              </a:r>
              <a:r>
                <a:rPr lang="lt-LT" sz="1400" dirty="0">
                  <a:latin typeface="Poppins" panose="00000500000000000000" pitchFamily="2" charset="-70"/>
                  <a:cs typeface="Poppins" panose="00000500000000000000" pitchFamily="2" charset="-70"/>
                </a:rPr>
                <a:t>ntrieji 30 proc. prioritetinėje eilėje, turintys mažesnę DN reikšmę, </a:t>
              </a:r>
              <a:r>
                <a:rPr lang="lt-LT" sz="1400" b="1" dirty="0">
                  <a:solidFill>
                    <a:srgbClr val="092D68"/>
                  </a:solidFill>
                  <a:latin typeface="Poppins" panose="00000500000000000000" pitchFamily="2" charset="-70"/>
                  <a:cs typeface="Poppins" panose="00000500000000000000" pitchFamily="2" charset="-70"/>
                </a:rPr>
                <a:t>gauna 10 balų</a:t>
              </a:r>
              <a:r>
                <a:rPr lang="en-US" sz="1400" dirty="0">
                  <a:latin typeface="Poppins" panose="00000500000000000000" pitchFamily="2" charset="-70"/>
                  <a:cs typeface="Poppins" panose="00000500000000000000" pitchFamily="2" charset="-70"/>
                </a:rPr>
                <a:t>.</a:t>
              </a:r>
              <a:endParaRPr lang="lt-LT" sz="14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L</a:t>
              </a:r>
              <a:r>
                <a:rPr lang="lt-LT" sz="1400" dirty="0">
                  <a:latin typeface="Poppins" panose="00000500000000000000" pitchFamily="2" charset="-70"/>
                  <a:cs typeface="Poppins" panose="00000500000000000000" pitchFamily="2" charset="-70"/>
                </a:rPr>
                <a:t>ikę 40 proc. prioritetinėje eilėje, turintys mažiausią DN reikšmę, </a:t>
              </a:r>
              <a:r>
                <a:rPr lang="lt-LT" sz="1400" b="1" dirty="0">
                  <a:solidFill>
                    <a:srgbClr val="092D68"/>
                  </a:solidFill>
                  <a:latin typeface="Poppins" panose="00000500000000000000" pitchFamily="2" charset="-70"/>
                  <a:cs typeface="Poppins" panose="00000500000000000000" pitchFamily="2" charset="-70"/>
                </a:rPr>
                <a:t>gauna 5 balus</a:t>
              </a:r>
              <a:r>
                <a:rPr lang="en-US" sz="1400" dirty="0">
                  <a:latin typeface="Poppins" panose="00000500000000000000" pitchFamily="2" charset="-70"/>
                  <a:cs typeface="Poppins" panose="00000500000000000000" pitchFamily="2" charset="-70"/>
                </a:rPr>
                <a:t>.</a:t>
              </a:r>
              <a:endParaRPr lang="lt-LT" sz="1400" dirty="0">
                <a:latin typeface="Poppins" panose="00000500000000000000" pitchFamily="2" charset="-70"/>
                <a:cs typeface="Poppins" panose="00000500000000000000" pitchFamily="2" charset="-70"/>
              </a:endParaRPr>
            </a:p>
            <a:p>
              <a:pPr algn="just" defTabSz="1219170">
                <a:spcAft>
                  <a:spcPts val="600"/>
                </a:spcAft>
              </a:pPr>
              <a:r>
                <a:rPr lang="en-US" sz="1400" dirty="0">
                  <a:latin typeface="Poppins" panose="00000500000000000000" pitchFamily="2" charset="-70"/>
                  <a:cs typeface="Poppins" panose="00000500000000000000" pitchFamily="2" charset="-70"/>
                </a:rPr>
                <a:t>P</a:t>
              </a:r>
              <a:r>
                <a:rPr lang="lt-LT" sz="1400" dirty="0">
                  <a:latin typeface="Poppins" panose="00000500000000000000" pitchFamily="2" charset="-70"/>
                  <a:cs typeface="Poppins" panose="00000500000000000000" pitchFamily="2" charset="-70"/>
                </a:rPr>
                <a:t>rojektai, kurių pareiškėjai turės mažesnį darbo našumą lyginant su Lietuvos vidutiniu darbo našumu ar jam lygų, į prioritetinę eilę dėl papildomų balų už šį prioritetinį atrankos kriterijų neįtraukiami ir jiems papildomi </a:t>
              </a:r>
              <a:r>
                <a:rPr lang="lt-LT" sz="1400" b="1" dirty="0">
                  <a:solidFill>
                    <a:srgbClr val="092D68"/>
                  </a:solidFill>
                  <a:latin typeface="Poppins" panose="00000500000000000000" pitchFamily="2" charset="-70"/>
                  <a:cs typeface="Poppins" panose="00000500000000000000" pitchFamily="2" charset="-70"/>
                </a:rPr>
                <a:t>balai nesuteikiami</a:t>
              </a:r>
              <a:r>
                <a:rPr lang="lt-LT" sz="1400" dirty="0">
                  <a:latin typeface="Poppins" panose="00000500000000000000" pitchFamily="2" charset="-70"/>
                  <a:cs typeface="Poppins" panose="00000500000000000000" pitchFamily="2" charset="-70"/>
                </a:rPr>
                <a:t>.</a:t>
              </a:r>
            </a:p>
          </p:txBody>
        </p:sp>
      </p:grpSp>
      <p:pic>
        <p:nvPicPr>
          <p:cNvPr id="29" name="Picture 2" descr="Centrinė projektų valdymo agentūra">
            <a:extLst>
              <a:ext uri="{FF2B5EF4-FFF2-40B4-BE49-F238E27FC236}">
                <a16:creationId xmlns:a16="http://schemas.microsoft.com/office/drawing/2014/main" id="{608C19B0-D23B-6DB9-3745-0A2A016E77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10BB33DD-61A6-A7FD-80EF-BB578209852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grpSp>
        <p:nvGrpSpPr>
          <p:cNvPr id="4" name="Group 3">
            <a:extLst>
              <a:ext uri="{FF2B5EF4-FFF2-40B4-BE49-F238E27FC236}">
                <a16:creationId xmlns:a16="http://schemas.microsoft.com/office/drawing/2014/main" id="{592AC993-EFC3-330E-6EFA-2BF4A0E779E4}"/>
              </a:ext>
            </a:extLst>
          </p:cNvPr>
          <p:cNvGrpSpPr/>
          <p:nvPr/>
        </p:nvGrpSpPr>
        <p:grpSpPr>
          <a:xfrm>
            <a:off x="8483996" y="4715926"/>
            <a:ext cx="1338598" cy="1441040"/>
            <a:chOff x="2584932" y="1254283"/>
            <a:chExt cx="1382570" cy="1382568"/>
          </a:xfrm>
        </p:grpSpPr>
        <p:grpSp>
          <p:nvGrpSpPr>
            <p:cNvPr id="5" name="Group 53">
              <a:extLst>
                <a:ext uri="{FF2B5EF4-FFF2-40B4-BE49-F238E27FC236}">
                  <a16:creationId xmlns:a16="http://schemas.microsoft.com/office/drawing/2014/main" id="{FCB2A817-52EF-8235-B295-24D39CEA8394}"/>
                </a:ext>
              </a:extLst>
            </p:cNvPr>
            <p:cNvGrpSpPr/>
            <p:nvPr/>
          </p:nvGrpSpPr>
          <p:grpSpPr>
            <a:xfrm>
              <a:off x="2584932" y="1254283"/>
              <a:ext cx="1382570" cy="1382568"/>
              <a:chOff x="953424" y="1486519"/>
              <a:chExt cx="2228412" cy="2228408"/>
            </a:xfrm>
            <a:solidFill>
              <a:srgbClr val="1AA4BE"/>
            </a:solidFill>
          </p:grpSpPr>
          <p:sp>
            <p:nvSpPr>
              <p:cNvPr id="7" name="Freeform 45">
                <a:extLst>
                  <a:ext uri="{FF2B5EF4-FFF2-40B4-BE49-F238E27FC236}">
                    <a16:creationId xmlns:a16="http://schemas.microsoft.com/office/drawing/2014/main" id="{EE480044-C838-61B9-D160-F90CEF900EC9}"/>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87AC"/>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8" name="Oval 7">
                <a:extLst>
                  <a:ext uri="{FF2B5EF4-FFF2-40B4-BE49-F238E27FC236}">
                    <a16:creationId xmlns:a16="http://schemas.microsoft.com/office/drawing/2014/main" id="{EC96C577-B029-33D2-2890-A8B65663FDC2}"/>
                  </a:ext>
                </a:extLst>
              </p:cNvPr>
              <p:cNvSpPr/>
              <p:nvPr/>
            </p:nvSpPr>
            <p:spPr>
              <a:xfrm>
                <a:off x="1376346" y="1909439"/>
                <a:ext cx="1382568" cy="1382568"/>
              </a:xfrm>
              <a:prstGeom prst="ellipse">
                <a:avLst/>
              </a:prstGeom>
              <a:solidFill>
                <a:srgbClr val="0187AC"/>
              </a:solidFill>
              <a:ln w="76200" cap="flat" cmpd="sng" algn="ctr">
                <a:solidFill>
                  <a:srgbClr val="0187AC">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6" name="Freeform 6">
              <a:extLst>
                <a:ext uri="{FF2B5EF4-FFF2-40B4-BE49-F238E27FC236}">
                  <a16:creationId xmlns:a16="http://schemas.microsoft.com/office/drawing/2014/main" id="{138644C9-2266-3B21-52D7-4362A7C6FCEE}"/>
                </a:ext>
              </a:extLst>
            </p:cNvPr>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9" name="Group 8">
            <a:extLst>
              <a:ext uri="{FF2B5EF4-FFF2-40B4-BE49-F238E27FC236}">
                <a16:creationId xmlns:a16="http://schemas.microsoft.com/office/drawing/2014/main" id="{89BEEFA5-373A-EE03-9C8B-E6ACCA7ECF35}"/>
              </a:ext>
            </a:extLst>
          </p:cNvPr>
          <p:cNvGrpSpPr/>
          <p:nvPr/>
        </p:nvGrpSpPr>
        <p:grpSpPr>
          <a:xfrm>
            <a:off x="7047703" y="4394841"/>
            <a:ext cx="1497245" cy="1611828"/>
            <a:chOff x="1641271" y="2244524"/>
            <a:chExt cx="1546429" cy="1546426"/>
          </a:xfrm>
        </p:grpSpPr>
        <p:grpSp>
          <p:nvGrpSpPr>
            <p:cNvPr id="14" name="Group 50">
              <a:extLst>
                <a:ext uri="{FF2B5EF4-FFF2-40B4-BE49-F238E27FC236}">
                  <a16:creationId xmlns:a16="http://schemas.microsoft.com/office/drawing/2014/main" id="{CD18E0B8-2403-B2EF-D975-F3BCBC84682D}"/>
                </a:ext>
              </a:extLst>
            </p:cNvPr>
            <p:cNvGrpSpPr/>
            <p:nvPr/>
          </p:nvGrpSpPr>
          <p:grpSpPr>
            <a:xfrm>
              <a:off x="1641271" y="2244524"/>
              <a:ext cx="1546429" cy="1546426"/>
              <a:chOff x="953424" y="1486519"/>
              <a:chExt cx="2228412" cy="2228408"/>
            </a:xfrm>
            <a:solidFill>
              <a:srgbClr val="0187AC"/>
            </a:solidFill>
          </p:grpSpPr>
          <p:sp>
            <p:nvSpPr>
              <p:cNvPr id="17" name="Freeform 42">
                <a:extLst>
                  <a:ext uri="{FF2B5EF4-FFF2-40B4-BE49-F238E27FC236}">
                    <a16:creationId xmlns:a16="http://schemas.microsoft.com/office/drawing/2014/main" id="{EB3F3CFA-8D5F-5352-98DD-DE80FFB022BA}"/>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76490"/>
              </a:solid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20" name="Oval 19">
                <a:extLst>
                  <a:ext uri="{FF2B5EF4-FFF2-40B4-BE49-F238E27FC236}">
                    <a16:creationId xmlns:a16="http://schemas.microsoft.com/office/drawing/2014/main" id="{9DB56C87-FF28-AD7F-99F1-5BD2FEB83562}"/>
                  </a:ext>
                </a:extLst>
              </p:cNvPr>
              <p:cNvSpPr/>
              <p:nvPr/>
            </p:nvSpPr>
            <p:spPr>
              <a:xfrm>
                <a:off x="1376346" y="1909440"/>
                <a:ext cx="1382568" cy="1382568"/>
              </a:xfrm>
              <a:prstGeom prst="ellipse">
                <a:avLst/>
              </a:prstGeom>
              <a:solidFill>
                <a:srgbClr val="176490"/>
              </a:solidFill>
              <a:ln w="57150" cap="flat" cmpd="sng" algn="ctr">
                <a:solidFill>
                  <a:srgbClr val="17649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16" name="Freeform 9">
              <a:extLst>
                <a:ext uri="{FF2B5EF4-FFF2-40B4-BE49-F238E27FC236}">
                  <a16:creationId xmlns:a16="http://schemas.microsoft.com/office/drawing/2014/main" id="{73E80723-B814-FB9C-A069-D99499DFB884}"/>
                </a:ext>
              </a:extLst>
            </p:cNvPr>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22" name="Group 21">
            <a:extLst>
              <a:ext uri="{FF2B5EF4-FFF2-40B4-BE49-F238E27FC236}">
                <a16:creationId xmlns:a16="http://schemas.microsoft.com/office/drawing/2014/main" id="{D6510462-D5D5-3F4D-C33B-D6E23DD6EFD1}"/>
              </a:ext>
            </a:extLst>
          </p:cNvPr>
          <p:cNvGrpSpPr/>
          <p:nvPr/>
        </p:nvGrpSpPr>
        <p:grpSpPr>
          <a:xfrm>
            <a:off x="10733801" y="4904307"/>
            <a:ext cx="928935" cy="1000025"/>
            <a:chOff x="3622147" y="2526702"/>
            <a:chExt cx="959450" cy="959448"/>
          </a:xfrm>
        </p:grpSpPr>
        <p:grpSp>
          <p:nvGrpSpPr>
            <p:cNvPr id="24" name="Group 56">
              <a:extLst>
                <a:ext uri="{FF2B5EF4-FFF2-40B4-BE49-F238E27FC236}">
                  <a16:creationId xmlns:a16="http://schemas.microsoft.com/office/drawing/2014/main" id="{38B873ED-771F-3F5A-10CA-E9DAB1D66F06}"/>
                </a:ext>
              </a:extLst>
            </p:cNvPr>
            <p:cNvGrpSpPr/>
            <p:nvPr/>
          </p:nvGrpSpPr>
          <p:grpSpPr>
            <a:xfrm>
              <a:off x="3622147" y="2526702"/>
              <a:ext cx="959450" cy="959448"/>
              <a:chOff x="953424" y="1486519"/>
              <a:chExt cx="2228412" cy="2228408"/>
            </a:xfrm>
            <a:solidFill>
              <a:srgbClr val="52C3CB"/>
            </a:solidFill>
          </p:grpSpPr>
          <p:sp>
            <p:nvSpPr>
              <p:cNvPr id="26" name="Freeform 48">
                <a:extLst>
                  <a:ext uri="{FF2B5EF4-FFF2-40B4-BE49-F238E27FC236}">
                    <a16:creationId xmlns:a16="http://schemas.microsoft.com/office/drawing/2014/main" id="{E79A0C7F-76C1-6566-4D4F-7A9176CF784C}"/>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27" name="Oval 26">
                <a:extLst>
                  <a:ext uri="{FF2B5EF4-FFF2-40B4-BE49-F238E27FC236}">
                    <a16:creationId xmlns:a16="http://schemas.microsoft.com/office/drawing/2014/main" id="{C6BBB064-1C23-1087-3CF2-F85B7F210B5D}"/>
                  </a:ext>
                </a:extLst>
              </p:cNvPr>
              <p:cNvSpPr/>
              <p:nvPr/>
            </p:nvSpPr>
            <p:spPr>
              <a:xfrm>
                <a:off x="1376346" y="1909439"/>
                <a:ext cx="1382568" cy="1382568"/>
              </a:xfrm>
              <a:prstGeom prst="ellipse">
                <a:avLst/>
              </a:prstGeom>
              <a:grpFill/>
              <a:ln w="38100" cap="flat" cmpd="sng" algn="ctr">
                <a:solidFill>
                  <a:srgbClr val="52C3CB">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267" b="0" i="0" u="none" strike="noStrike" kern="0" cap="none" spc="0" normalizeH="0" baseline="0" noProof="0">
                  <a:ln>
                    <a:noFill/>
                  </a:ln>
                  <a:solidFill>
                    <a:srgbClr val="FFFFFF"/>
                  </a:solidFill>
                  <a:effectLst/>
                  <a:uLnTx/>
                  <a:uFillTx/>
                  <a:latin typeface="Calibri"/>
                  <a:ea typeface="+mn-ea"/>
                  <a:cs typeface="+mn-cs"/>
                </a:endParaRPr>
              </a:p>
            </p:txBody>
          </p:sp>
        </p:grpSp>
        <p:sp>
          <p:nvSpPr>
            <p:cNvPr id="25" name="Freeform 9">
              <a:extLst>
                <a:ext uri="{FF2B5EF4-FFF2-40B4-BE49-F238E27FC236}">
                  <a16:creationId xmlns:a16="http://schemas.microsoft.com/office/drawing/2014/main" id="{3C6A284A-0075-0539-2458-9F7606FC80E7}"/>
                </a:ext>
              </a:extLst>
            </p:cNvPr>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grpSp>
        <p:nvGrpSpPr>
          <p:cNvPr id="32" name="Group 31">
            <a:extLst>
              <a:ext uri="{FF2B5EF4-FFF2-40B4-BE49-F238E27FC236}">
                <a16:creationId xmlns:a16="http://schemas.microsoft.com/office/drawing/2014/main" id="{B2041CF2-8937-DB14-2AD0-868B37A8A045}"/>
              </a:ext>
            </a:extLst>
          </p:cNvPr>
          <p:cNvGrpSpPr/>
          <p:nvPr/>
        </p:nvGrpSpPr>
        <p:grpSpPr>
          <a:xfrm>
            <a:off x="9769654" y="4679659"/>
            <a:ext cx="1017087" cy="1094924"/>
            <a:chOff x="3902502" y="1597454"/>
            <a:chExt cx="1050498" cy="1050496"/>
          </a:xfrm>
        </p:grpSpPr>
        <p:grpSp>
          <p:nvGrpSpPr>
            <p:cNvPr id="33" name="Group 49">
              <a:extLst>
                <a:ext uri="{FF2B5EF4-FFF2-40B4-BE49-F238E27FC236}">
                  <a16:creationId xmlns:a16="http://schemas.microsoft.com/office/drawing/2014/main" id="{FF9C1182-6BE9-9D1B-15CC-A52C81C341B8}"/>
                </a:ext>
              </a:extLst>
            </p:cNvPr>
            <p:cNvGrpSpPr/>
            <p:nvPr/>
          </p:nvGrpSpPr>
          <p:grpSpPr>
            <a:xfrm>
              <a:off x="3902502" y="1597454"/>
              <a:ext cx="1050498" cy="1050496"/>
              <a:chOff x="953424" y="1486519"/>
              <a:chExt cx="2228412" cy="2228408"/>
            </a:xfrm>
            <a:solidFill>
              <a:srgbClr val="1AA4BE"/>
            </a:solidFill>
          </p:grpSpPr>
          <p:sp>
            <p:nvSpPr>
              <p:cNvPr id="35" name="Freeform 39">
                <a:extLst>
                  <a:ext uri="{FF2B5EF4-FFF2-40B4-BE49-F238E27FC236}">
                    <a16:creationId xmlns:a16="http://schemas.microsoft.com/office/drawing/2014/main" id="{A11273F5-E8C0-9FBF-9F28-B6280EF76621}"/>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marL="0" marR="0" lvl="0" indent="0" algn="ctr" defTabSz="1777956" eaLnBrk="1" fontAlgn="auto" latinLnBrk="0" hangingPunct="1">
                  <a:lnSpc>
                    <a:spcPct val="90000"/>
                  </a:lnSpc>
                  <a:spcBef>
                    <a:spcPct val="0"/>
                  </a:spcBef>
                  <a:spcAft>
                    <a:spcPct val="35000"/>
                  </a:spcAft>
                  <a:buClrTx/>
                  <a:buSzTx/>
                  <a:buFontTx/>
                  <a:buNone/>
                  <a:tabLst/>
                  <a:defRPr/>
                </a:pPr>
                <a:endParaRPr kumimoji="0" lang="lt-LT" sz="4000" b="0" i="0" u="none" strike="noStrike" kern="0" cap="none" spc="0" normalizeH="0" baseline="0" noProof="0">
                  <a:ln>
                    <a:noFill/>
                  </a:ln>
                  <a:solidFill>
                    <a:srgbClr val="FFFFFF"/>
                  </a:solidFill>
                  <a:effectLst/>
                  <a:uLnTx/>
                  <a:uFillTx/>
                  <a:latin typeface="Calibri"/>
                  <a:ea typeface="+mn-ea"/>
                  <a:cs typeface="+mn-cs"/>
                </a:endParaRPr>
              </a:p>
            </p:txBody>
          </p:sp>
          <p:sp>
            <p:nvSpPr>
              <p:cNvPr id="36" name="Oval 35">
                <a:extLst>
                  <a:ext uri="{FF2B5EF4-FFF2-40B4-BE49-F238E27FC236}">
                    <a16:creationId xmlns:a16="http://schemas.microsoft.com/office/drawing/2014/main" id="{3D7615A1-AB46-FE19-7A1F-251508D5441C}"/>
                  </a:ext>
                </a:extLst>
              </p:cNvPr>
              <p:cNvSpPr/>
              <p:nvPr/>
            </p:nvSpPr>
            <p:spPr>
              <a:xfrm>
                <a:off x="1376346" y="1909439"/>
                <a:ext cx="1382568" cy="1382568"/>
              </a:xfrm>
              <a:prstGeom prst="ellipse">
                <a:avLst/>
              </a:prstGeom>
              <a:grpFill/>
              <a:ln w="38100" cap="flat" cmpd="sng" algn="ctr">
                <a:solidFill>
                  <a:srgbClr val="1AA4BE">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4800" b="0" i="0" u="none" strike="noStrike" kern="0" cap="none" spc="0" normalizeH="0" baseline="0" noProof="0">
                  <a:ln>
                    <a:noFill/>
                  </a:ln>
                  <a:solidFill>
                    <a:srgbClr val="FFFFFF"/>
                  </a:solidFill>
                  <a:effectLst/>
                  <a:uLnTx/>
                  <a:uFillTx/>
                  <a:latin typeface="Calibri"/>
                  <a:ea typeface="+mn-ea"/>
                  <a:cs typeface="+mn-cs"/>
                </a:endParaRPr>
              </a:p>
            </p:txBody>
          </p:sp>
        </p:grpSp>
        <p:sp>
          <p:nvSpPr>
            <p:cNvPr id="34" name="Freeform 131">
              <a:extLst>
                <a:ext uri="{FF2B5EF4-FFF2-40B4-BE49-F238E27FC236}">
                  <a16:creationId xmlns:a16="http://schemas.microsoft.com/office/drawing/2014/main" id="{00CD3A2E-057D-C751-BE47-CA2A41070E90}"/>
                </a:ext>
              </a:extLst>
            </p:cNvPr>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2400" b="0" i="0" u="none" strike="noStrike" kern="0" cap="none" spc="0" normalizeH="0" baseline="0" noProof="0">
                <a:ln>
                  <a:noFill/>
                </a:ln>
                <a:solidFill>
                  <a:srgbClr val="262626"/>
                </a:solidFill>
                <a:effectLst/>
                <a:uLnTx/>
                <a:uFillTx/>
                <a:latin typeface="Calibri"/>
              </a:endParaRPr>
            </a:p>
          </p:txBody>
        </p:sp>
      </p:grpSp>
      <p:sp>
        <p:nvSpPr>
          <p:cNvPr id="37" name="Text Placeholder 2">
            <a:extLst>
              <a:ext uri="{FF2B5EF4-FFF2-40B4-BE49-F238E27FC236}">
                <a16:creationId xmlns:a16="http://schemas.microsoft.com/office/drawing/2014/main" id="{E3BBA9B6-3153-8B29-4640-CD569F4D5167}"/>
              </a:ext>
            </a:extLst>
          </p:cNvPr>
          <p:cNvSpPr txBox="1">
            <a:spLocks/>
          </p:cNvSpPr>
          <p:nvPr/>
        </p:nvSpPr>
        <p:spPr>
          <a:xfrm>
            <a:off x="1416048" y="476251"/>
            <a:ext cx="10602459"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Projektų atrankos kriterijai</a:t>
            </a:r>
            <a:r>
              <a:rPr kumimoji="0" lang="en-US" sz="4400" b="0" i="0" u="none" strike="noStrike" kern="1200" cap="none" spc="40" normalizeH="0" baseline="0" noProof="0" dirty="0">
                <a:ln>
                  <a:noFill/>
                </a:ln>
                <a:solidFill>
                  <a:srgbClr val="092E68"/>
                </a:solidFill>
                <a:effectLst/>
                <a:uLnTx/>
                <a:uFillTx/>
                <a:latin typeface="DM Serif Display" pitchFamily="2" charset="0"/>
              </a:rPr>
              <a:t> (</a:t>
            </a:r>
            <a:r>
              <a:rPr kumimoji="0" lang="lt-LT" sz="4400" b="0" i="0" u="none" strike="noStrike" kern="1200" cap="none" spc="40" normalizeH="0" baseline="0" noProof="0" dirty="0">
                <a:ln>
                  <a:noFill/>
                </a:ln>
                <a:solidFill>
                  <a:srgbClr val="092E68"/>
                </a:solidFill>
                <a:effectLst/>
                <a:uLnTx/>
                <a:uFillTx/>
                <a:latin typeface="DM Serif Display" pitchFamily="2" charset="0"/>
              </a:rPr>
              <a:t>6</a:t>
            </a:r>
            <a:r>
              <a:rPr kumimoji="0" lang="en-US" sz="4400" b="0" i="0" u="none" strike="noStrike" kern="1200" cap="none" spc="40" normalizeH="0" baseline="0" noProof="0" dirty="0">
                <a:ln>
                  <a:noFill/>
                </a:ln>
                <a:solidFill>
                  <a:srgbClr val="092E68"/>
                </a:solidFill>
                <a:effectLst/>
                <a:uLnTx/>
                <a:uFillTx/>
                <a:latin typeface="DM Serif Display" pitchFamily="2" charset="0"/>
              </a:rPr>
              <a:t>)</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ir antrasis kvietimai</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pl-PL" sz="4400" b="0" i="0" u="none" strike="noStrike" kern="1200" cap="none" spc="40" normalizeH="0" baseline="0" noProof="0" dirty="0">
              <a:ln>
                <a:noFill/>
              </a:ln>
              <a:solidFill>
                <a:srgbClr val="092E68"/>
              </a:solidFill>
              <a:effectLst/>
              <a:uLnTx/>
              <a:uFillTx/>
              <a:latin typeface="DM Serif Display" pitchFamily="2" charset="0"/>
            </a:endParaRPr>
          </a:p>
        </p:txBody>
      </p:sp>
      <p:sp>
        <p:nvSpPr>
          <p:cNvPr id="39" name="TextBox 38">
            <a:extLst>
              <a:ext uri="{FF2B5EF4-FFF2-40B4-BE49-F238E27FC236}">
                <a16:creationId xmlns:a16="http://schemas.microsoft.com/office/drawing/2014/main" id="{F121B891-CA19-A6BA-C524-60D690E3E070}"/>
              </a:ext>
            </a:extLst>
          </p:cNvPr>
          <p:cNvSpPr txBox="1"/>
          <p:nvPr/>
        </p:nvSpPr>
        <p:spPr>
          <a:xfrm>
            <a:off x="1320108" y="4530331"/>
            <a:ext cx="5625352" cy="1831271"/>
          </a:xfrm>
          <a:prstGeom prst="rect">
            <a:avLst/>
          </a:prstGeom>
          <a:noFill/>
        </p:spPr>
        <p:txBody>
          <a:bodyPr wrap="square">
            <a:spAutoFit/>
          </a:bodyPr>
          <a:lstStyle/>
          <a:p>
            <a:pPr algn="just" defTabSz="1219170">
              <a:spcAft>
                <a:spcPts val="600"/>
              </a:spcAft>
            </a:pPr>
            <a:r>
              <a:rPr lang="lt-LT" sz="1800" b="1" dirty="0">
                <a:solidFill>
                  <a:srgbClr val="008080"/>
                </a:solidFill>
                <a:latin typeface="Poppins" panose="00000500000000000000" pitchFamily="2" charset="-70"/>
                <a:cs typeface="Poppins" panose="00000500000000000000" pitchFamily="2" charset="-70"/>
              </a:rPr>
              <a:t>SVARBU</a:t>
            </a:r>
            <a:r>
              <a:rPr lang="en-US" sz="1800" b="1" dirty="0">
                <a:solidFill>
                  <a:srgbClr val="008080"/>
                </a:solidFill>
                <a:latin typeface="Poppins" panose="00000500000000000000" pitchFamily="2" charset="-70"/>
                <a:cs typeface="Poppins" panose="00000500000000000000" pitchFamily="2" charset="-70"/>
              </a:rPr>
              <a:t>! </a:t>
            </a:r>
            <a:r>
              <a:rPr lang="en-US" sz="1800" b="1" dirty="0">
                <a:solidFill>
                  <a:srgbClr val="092D68"/>
                </a:solidFill>
                <a:latin typeface="Poppins" panose="00000500000000000000" pitchFamily="2" charset="-70"/>
                <a:cs typeface="Poppins" panose="00000500000000000000" pitchFamily="2" charset="-70"/>
              </a:rPr>
              <a:t>Atitiktis Apra</a:t>
            </a:r>
            <a:r>
              <a:rPr lang="lt-LT" sz="1800" b="1" dirty="0">
                <a:solidFill>
                  <a:srgbClr val="092D68"/>
                </a:solidFill>
                <a:latin typeface="Poppins" panose="00000500000000000000" pitchFamily="2" charset="-70"/>
                <a:cs typeface="Poppins" panose="00000500000000000000" pitchFamily="2" charset="-70"/>
              </a:rPr>
              <a:t>še nustatytiems prioritetiniams projektų atrankos kriterijams turi būti detaliai aprašyta Aprašo 3 priede.</a:t>
            </a:r>
          </a:p>
          <a:p>
            <a:pPr algn="just" defTabSz="1219170">
              <a:spcAft>
                <a:spcPts val="600"/>
              </a:spcAft>
            </a:pPr>
            <a:r>
              <a:rPr lang="lt-LT" b="1" dirty="0">
                <a:solidFill>
                  <a:srgbClr val="008080"/>
                </a:solidFill>
                <a:latin typeface="Poppins" panose="00000500000000000000" pitchFamily="2" charset="-70"/>
                <a:cs typeface="Poppins" panose="00000500000000000000" pitchFamily="2" charset="-70"/>
              </a:rPr>
              <a:t>SVARBU</a:t>
            </a:r>
            <a:r>
              <a:rPr lang="en-US" b="1" dirty="0">
                <a:solidFill>
                  <a:srgbClr val="008080"/>
                </a:solidFill>
                <a:latin typeface="Poppins" panose="00000500000000000000" pitchFamily="2" charset="-70"/>
                <a:cs typeface="Poppins" panose="00000500000000000000" pitchFamily="2" charset="-70"/>
              </a:rPr>
              <a:t>! </a:t>
            </a:r>
            <a:r>
              <a:rPr lang="lt-LT" b="1" dirty="0">
                <a:solidFill>
                  <a:srgbClr val="092D68"/>
                </a:solidFill>
                <a:latin typeface="Poppins" panose="00000500000000000000" pitchFamily="2" charset="-70"/>
                <a:cs typeface="Poppins" panose="00000500000000000000" pitchFamily="2" charset="-70"/>
              </a:rPr>
              <a:t>Prioritetiniai projektų atrankos kriterijai nėra privalomi, tačiau už juos skiriami balai.</a:t>
            </a:r>
          </a:p>
        </p:txBody>
      </p:sp>
    </p:spTree>
    <p:extLst>
      <p:ext uri="{BB962C8B-B14F-4D97-AF65-F5344CB8AC3E}">
        <p14:creationId xmlns:p14="http://schemas.microsoft.com/office/powerpoint/2010/main" val="305948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F2B03-AF70-C0D0-16E7-0DC0994EFC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B159C1B-D656-9DD8-73E7-69511D02B31D}"/>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 (1)</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endPar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endParaRP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93153D7C-2EF6-6C20-A873-844397B9FC15}"/>
              </a:ext>
            </a:extLst>
          </p:cNvPr>
          <p:cNvSpPr>
            <a:spLocks noGrp="1"/>
          </p:cNvSpPr>
          <p:nvPr>
            <p:ph type="sldNum" sz="quarter" idx="4"/>
          </p:nvPr>
        </p:nvSpPr>
        <p:spPr/>
        <p:txBody>
          <a:bodyPr/>
          <a:lstStyle/>
          <a:p>
            <a:fld id="{2C9A1DEF-F8CC-264F-9A7B-89BAB9CBC5C2}" type="slidenum">
              <a:rPr lang="en-US" smtClean="0"/>
              <a:pPr/>
              <a:t>32</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BE2E3339-0D4A-3511-6C53-66D414316CF5}"/>
              </a:ext>
            </a:extLst>
          </p:cNvPr>
          <p:cNvSpPr>
            <a:spLocks noGrp="1"/>
          </p:cNvSpPr>
          <p:nvPr>
            <p:ph type="body" sz="quarter" idx="10"/>
          </p:nvPr>
        </p:nvSpPr>
        <p:spPr>
          <a:xfrm>
            <a:off x="1416049" y="1647986"/>
            <a:ext cx="10188123"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Partnerio deklaracija (PAFT 1 priedo 1 priedas) </a:t>
            </a:r>
            <a:r>
              <a:rPr lang="lt-LT" i="1" dirty="0">
                <a:solidFill>
                  <a:srgbClr val="092D68"/>
                </a:solidFill>
                <a:latin typeface="Poppins" panose="00000500000000000000" pitchFamily="2" charset="-70"/>
              </a:rPr>
              <a:t>(jeigu projektą planuojama įgyvendinti su partneriu (-iais))</a:t>
            </a:r>
            <a:r>
              <a:rPr lang="lt-LT" sz="1800" dirty="0">
                <a:solidFill>
                  <a:srgbClr val="212529"/>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Informacija apie projekto biudžeto paskirstymą pagal pareiškėjus ir partnerius (PAFT 1 priedo 2 priedas) </a:t>
            </a:r>
            <a:r>
              <a:rPr lang="lt-LT" i="1" dirty="0">
                <a:solidFill>
                  <a:srgbClr val="092D68"/>
                </a:solidFill>
                <a:latin typeface="Poppins" panose="00000500000000000000" pitchFamily="2" charset="-70"/>
              </a:rPr>
              <a:t>(jeigu projektą planuojama įgyvendinti su partneriu (-iais))</a:t>
            </a:r>
            <a:r>
              <a:rPr lang="lt-LT" dirty="0">
                <a:solidFill>
                  <a:srgbClr val="212529"/>
                </a:solidFill>
                <a:latin typeface="Poppins" panose="00000500000000000000" pitchFamily="2" charset="-70"/>
              </a:rPr>
              <a:t> ;</a:t>
            </a:r>
            <a:endParaRPr lang="lt-LT" i="1" dirty="0">
              <a:solidFill>
                <a:srgbClr val="092D68"/>
              </a:solidFill>
              <a:latin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Informacija apie projekto atitiktį prioritetiniams projektų atrankos kriterijams (Aprašo 3 priedas);</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Pareiškėjo (partnerio) deklaracija, kad projekte numatytos įgyvendinti veiklos, finansuojamos pagal Aprašą, nėra ir nebus finansuojamos iš kitų finansavimo šaltinių (Aprašo 4 priedas);</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Pareiškėjo (partnerio) smulkiojo ar vidutinio verslo subjekto statuso deklaracija </a:t>
            </a:r>
            <a:r>
              <a:rPr lang="lt-LT" i="1" dirty="0">
                <a:solidFill>
                  <a:srgbClr val="092D68"/>
                </a:solidFill>
                <a:latin typeface="Poppins" panose="00000500000000000000" pitchFamily="2" charset="-70"/>
              </a:rPr>
              <a:t>(jeigu pareiškėjas (partneris) yra maža ar vidutinė įmonė)</a:t>
            </a:r>
            <a:r>
              <a:rPr lang="lt-LT" sz="1600" dirty="0">
                <a:solidFill>
                  <a:srgbClr val="212529"/>
                </a:solidFill>
                <a:latin typeface="Poppins" panose="00000500000000000000" pitchFamily="2" charset="-70"/>
              </a:rPr>
              <a:t> </a:t>
            </a:r>
            <a:r>
              <a:rPr lang="lt-LT" sz="1800" dirty="0">
                <a:solidFill>
                  <a:srgbClr val="212529"/>
                </a:solidFill>
                <a:latin typeface="Poppins" panose="00000500000000000000" pitchFamily="2" charset="-70"/>
              </a:rPr>
              <a:t>arba laisvos formos deklaracija </a:t>
            </a:r>
            <a:r>
              <a:rPr lang="lt-LT" i="1" dirty="0">
                <a:solidFill>
                  <a:srgbClr val="092D68"/>
                </a:solidFill>
                <a:latin typeface="Poppins" panose="00000500000000000000" pitchFamily="2" charset="-70"/>
              </a:rPr>
              <a:t>(jeigu pareiškėjas (partneris) yra didelė įmonė)</a:t>
            </a:r>
            <a:r>
              <a:rPr lang="lt-LT" sz="1600" dirty="0">
                <a:solidFill>
                  <a:srgbClr val="212529"/>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Informacija apie projekto atitiktį specialiesiems projektų atrankos kriterijams (Aprašo 8 priedas).</a:t>
            </a:r>
          </a:p>
        </p:txBody>
      </p:sp>
    </p:spTree>
    <p:extLst>
      <p:ext uri="{BB962C8B-B14F-4D97-AF65-F5344CB8AC3E}">
        <p14:creationId xmlns:p14="http://schemas.microsoft.com/office/powerpoint/2010/main" val="1757332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20E1-9F4F-B5FE-854D-9226955417A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CBC7CF-35FA-945B-B37D-572122F0D86E}"/>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(2)</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3EA462DB-697E-1497-36C7-A758142F55AF}"/>
              </a:ext>
            </a:extLst>
          </p:cNvPr>
          <p:cNvSpPr>
            <a:spLocks noGrp="1"/>
          </p:cNvSpPr>
          <p:nvPr>
            <p:ph type="sldNum" sz="quarter" idx="4"/>
          </p:nvPr>
        </p:nvSpPr>
        <p:spPr/>
        <p:txBody>
          <a:bodyPr/>
          <a:lstStyle/>
          <a:p>
            <a:fld id="{2C9A1DEF-F8CC-264F-9A7B-89BAB9CBC5C2}" type="slidenum">
              <a:rPr lang="en-US" smtClean="0"/>
              <a:pPr/>
              <a:t>33</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1C6EEEA2-0B79-EB60-C32E-56790FDC2D83}"/>
              </a:ext>
            </a:extLst>
          </p:cNvPr>
          <p:cNvSpPr>
            <a:spLocks noGrp="1"/>
          </p:cNvSpPr>
          <p:nvPr>
            <p:ph type="body" sz="quarter" idx="10"/>
          </p:nvPr>
        </p:nvSpPr>
        <p:spPr>
          <a:xfrm>
            <a:off x="1416049" y="1627743"/>
            <a:ext cx="10188123"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Pareiškėjo (partnerio) įsipareigojimo dėl atitikties reikšmingos žalos nedarymo horizontaliajam principui vertinimo reikalavimų aprašo  reikalavimams deklaracija (Aprašo 10 priedas);</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ea typeface="Times New Roman" panose="02020603050405020304" pitchFamily="18" charset="0"/>
                <a:cs typeface="Poppins" panose="00000500000000000000" pitchFamily="2" charset="-70"/>
              </a:rPr>
              <a:t>D</a:t>
            </a: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okumentai, pagrindžiantys projekto biudžeto pagrįstumą:</a:t>
            </a:r>
          </a:p>
          <a:p>
            <a:pPr marL="971550" lvl="1" indent="-285750" algn="just">
              <a:lnSpc>
                <a:spcPct val="100000"/>
              </a:lnSpc>
              <a:spcBef>
                <a:spcPts val="0"/>
              </a:spcBef>
              <a:spcAft>
                <a:spcPts val="600"/>
              </a:spcAft>
              <a:buClr>
                <a:srgbClr val="092D68"/>
              </a:buClr>
              <a:buFont typeface="Poppins" panose="00000500000000000000" pitchFamily="2" charset="-70"/>
              <a:buChar char="।"/>
              <a:tabLst>
                <a:tab pos="197485" algn="l"/>
                <a:tab pos="548640" algn="l"/>
                <a:tab pos="636270" algn="l"/>
              </a:tabLst>
            </a:pP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sudarytos sutartys;</a:t>
            </a:r>
          </a:p>
          <a:p>
            <a:pPr marL="971550" lvl="1" indent="-285750" algn="just">
              <a:lnSpc>
                <a:spcPct val="100000"/>
              </a:lnSpc>
              <a:spcBef>
                <a:spcPts val="0"/>
              </a:spcBef>
              <a:spcAft>
                <a:spcPts val="600"/>
              </a:spcAft>
              <a:buClr>
                <a:srgbClr val="092D68"/>
              </a:buClr>
              <a:buFont typeface="Poppins" panose="00000500000000000000" pitchFamily="2" charset="-70"/>
              <a:buChar char="।"/>
              <a:tabLst>
                <a:tab pos="197485" algn="l"/>
                <a:tab pos="548640" algn="l"/>
                <a:tab pos="636270" algn="l"/>
              </a:tabLst>
            </a:pP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ne mažiau kaip po vieną komercinį pasiūlymą  kiekvienos siūlomos prekės / paslaugos kainai pagrįsti;</a:t>
            </a:r>
          </a:p>
          <a:p>
            <a:pPr marL="971550" lvl="1" indent="-285750" algn="just">
              <a:lnSpc>
                <a:spcPct val="100000"/>
              </a:lnSpc>
              <a:spcBef>
                <a:spcPts val="0"/>
              </a:spcBef>
              <a:spcAft>
                <a:spcPts val="600"/>
              </a:spcAft>
              <a:buClr>
                <a:srgbClr val="092D68"/>
              </a:buClr>
              <a:buFont typeface="Poppins" panose="00000500000000000000" pitchFamily="2" charset="-70"/>
              <a:buChar char="।"/>
              <a:tabLst>
                <a:tab pos="197485" algn="l"/>
                <a:tab pos="548640" algn="l"/>
                <a:tab pos="636270" algn="l"/>
              </a:tabLst>
            </a:pP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nuorodos į rinkoje esančias kainas (su ekrano vaizdais);</a:t>
            </a:r>
          </a:p>
          <a:p>
            <a:pPr marL="971550" lvl="1" indent="-285750" algn="just">
              <a:lnSpc>
                <a:spcPct val="100000"/>
              </a:lnSpc>
              <a:spcBef>
                <a:spcPts val="0"/>
              </a:spcBef>
              <a:spcAft>
                <a:spcPts val="600"/>
              </a:spcAft>
              <a:buClr>
                <a:srgbClr val="092D68"/>
              </a:buClr>
              <a:buFont typeface="Poppins" panose="00000500000000000000" pitchFamily="2" charset="-70"/>
              <a:buChar char="।"/>
              <a:tabLst>
                <a:tab pos="197485" algn="l"/>
                <a:tab pos="548640" algn="l"/>
                <a:tab pos="636270" algn="l"/>
              </a:tabLst>
            </a:pP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dokumentai, pagrindžiantys darbo užmokesčio išlaidas.</a:t>
            </a:r>
          </a:p>
          <a:p>
            <a:pPr marL="285750" indent="-285750" algn="just">
              <a:lnSpc>
                <a:spcPct val="100000"/>
              </a:lnSpc>
              <a:spcAft>
                <a:spcPts val="600"/>
              </a:spcAft>
              <a:buClr>
                <a:srgbClr val="092D68"/>
              </a:buClr>
              <a:buFont typeface="Poppins" panose="00000500000000000000" pitchFamily="2" charset="-70"/>
              <a:buChar char="।"/>
              <a:tabLst>
                <a:tab pos="197485" algn="l"/>
                <a:tab pos="548640" algn="l"/>
                <a:tab pos="636270" algn="l"/>
              </a:tabLst>
            </a:pP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Pažyma darbo užmokesčio apskaičiavimui </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(jeigu PĮP numatytos darbo užmokesčio išlaidos)</a:t>
            </a: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p>
          <a:p>
            <a:pPr marL="285750" indent="-285750" algn="just">
              <a:lnSpc>
                <a:spcPct val="100000"/>
              </a:lnSpc>
              <a:spcAft>
                <a:spcPts val="600"/>
              </a:spcAft>
              <a:buClr>
                <a:srgbClr val="092D68"/>
              </a:buClr>
              <a:buFont typeface="Poppins" panose="00000500000000000000" pitchFamily="2" charset="-70"/>
              <a:buChar char="।"/>
              <a:tabLst>
                <a:tab pos="197485" algn="l"/>
                <a:tab pos="548640" algn="l"/>
                <a:tab pos="636270" algn="l"/>
              </a:tabLst>
            </a:pPr>
            <a:r>
              <a:rPr lang="lt-LT"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Finansavimo šaltinius pagrindžiantys dokumentai</a:t>
            </a:r>
            <a:r>
              <a:rPr lang="en-US" sz="1800"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p>
          <a:p>
            <a:pPr marL="285750" indent="-285750" algn="just">
              <a:lnSpc>
                <a:spcPct val="100000"/>
              </a:lnSpc>
              <a:spcAft>
                <a:spcPts val="600"/>
              </a:spcAft>
              <a:buClr>
                <a:srgbClr val="092D68"/>
              </a:buClr>
              <a:buFont typeface="Poppins" panose="00000500000000000000" pitchFamily="2" charset="-70"/>
              <a:buChar char="।"/>
              <a:tabLst>
                <a:tab pos="197485" algn="l"/>
                <a:tab pos="548640" algn="l"/>
                <a:tab pos="636270" algn="l"/>
              </a:tabLst>
            </a:pPr>
            <a:r>
              <a:rPr lang="en-US"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F</a:t>
            </a: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inansinių ataskaitų rinkiniai</a:t>
            </a:r>
            <a:r>
              <a:rPr lang="en-US"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 </a:t>
            </a:r>
            <a:r>
              <a:rPr lang="en-US"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jeigu pareiškėjas (partneris) privalo juos rengti pagal </a:t>
            </a:r>
            <a:r>
              <a:rPr lang="lt-LT" i="1" dirty="0">
                <a:solidFill>
                  <a:srgbClr val="008080"/>
                </a:solidFill>
                <a:latin typeface="Poppins" panose="00000500000000000000" pitchFamily="2" charset="-70"/>
                <a:ea typeface="Times New Roman" panose="02020603050405020304" pitchFamily="18" charset="0"/>
                <a:cs typeface="Poppins" panose="00000500000000000000" pitchFamily="2" charset="-70"/>
                <a:hlinkClick r:id="rId3">
                  <a:extLst>
                    <a:ext uri="{A12FA001-AC4F-418D-AE19-62706E023703}">
                      <ahyp:hlinkClr xmlns:ahyp="http://schemas.microsoft.com/office/drawing/2018/hyperlinkcolor" val="tx"/>
                    </a:ext>
                  </a:extLst>
                </a:hlinkClick>
              </a:rPr>
              <a:t>Lietuvos Respublikos įmonių ir įmonių grupių atskaitomybės įstatymo</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 nuostatas</a:t>
            </a:r>
            <a:r>
              <a:rPr lang="en-US"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 ir </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jeigu pareiškėjas (partneris) nepateikęs </a:t>
            </a:r>
            <a:r>
              <a:rPr lang="en-US"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ų </a:t>
            </a:r>
            <a:r>
              <a:rPr lang="en-US"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JAR</a:t>
            </a:r>
            <a:r>
              <a:rPr lang="lt-LT"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a:t>
            </a:r>
            <a:r>
              <a:rPr lang="lt-LT" sz="1600"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endParaRPr lang="lt-LT" sz="2000" dirty="0">
              <a:solidFill>
                <a:schemeClr val="tx1"/>
              </a:solidFill>
              <a:latin typeface="Poppins" panose="00000500000000000000" pitchFamily="2" charset="-70"/>
            </a:endParaRPr>
          </a:p>
        </p:txBody>
      </p:sp>
    </p:spTree>
    <p:extLst>
      <p:ext uri="{BB962C8B-B14F-4D97-AF65-F5344CB8AC3E}">
        <p14:creationId xmlns:p14="http://schemas.microsoft.com/office/powerpoint/2010/main" val="3877908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9B864-902A-6BFF-6A89-3535FB8764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1CBAEB-B25E-5193-9340-7EEAA9FCB1C6}"/>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(3)</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A7B8E84B-3D9B-D087-B14D-BED36360D0A4}"/>
              </a:ext>
            </a:extLst>
          </p:cNvPr>
          <p:cNvSpPr>
            <a:spLocks noGrp="1"/>
          </p:cNvSpPr>
          <p:nvPr>
            <p:ph type="sldNum" sz="quarter" idx="4"/>
          </p:nvPr>
        </p:nvSpPr>
        <p:spPr/>
        <p:txBody>
          <a:bodyPr/>
          <a:lstStyle/>
          <a:p>
            <a:fld id="{2C9A1DEF-F8CC-264F-9A7B-89BAB9CBC5C2}" type="slidenum">
              <a:rPr lang="en-US" smtClean="0"/>
              <a:pPr/>
              <a:t>34</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A3FA5837-CE2B-E243-A0B2-0AF6C9023198}"/>
              </a:ext>
            </a:extLst>
          </p:cNvPr>
          <p:cNvSpPr>
            <a:spLocks noGrp="1"/>
          </p:cNvSpPr>
          <p:nvPr>
            <p:ph type="body" sz="quarter" idx="10"/>
          </p:nvPr>
        </p:nvSpPr>
        <p:spPr>
          <a:xfrm>
            <a:off x="1416049" y="1660017"/>
            <a:ext cx="10188123"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Daiktinių pareiškėjo ir (arba) partnerio teisių į nekilnojamąjį turtą arba nekilnojamojo turto valdymo formos (patikėjimo teisės, nuomos ar panaudos), kuriame įgyvendinant projektą bus vykdomos projekto veiklos (vykdomi statybos darbai ir (ar) montuojama įranga), dokumentų kopijos;</a:t>
            </a:r>
          </a:p>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lt-LT" sz="1800" dirty="0">
                <a:solidFill>
                  <a:srgbClr val="212529"/>
                </a:solidFill>
                <a:latin typeface="Poppins" panose="00000500000000000000" pitchFamily="2" charset="-70"/>
                <a:ea typeface="Times New Roman" panose="02020603050405020304" pitchFamily="18" charset="0"/>
                <a:cs typeface="Poppins" panose="00000500000000000000" pitchFamily="2" charset="-70"/>
              </a:rPr>
              <a:t>Panaudos davėjo ar nuomotojo raštiško sutikimo vykdyti projekto veiklas kopija </a:t>
            </a:r>
            <a:r>
              <a:rPr lang="lt-LT" i="1" dirty="0">
                <a:solidFill>
                  <a:schemeClr val="tx1"/>
                </a:solidFill>
                <a:latin typeface="Poppins" panose="00000500000000000000" pitchFamily="2" charset="-70"/>
                <a:ea typeface="Times New Roman" panose="02020603050405020304" pitchFamily="18" charset="0"/>
                <a:cs typeface="Poppins" panose="00000500000000000000" pitchFamily="2" charset="-70"/>
              </a:rPr>
              <a:t>(</a:t>
            </a:r>
            <a:r>
              <a:rPr lang="lt-LT" i="1" dirty="0">
                <a:latin typeface="Poppins" panose="00000500000000000000" pitchFamily="2" charset="-70"/>
                <a:cs typeface="Poppins" panose="00000500000000000000" pitchFamily="2" charset="-70"/>
              </a:rPr>
              <a:t>jeigu nekilnojamasis turtas, kuriame numatoma vykdyti projekto veiklas, yra naudojamas pagal panaudos ar nuomos sutartį)</a:t>
            </a:r>
            <a:r>
              <a:rPr kumimoji="0" lang="lt-LT" sz="1800" b="0" i="0" u="none" strike="noStrike" kern="1200" cap="none" spc="40" normalizeH="0" baseline="0" noProof="0" dirty="0">
                <a:ln>
                  <a:noFill/>
                </a:ln>
                <a:solidFill>
                  <a:srgbClr val="212529"/>
                </a:solidFill>
                <a:effectLst/>
                <a:uLnTx/>
                <a:uFillTx/>
                <a:latin typeface="Poppins" panose="00000500000000000000" pitchFamily="2" charset="-70"/>
              </a:rPr>
              <a:t>;</a:t>
            </a:r>
          </a:p>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lt-LT" sz="1600" dirty="0">
                <a:solidFill>
                  <a:schemeClr val="tx1"/>
                </a:solidFill>
                <a:latin typeface="Poppins" panose="00000500000000000000" pitchFamily="2" charset="-70"/>
              </a:rPr>
              <a:t>Bendraturčio (-ių) sutikimo (-ų) dėl projekto vykdymo nekilnojamajame turte kopija (-os) </a:t>
            </a:r>
            <a:r>
              <a:rPr lang="lt-LT" i="1" dirty="0">
                <a:solidFill>
                  <a:srgbClr val="092D68"/>
                </a:solidFill>
                <a:latin typeface="Poppins" panose="00000500000000000000" pitchFamily="2" charset="-70"/>
                <a:cs typeface="Poppins" panose="00000500000000000000" pitchFamily="2" charset="-70"/>
              </a:rPr>
              <a:t>(jeigu nekilnojamasis turtas, kuriame numatoma vykdyti projekto veiklas, turi bendraturtį (-čius) ir jeigu projekte numatyta vykdyti rangos darbus)</a:t>
            </a:r>
            <a:r>
              <a:rPr kumimoji="0" lang="lt-LT" sz="1800" b="0" i="0" u="none" strike="noStrike" kern="1200" cap="none" spc="40" normalizeH="0" baseline="0" noProof="0" dirty="0">
                <a:ln>
                  <a:noFill/>
                </a:ln>
                <a:solidFill>
                  <a:srgbClr val="212529"/>
                </a:solidFill>
                <a:effectLst/>
                <a:uLnTx/>
                <a:uFillTx/>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chemeClr val="tx1"/>
                </a:solidFill>
                <a:latin typeface="Poppins" panose="00000500000000000000" pitchFamily="2" charset="-70"/>
                <a:cs typeface="Poppins" panose="00000500000000000000" pitchFamily="2" charset="-70"/>
              </a:rPr>
              <a:t>Partnerystės sutarties, sudarytos tarp pareiškėjo ir partnerio, kopija </a:t>
            </a:r>
            <a:r>
              <a:rPr lang="lt-LT" i="1" dirty="0">
                <a:solidFill>
                  <a:srgbClr val="092D68"/>
                </a:solidFill>
                <a:latin typeface="Poppins" panose="00000500000000000000" pitchFamily="2" charset="-70"/>
                <a:cs typeface="Poppins" panose="00000500000000000000" pitchFamily="2" charset="-70"/>
              </a:rPr>
              <a:t>(</a:t>
            </a:r>
            <a:r>
              <a:rPr kumimoji="0" lang="lt-LT" sz="1400" b="0" i="1" u="none" strike="noStrike" kern="1200" cap="none" spc="40" normalizeH="0" baseline="0" noProof="0" dirty="0">
                <a:ln>
                  <a:noFill/>
                </a:ln>
                <a:solidFill>
                  <a:srgbClr val="092D68"/>
                </a:solidFill>
                <a:effectLst/>
                <a:uLnTx/>
                <a:uFillTx/>
                <a:latin typeface="Poppins" panose="00000500000000000000" pitchFamily="2" charset="-70"/>
              </a:rPr>
              <a:t>jeigu projektą planuojama įgyvendinti su partneriu (-iais))</a:t>
            </a:r>
            <a:r>
              <a:rPr lang="lt-LT" sz="1800" dirty="0">
                <a:solidFill>
                  <a:schemeClr val="tx1"/>
                </a:solidFill>
                <a:latin typeface="Poppins" panose="00000500000000000000" pitchFamily="2" charset="-70"/>
                <a:cs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sz="1800" dirty="0">
                <a:solidFill>
                  <a:schemeClr val="tx1"/>
                </a:solidFill>
                <a:latin typeface="Poppins" panose="00000500000000000000" pitchFamily="2" charset="-70"/>
                <a:cs typeface="Poppins" panose="00000500000000000000" pitchFamily="2" charset="-70"/>
              </a:rPr>
              <a:t>Projekto investicijų projektas kartu su investicijų skaičiuokle </a:t>
            </a:r>
            <a:r>
              <a:rPr lang="lt-LT" i="1" dirty="0">
                <a:solidFill>
                  <a:srgbClr val="092D68"/>
                </a:solidFill>
                <a:latin typeface="Poppins" panose="00000500000000000000" pitchFamily="2" charset="-70"/>
                <a:cs typeface="Poppins" panose="00000500000000000000" pitchFamily="2" charset="-70"/>
              </a:rPr>
              <a:t>(jeigu projekto vertė (t. y. visos išlaidos, būtinos projekto rezultatams pasiekti) išskyrus (atėmus) jai tenkantį pirkimo ir (arba) importo pridėtinės vertės mokestį) viršija 1 mln. Eur)</a:t>
            </a:r>
            <a:r>
              <a:rPr kumimoji="0" lang="lt-LT" sz="1800" b="0" i="0" u="none" strike="noStrike" kern="1200" cap="none" spc="40" normalizeH="0" baseline="0" noProof="0" dirty="0">
                <a:ln>
                  <a:noFill/>
                </a:ln>
                <a:solidFill>
                  <a:srgbClr val="0A1E26"/>
                </a:solidFill>
                <a:effectLst/>
                <a:uLnTx/>
                <a:uFillTx/>
                <a:latin typeface="Poppins" panose="00000500000000000000" pitchFamily="2" charset="-70"/>
                <a:cs typeface="Poppins" panose="00000500000000000000" pitchFamily="2" charset="-70"/>
              </a:rPr>
              <a:t>.</a:t>
            </a:r>
            <a:endParaRPr lang="lt-LT" i="1" dirty="0">
              <a:solidFill>
                <a:srgbClr val="092D68"/>
              </a:solidFill>
              <a:latin typeface="Poppins" panose="00000500000000000000" pitchFamily="2" charset="-70"/>
              <a:cs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pPr>
            <a:endParaRPr lang="lt-LT" i="1"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1761033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7983-5759-7344-2175-DFD0C0364A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8CAB805-6D2C-ABDC-D2A6-82AC68241E77}"/>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(4)</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81327561-3B77-370E-9064-D866FB3A0A6F}"/>
              </a:ext>
            </a:extLst>
          </p:cNvPr>
          <p:cNvSpPr>
            <a:spLocks noGrp="1"/>
          </p:cNvSpPr>
          <p:nvPr>
            <p:ph type="sldNum" sz="quarter" idx="4"/>
          </p:nvPr>
        </p:nvSpPr>
        <p:spPr/>
        <p:txBody>
          <a:bodyPr/>
          <a:lstStyle/>
          <a:p>
            <a:fld id="{2C9A1DEF-F8CC-264F-9A7B-89BAB9CBC5C2}" type="slidenum">
              <a:rPr lang="en-US" smtClean="0"/>
              <a:pPr/>
              <a:t>35</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BB0391D3-B0E9-34A1-E122-986C346C499F}"/>
              </a:ext>
            </a:extLst>
          </p:cNvPr>
          <p:cNvSpPr>
            <a:spLocks noGrp="1"/>
          </p:cNvSpPr>
          <p:nvPr>
            <p:ph type="body" sz="quarter" idx="10"/>
          </p:nvPr>
        </p:nvSpPr>
        <p:spPr>
          <a:xfrm>
            <a:off x="1416049" y="1552437"/>
            <a:ext cx="6122850" cy="459486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dirty="0">
                <a:solidFill>
                  <a:srgbClr val="212529"/>
                </a:solidFill>
                <a:latin typeface="Poppins" panose="00000500000000000000" pitchFamily="2" charset="-70"/>
              </a:rPr>
              <a:t>Dokumentai, pagrindžiantys pareiškėjo (partnerio) atitiktį PAFT 2 priedo 4.2.1 papunktyje numatytiems reikalavimams </a:t>
            </a:r>
            <a:r>
              <a:rPr lang="lt-LT" sz="1600" i="1" dirty="0">
                <a:solidFill>
                  <a:srgbClr val="092D68"/>
                </a:solidFill>
                <a:latin typeface="Poppins" panose="00000500000000000000" pitchFamily="2" charset="-70"/>
              </a:rPr>
              <a:t>(jeigu PAFT 2 priedo 4.2.1 papunktyje išvardinti asmenys yra užsienio valstybės piliečiai)</a:t>
            </a:r>
            <a:r>
              <a:rPr lang="lt-LT" sz="1800" dirty="0">
                <a:solidFill>
                  <a:srgbClr val="212529"/>
                </a:solidFill>
                <a:latin typeface="Poppins" panose="00000500000000000000" pitchFamily="2" charset="-70"/>
              </a:rPr>
              <a:t>;</a:t>
            </a:r>
          </a:p>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lt-LT" sz="1800" dirty="0">
                <a:solidFill>
                  <a:srgbClr val="212529"/>
                </a:solidFill>
                <a:latin typeface="Poppins" panose="00000500000000000000" pitchFamily="2" charset="-70"/>
                <a:ea typeface="Times New Roman" panose="02020603050405020304" pitchFamily="18" charset="0"/>
                <a:cs typeface="Poppins" panose="00000500000000000000" pitchFamily="2" charset="-70"/>
              </a:rPr>
              <a:t>Dokumentai, pagrindžiantys pareiškėjo (partnerio) atitiktį PAFT 2 priedo 4.2.3 papunktyje numatytiems reikalavimams </a:t>
            </a:r>
            <a:r>
              <a:rPr lang="lt-LT" sz="1600" i="1" dirty="0">
                <a:solidFill>
                  <a:srgbClr val="092D68"/>
                </a:solidFill>
                <a:latin typeface="Poppins" panose="00000500000000000000" pitchFamily="2" charset="-70"/>
                <a:ea typeface="Times New Roman" panose="02020603050405020304" pitchFamily="18" charset="0"/>
                <a:cs typeface="Poppins" panose="00000500000000000000" pitchFamily="2" charset="-70"/>
              </a:rPr>
              <a:t>(jeigu PAFT 2 priedo 4.2.3 papunktyje išvardinti asmenys yra užsienio valstybės piliečiai)</a:t>
            </a:r>
            <a:r>
              <a:rPr kumimoji="0" lang="lt-LT" sz="1800" b="0" i="0" u="none" strike="noStrike" kern="1200" cap="none" spc="40" normalizeH="0" baseline="0" noProof="0" dirty="0">
                <a:ln>
                  <a:noFill/>
                </a:ln>
                <a:solidFill>
                  <a:srgbClr val="212529"/>
                </a:solidFill>
                <a:effectLst/>
                <a:uLnTx/>
                <a:uFillTx/>
                <a:latin typeface="Poppins" panose="00000500000000000000" pitchFamily="2" charset="-70"/>
              </a:rPr>
              <a:t>.</a:t>
            </a:r>
          </a:p>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endParaRPr lang="lt-LT" sz="1800" dirty="0">
              <a:solidFill>
                <a:srgbClr val="212529"/>
              </a:solidFill>
              <a:latin typeface="Poppins" panose="00000500000000000000" pitchFamily="2" charset="-70"/>
            </a:endParaRPr>
          </a:p>
          <a:p>
            <a:pPr lvl="0" algn="ctr">
              <a:lnSpc>
                <a:spcPct val="100000"/>
              </a:lnSpc>
              <a:spcAft>
                <a:spcPts val="600"/>
              </a:spcAft>
              <a:buClr>
                <a:srgbClr val="142D64"/>
              </a:buClr>
              <a:defRPr/>
            </a:pPr>
            <a:r>
              <a:rPr kumimoji="0" lang="lt-LT" sz="1800" b="1" i="0" u="none" strike="noStrike" kern="1200" cap="none" spc="40" normalizeH="0" baseline="0" noProof="0" dirty="0">
                <a:ln>
                  <a:noFill/>
                </a:ln>
                <a:solidFill>
                  <a:srgbClr val="092D68"/>
                </a:solidFill>
                <a:effectLst/>
                <a:uLnTx/>
                <a:uFillTx/>
                <a:latin typeface="Poppins" panose="00000500000000000000" pitchFamily="2" charset="-70"/>
              </a:rPr>
              <a:t>PAFT 2 priedas</a:t>
            </a:r>
            <a:r>
              <a:rPr lang="lt-LT" sz="1800" dirty="0">
                <a:solidFill>
                  <a:srgbClr val="212529"/>
                </a:solidFill>
                <a:latin typeface="Poppins" panose="00000500000000000000" pitchFamily="2" charset="-70"/>
              </a:rPr>
              <a:t>: </a:t>
            </a:r>
            <a:r>
              <a:rPr lang="lt-LT" sz="1800" dirty="0">
                <a:solidFill>
                  <a:srgbClr val="008080"/>
                </a:solidFill>
                <a:latin typeface="Poppins" panose="00000500000000000000" pitchFamily="2" charset="-70"/>
                <a:hlinkClick r:id="rId3">
                  <a:extLst>
                    <a:ext uri="{A12FA001-AC4F-418D-AE19-62706E023703}">
                      <ahyp:hlinkClr xmlns:ahyp="http://schemas.microsoft.com/office/drawing/2018/hyperlinkcolor" val="tx"/>
                    </a:ext>
                  </a:extLst>
                </a:hlinkClick>
              </a:rPr>
              <a:t>https://www.e-tar.lt/portal/lt/legalAct/14e33320f1ed11ec8fa7d02a65c371ad/asr</a:t>
            </a:r>
            <a:r>
              <a:rPr lang="lt-LT" sz="1800" dirty="0">
                <a:solidFill>
                  <a:srgbClr val="212529"/>
                </a:solidFill>
                <a:latin typeface="Poppins" panose="00000500000000000000" pitchFamily="2" charset="-70"/>
              </a:rPr>
              <a:t> (rubrika „Susijusi informacija“, skiltis „Suvestinės redakcijos priedai“).</a:t>
            </a:r>
            <a:endParaRPr kumimoji="0" lang="lt-LT" sz="1800" b="0" i="0" u="none" strike="noStrike" kern="1200" cap="none" spc="40" normalizeH="0" baseline="0" noProof="0" dirty="0">
              <a:ln>
                <a:noFill/>
              </a:ln>
              <a:solidFill>
                <a:srgbClr val="212529"/>
              </a:solidFill>
              <a:effectLst/>
              <a:uLnTx/>
              <a:uFillTx/>
              <a:latin typeface="Poppins" panose="00000500000000000000" pitchFamily="2" charset="-70"/>
            </a:endParaRPr>
          </a:p>
          <a:p>
            <a:pPr algn="just">
              <a:lnSpc>
                <a:spcPct val="100000"/>
              </a:lnSpc>
              <a:spcAft>
                <a:spcPts val="600"/>
              </a:spcAft>
              <a:buClr>
                <a:srgbClr val="142D64"/>
              </a:buClr>
            </a:pPr>
            <a:endParaRPr lang="lt-LT" i="1" dirty="0">
              <a:solidFill>
                <a:schemeClr val="tx1"/>
              </a:solidFill>
              <a:latin typeface="Poppins" panose="00000500000000000000" pitchFamily="2" charset="-70"/>
              <a:cs typeface="Poppins" panose="00000500000000000000" pitchFamily="2" charset="-70"/>
            </a:endParaRPr>
          </a:p>
        </p:txBody>
      </p:sp>
      <p:grpSp>
        <p:nvGrpSpPr>
          <p:cNvPr id="23" name="Group 22">
            <a:extLst>
              <a:ext uri="{FF2B5EF4-FFF2-40B4-BE49-F238E27FC236}">
                <a16:creationId xmlns:a16="http://schemas.microsoft.com/office/drawing/2014/main" id="{43779754-ACD0-2CF9-AC12-771F0F88B800}"/>
              </a:ext>
            </a:extLst>
          </p:cNvPr>
          <p:cNvGrpSpPr/>
          <p:nvPr/>
        </p:nvGrpSpPr>
        <p:grpSpPr>
          <a:xfrm>
            <a:off x="8428998" y="2213386"/>
            <a:ext cx="3175174" cy="2852733"/>
            <a:chOff x="5359400" y="1489075"/>
            <a:chExt cx="3454401" cy="2681288"/>
          </a:xfrm>
        </p:grpSpPr>
        <p:grpSp>
          <p:nvGrpSpPr>
            <p:cNvPr id="24" name="Group 23">
              <a:extLst>
                <a:ext uri="{FF2B5EF4-FFF2-40B4-BE49-F238E27FC236}">
                  <a16:creationId xmlns:a16="http://schemas.microsoft.com/office/drawing/2014/main" id="{1F07090E-C774-396B-B9C2-37C0229A5A2E}"/>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29" name="Freeform 5">
                <a:extLst>
                  <a:ext uri="{FF2B5EF4-FFF2-40B4-BE49-F238E27FC236}">
                    <a16:creationId xmlns:a16="http://schemas.microsoft.com/office/drawing/2014/main" id="{815B60BD-F799-65D5-3FAF-AFA426025CC8}"/>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30" name="Freeform 6">
                <a:extLst>
                  <a:ext uri="{FF2B5EF4-FFF2-40B4-BE49-F238E27FC236}">
                    <a16:creationId xmlns:a16="http://schemas.microsoft.com/office/drawing/2014/main" id="{55A78616-78C4-C1B7-05FD-C4403F97FC40}"/>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62626"/>
                  </a:solidFill>
                  <a:effectLst/>
                  <a:uLnTx/>
                  <a:uFillTx/>
                  <a:latin typeface="Calibri"/>
                </a:endParaRPr>
              </a:p>
            </p:txBody>
          </p:sp>
          <p:sp>
            <p:nvSpPr>
              <p:cNvPr id="31" name="Freeform 7">
                <a:extLst>
                  <a:ext uri="{FF2B5EF4-FFF2-40B4-BE49-F238E27FC236}">
                    <a16:creationId xmlns:a16="http://schemas.microsoft.com/office/drawing/2014/main" id="{E3AAF661-6344-D1A7-6DB1-D2DD40665017}"/>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25" name="Group 24">
              <a:extLst>
                <a:ext uri="{FF2B5EF4-FFF2-40B4-BE49-F238E27FC236}">
                  <a16:creationId xmlns:a16="http://schemas.microsoft.com/office/drawing/2014/main" id="{B3CEED3A-E520-01FF-BA2D-952E0BA381D5}"/>
                </a:ext>
              </a:extLst>
            </p:cNvPr>
            <p:cNvGrpSpPr/>
            <p:nvPr/>
          </p:nvGrpSpPr>
          <p:grpSpPr>
            <a:xfrm>
              <a:off x="6527800" y="1997075"/>
              <a:ext cx="755650" cy="1128713"/>
              <a:chOff x="6527800" y="1997075"/>
              <a:chExt cx="755650" cy="1128713"/>
            </a:xfrm>
          </p:grpSpPr>
          <p:sp>
            <p:nvSpPr>
              <p:cNvPr id="26" name="Freeform 8">
                <a:extLst>
                  <a:ext uri="{FF2B5EF4-FFF2-40B4-BE49-F238E27FC236}">
                    <a16:creationId xmlns:a16="http://schemas.microsoft.com/office/drawing/2014/main" id="{BA8982A1-6F4F-959E-4F8B-18714288B7E5}"/>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7" name="Freeform 9">
                <a:extLst>
                  <a:ext uri="{FF2B5EF4-FFF2-40B4-BE49-F238E27FC236}">
                    <a16:creationId xmlns:a16="http://schemas.microsoft.com/office/drawing/2014/main" id="{FE45DCB3-7571-AC98-43B1-2F1F9CA6A22E}"/>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28" name="Freeform 10">
                <a:extLst>
                  <a:ext uri="{FF2B5EF4-FFF2-40B4-BE49-F238E27FC236}">
                    <a16:creationId xmlns:a16="http://schemas.microsoft.com/office/drawing/2014/main" id="{2242166A-0C99-565B-7084-513CE35EDE55}"/>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Tree>
    <p:extLst>
      <p:ext uri="{BB962C8B-B14F-4D97-AF65-F5344CB8AC3E}">
        <p14:creationId xmlns:p14="http://schemas.microsoft.com/office/powerpoint/2010/main" val="1385270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8E832-F2E3-DFFE-9241-F376AE9798D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3B67702-FDD2-5F1A-B08E-4E01356E0C54}"/>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a:t>
            </a:r>
            <a:r>
              <a:rPr kumimoji="0" lang="en-US" sz="4400" b="0" i="0" u="none" strike="noStrike" kern="1200" cap="none" spc="40" normalizeH="0" baseline="0" noProof="0" dirty="0">
                <a:ln>
                  <a:noFill/>
                </a:ln>
                <a:solidFill>
                  <a:srgbClr val="092E68"/>
                </a:solidFill>
                <a:effectLst/>
                <a:uLnTx/>
                <a:uFillTx/>
                <a:latin typeface="DM Serif Display" pitchFamily="2" charset="0"/>
                <a:ea typeface="+mn-ea"/>
                <a:cs typeface="+mn-cs"/>
              </a:rPr>
              <a:t>5</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C897BDA5-A0AF-9072-4356-5AAF7D5367C9}"/>
              </a:ext>
            </a:extLst>
          </p:cNvPr>
          <p:cNvSpPr>
            <a:spLocks noGrp="1"/>
          </p:cNvSpPr>
          <p:nvPr>
            <p:ph type="sldNum" sz="quarter" idx="4"/>
          </p:nvPr>
        </p:nvSpPr>
        <p:spPr/>
        <p:txBody>
          <a:bodyPr/>
          <a:lstStyle/>
          <a:p>
            <a:fld id="{2C9A1DEF-F8CC-264F-9A7B-89BAB9CBC5C2}" type="slidenum">
              <a:rPr lang="en-US" smtClean="0"/>
              <a:pPr/>
              <a:t>36</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724BD246-1B9B-E01F-2C25-62443B2A6992}"/>
              </a:ext>
            </a:extLst>
          </p:cNvPr>
          <p:cNvSpPr>
            <a:spLocks noGrp="1"/>
          </p:cNvSpPr>
          <p:nvPr>
            <p:ph type="body" sz="quarter" idx="10"/>
          </p:nvPr>
        </p:nvSpPr>
        <p:spPr>
          <a:xfrm>
            <a:off x="1416049" y="1654593"/>
            <a:ext cx="10188123" cy="4594866"/>
          </a:xfrm>
        </p:spPr>
        <p:txBody>
          <a:bodyPr/>
          <a:lstStyle/>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lt-LT" sz="1800" dirty="0">
                <a:solidFill>
                  <a:schemeClr val="tx1"/>
                </a:solidFill>
                <a:latin typeface="Poppins" panose="00000500000000000000" pitchFamily="2" charset="-70"/>
              </a:rPr>
              <a:t>J</a:t>
            </a:r>
            <a:r>
              <a:rPr lang="da-DK" sz="1800" dirty="0">
                <a:solidFill>
                  <a:schemeClr val="tx1"/>
                </a:solidFill>
                <a:latin typeface="Poppins" panose="00000500000000000000" pitchFamily="2" charset="-70"/>
              </a:rPr>
              <a:t>eigu, įgyvendinant projektą, </a:t>
            </a:r>
            <a:r>
              <a:rPr lang="da-DK" sz="1800" b="1" dirty="0">
                <a:solidFill>
                  <a:srgbClr val="092D68"/>
                </a:solidFill>
                <a:latin typeface="Poppins" panose="00000500000000000000" pitchFamily="2" charset="-70"/>
              </a:rPr>
              <a:t>bus vykdomi statybos darbai ir (arba) tvarkomieji statybos darbai</a:t>
            </a:r>
            <a:r>
              <a:rPr lang="da-DK" sz="1800" dirty="0">
                <a:solidFill>
                  <a:schemeClr val="tx1"/>
                </a:solidFill>
                <a:latin typeface="Poppins" panose="00000500000000000000" pitchFamily="2" charset="-70"/>
              </a:rPr>
              <a:t>:</a:t>
            </a:r>
            <a:endParaRPr lang="lt-LT" sz="18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statinio projektas;</a:t>
            </a:r>
          </a:p>
          <a:p>
            <a:pPr marL="1485900" lvl="2" indent="-342900" algn="just">
              <a:lnSpc>
                <a:spcPct val="100000"/>
              </a:lnSpc>
              <a:spcBef>
                <a:spcPts val="0"/>
              </a:spcBef>
              <a:spcAft>
                <a:spcPts val="600"/>
              </a:spcAft>
              <a:buClr>
                <a:srgbClr val="142D64"/>
              </a:buClr>
              <a:buFont typeface="Poppins" panose="00000500000000000000" pitchFamily="2" charset="-70"/>
              <a:buChar char="।"/>
              <a:defRPr/>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a:t>
            </a:r>
            <a:r>
              <a:rPr lang="en-US" sz="1400" b="1" dirty="0">
                <a:solidFill>
                  <a:schemeClr val="tx1"/>
                </a:solidFill>
                <a:latin typeface="Poppins" panose="00000500000000000000" pitchFamily="2" charset="-70"/>
                <a:cs typeface="Poppins" panose="00000500000000000000" pitchFamily="2" charset="-70"/>
              </a:rPr>
              <a:t> </a:t>
            </a:r>
            <a:r>
              <a:rPr lang="lt-LT" sz="1400" dirty="0">
                <a:solidFill>
                  <a:schemeClr val="tx1"/>
                </a:solidFill>
                <a:latin typeface="Poppins" panose="00000500000000000000" pitchFamily="2" charset="-70"/>
                <a:cs typeface="Poppins" panose="00000500000000000000" pitchFamily="2" charset="-70"/>
              </a:rPr>
              <a:t>Patvirtintame statinio projekte privalo būti parengta </a:t>
            </a:r>
            <a:r>
              <a:rPr lang="lt-LT" sz="1400" b="1" dirty="0">
                <a:solidFill>
                  <a:srgbClr val="092D68"/>
                </a:solidFill>
                <a:latin typeface="Poppins" panose="00000500000000000000" pitchFamily="2" charset="-70"/>
                <a:cs typeface="Poppins" panose="00000500000000000000" pitchFamily="2" charset="-70"/>
              </a:rPr>
              <a:t>statybos skaičiuojamosios kainos nustatymo dalis</a:t>
            </a:r>
            <a:r>
              <a:rPr lang="lt-LT" sz="1400" dirty="0">
                <a:solidFill>
                  <a:schemeClr val="tx1"/>
                </a:solidFill>
                <a:latin typeface="Poppins" panose="00000500000000000000" pitchFamily="2" charset="-70"/>
                <a:cs typeface="Poppins" panose="00000500000000000000" pitchFamily="2" charset="-70"/>
              </a:rPr>
              <a:t>. Jeigu teikiamas statinio projektas, kurio sudėtinė dalis yra tvarkybos darbų projektas, statybos darbų ir tvarkomųjų statybos darbų skaičiuojamosios kainos </a:t>
            </a:r>
            <a:r>
              <a:rPr lang="lt-LT" sz="1400" b="1" dirty="0">
                <a:solidFill>
                  <a:srgbClr val="092D68"/>
                </a:solidFill>
                <a:latin typeface="Poppins" panose="00000500000000000000" pitchFamily="2" charset="-70"/>
                <a:cs typeface="Poppins" panose="00000500000000000000" pitchFamily="2" charset="-70"/>
              </a:rPr>
              <a:t>turi būti aiškiai atskirtos</a:t>
            </a:r>
            <a:r>
              <a:rPr lang="lt-LT" sz="1400" dirty="0">
                <a:solidFill>
                  <a:schemeClr val="tx1"/>
                </a:solidFill>
                <a:latin typeface="Poppins" panose="00000500000000000000" pitchFamily="2" charset="-70"/>
                <a:cs typeface="Poppins" panose="00000500000000000000" pitchFamily="2" charset="-70"/>
              </a:rPr>
              <a:t> nuo tvarkybos darbų skaičiuojamųjų kainų.</a:t>
            </a:r>
          </a:p>
          <a:p>
            <a:pPr marL="1485900" lvl="2" indent="-342900" algn="just">
              <a:lnSpc>
                <a:spcPct val="100000"/>
              </a:lnSpc>
              <a:spcBef>
                <a:spcPts val="0"/>
              </a:spcBef>
              <a:spcAft>
                <a:spcPts val="600"/>
              </a:spcAft>
              <a:buClr>
                <a:srgbClr val="142D64"/>
              </a:buClr>
              <a:buFont typeface="Poppins" panose="00000500000000000000" pitchFamily="2" charset="-70"/>
              <a:buChar char="।"/>
              <a:defRPr/>
            </a:pPr>
            <a:r>
              <a:rPr lang="lt-LT" sz="1400" b="1" dirty="0">
                <a:solidFill>
                  <a:srgbClr val="008080"/>
                </a:solidFill>
                <a:latin typeface="Poppins" panose="00000500000000000000" pitchFamily="2" charset="-70"/>
                <a:cs typeface="Poppins" panose="00000500000000000000" pitchFamily="2" charset="-70"/>
              </a:rPr>
              <a:t>SVARBU</a:t>
            </a:r>
            <a:r>
              <a:rPr lang="en-US" sz="1400" b="1" dirty="0">
                <a:solidFill>
                  <a:srgbClr val="008080"/>
                </a:solidFill>
                <a:latin typeface="Poppins" panose="00000500000000000000" pitchFamily="2" charset="-70"/>
                <a:cs typeface="Poppins" panose="00000500000000000000" pitchFamily="2" charset="-70"/>
              </a:rPr>
              <a:t>! </a:t>
            </a:r>
            <a:r>
              <a:rPr lang="lt-LT" sz="1400" dirty="0">
                <a:solidFill>
                  <a:schemeClr val="tx1"/>
                </a:solidFill>
                <a:latin typeface="Poppins" panose="00000500000000000000" pitchFamily="2" charset="-70"/>
                <a:cs typeface="Poppins" panose="00000500000000000000" pitchFamily="2" charset="-70"/>
              </a:rPr>
              <a:t>Jeigu statinio projektavimas pradėtas vadovaujantis Statybos įstatymo, galiojusio iki 2024 m. lapkričio 1 d., nuostatomis ir statinio projektas rengiamas dviem etapais, kartu su PĮP pareiškėjas ir (arba) partneris turi pateikti </a:t>
            </a:r>
            <a:r>
              <a:rPr lang="lt-LT" sz="1400" b="1" dirty="0">
                <a:solidFill>
                  <a:srgbClr val="092D68"/>
                </a:solidFill>
                <a:latin typeface="Poppins" panose="00000500000000000000" pitchFamily="2" charset="-70"/>
                <a:cs typeface="Poppins" panose="00000500000000000000" pitchFamily="2" charset="-70"/>
              </a:rPr>
              <a:t>techninį projektą (arba techninį darbo projektą)</a:t>
            </a:r>
            <a:r>
              <a:rPr lang="en-US" sz="1400" dirty="0">
                <a:solidFill>
                  <a:schemeClr val="tx1"/>
                </a:solidFill>
                <a:latin typeface="Poppins" panose="00000500000000000000" pitchFamily="2" charset="-70"/>
                <a:cs typeface="Poppins" panose="00000500000000000000" pitchFamily="2" charset="-70"/>
              </a:rPr>
              <a:t>. </a:t>
            </a:r>
            <a:r>
              <a:rPr lang="lt-LT" sz="1400" dirty="0">
                <a:solidFill>
                  <a:schemeClr val="tx1"/>
                </a:solidFill>
                <a:latin typeface="Poppins" panose="00000500000000000000" pitchFamily="2" charset="-70"/>
                <a:cs typeface="Poppins" panose="00000500000000000000" pitchFamily="2" charset="-70"/>
              </a:rPr>
              <a:t>Jeigu statinio projektavimas pradėtas vadovaujantis Statybos įstatymo, įsigaliojusio po 2024 m. lapkričio 1 d., nuostatomis ir statinio projektas rengiamas dviem etapais, kartu su PĮP pareiškėjas ir (arba) partneris turi pateikti </a:t>
            </a:r>
            <a:r>
              <a:rPr lang="lt-LT" sz="1400" b="1" dirty="0">
                <a:solidFill>
                  <a:srgbClr val="092D68"/>
                </a:solidFill>
                <a:latin typeface="Poppins" panose="00000500000000000000" pitchFamily="2" charset="-70"/>
                <a:cs typeface="Poppins" panose="00000500000000000000" pitchFamily="2" charset="-70"/>
              </a:rPr>
              <a:t>projektinius pasiūlymus kartu su techniniu darbo projektu</a:t>
            </a:r>
            <a:r>
              <a:rPr lang="en-US" sz="1400" dirty="0">
                <a:solidFill>
                  <a:schemeClr val="tx1"/>
                </a:solidFill>
                <a:latin typeface="Poppins" panose="00000500000000000000" pitchFamily="2" charset="-70"/>
                <a:cs typeface="Poppins" panose="00000500000000000000" pitchFamily="2" charset="-70"/>
              </a:rPr>
              <a:t>.</a:t>
            </a:r>
            <a:endParaRPr lang="lt-LT" sz="14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statinio projekto ekspertizės akto kopij</a:t>
            </a:r>
            <a:r>
              <a:rPr lang="en-US" sz="1600" dirty="0">
                <a:solidFill>
                  <a:schemeClr val="tx1"/>
                </a:solidFill>
                <a:latin typeface="Poppins" panose="00000500000000000000" pitchFamily="2" charset="-70"/>
                <a:cs typeface="Poppins" panose="00000500000000000000" pitchFamily="2" charset="-70"/>
              </a:rPr>
              <a:t>a</a:t>
            </a:r>
            <a:r>
              <a:rPr lang="lt-LT" sz="1600" dirty="0">
                <a:solidFill>
                  <a:schemeClr val="tx1"/>
                </a:solidFill>
                <a:latin typeface="Poppins" panose="00000500000000000000" pitchFamily="2" charset="-70"/>
                <a:cs typeface="Poppins" panose="00000500000000000000" pitchFamily="2" charset="-70"/>
              </a:rPr>
              <a:t> ir skaičiuojamosios kainos nustatymo dalies ekspertizės kopija;</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paveldosaugos (specialiosios) ekspertizės akto kopija </a:t>
            </a:r>
            <a:r>
              <a:rPr lang="lt-LT" sz="1400" i="1" dirty="0">
                <a:solidFill>
                  <a:srgbClr val="092D68"/>
                </a:solidFill>
                <a:latin typeface="Poppins" panose="00000500000000000000" pitchFamily="2" charset="-70"/>
                <a:cs typeface="Poppins" panose="00000500000000000000" pitchFamily="2" charset="-70"/>
              </a:rPr>
              <a:t>(jeigu projekto įgyvendinimo metu bus vykdomi tvarkomieji statybos darbai arba kartu su jais ir tvarkomieji paveldosaugos darbai)</a:t>
            </a:r>
            <a:r>
              <a:rPr lang="lt-LT" sz="1600" dirty="0">
                <a:solidFill>
                  <a:schemeClr val="tx1"/>
                </a:solidFill>
                <a:latin typeface="Poppins" panose="00000500000000000000" pitchFamily="2" charset="-70"/>
                <a:cs typeface="Poppins" panose="00000500000000000000" pitchFamily="2" charset="-70"/>
              </a:rPr>
              <a:t>;</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statybą leidžiantis dokumentas.</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endParaRPr lang="lt-LT" sz="1600" dirty="0">
              <a:solidFill>
                <a:schemeClr val="tx1"/>
              </a:solidFill>
              <a:latin typeface="Poppins" panose="00000500000000000000" pitchFamily="2" charset="-70"/>
              <a:cs typeface="Poppins" panose="00000500000000000000" pitchFamily="2" charset="-70"/>
            </a:endParaRPr>
          </a:p>
          <a:p>
            <a:pPr algn="just">
              <a:lnSpc>
                <a:spcPct val="100000"/>
              </a:lnSpc>
              <a:spcAft>
                <a:spcPts val="600"/>
              </a:spcAft>
              <a:buClr>
                <a:srgbClr val="142D64"/>
              </a:buClr>
            </a:pPr>
            <a:endParaRPr lang="lt-LT" i="1"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1351335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6FA50-819F-D659-C9CF-6C06A52240A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95ED4FE-D4CD-0019-298C-290CCB4497C2}"/>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(6)</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4E3044A1-CE9C-0F7E-BD9D-299C3F4CF1B4}"/>
              </a:ext>
            </a:extLst>
          </p:cNvPr>
          <p:cNvSpPr>
            <a:spLocks noGrp="1"/>
          </p:cNvSpPr>
          <p:nvPr>
            <p:ph type="sldNum" sz="quarter" idx="4"/>
          </p:nvPr>
        </p:nvSpPr>
        <p:spPr/>
        <p:txBody>
          <a:bodyPr/>
          <a:lstStyle/>
          <a:p>
            <a:fld id="{2C9A1DEF-F8CC-264F-9A7B-89BAB9CBC5C2}" type="slidenum">
              <a:rPr lang="en-US" smtClean="0"/>
              <a:pPr/>
              <a:t>37</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61BF4450-A9F2-4B10-238B-3E99B5B46CD3}"/>
              </a:ext>
            </a:extLst>
          </p:cNvPr>
          <p:cNvSpPr>
            <a:spLocks noGrp="1"/>
          </p:cNvSpPr>
          <p:nvPr>
            <p:ph type="body" sz="quarter" idx="10"/>
          </p:nvPr>
        </p:nvSpPr>
        <p:spPr>
          <a:xfrm>
            <a:off x="1416049" y="1670775"/>
            <a:ext cx="10188123" cy="4594866"/>
          </a:xfrm>
        </p:spPr>
        <p:txBody>
          <a:bodyPr/>
          <a:lstStyle/>
          <a:p>
            <a:pPr marL="342900" marR="0" lvl="0" indent="-342900" algn="just" defTabSz="914400" rtl="0" eaLnBrk="1" fontAlgn="auto" latinLnBrk="0" hangingPunct="1">
              <a:lnSpc>
                <a:spcPct val="100000"/>
              </a:lnSpc>
              <a:spcBef>
                <a:spcPts val="0"/>
              </a:spcBef>
              <a:spcAft>
                <a:spcPts val="600"/>
              </a:spcAft>
              <a:buClr>
                <a:srgbClr val="142D64"/>
              </a:buClr>
              <a:buSzPct val="100000"/>
              <a:buFont typeface="Poppins" panose="00000500000000000000" pitchFamily="2" charset="-70"/>
              <a:buChar char="।"/>
              <a:tabLst/>
              <a:defRPr/>
            </a:pPr>
            <a:r>
              <a:rPr lang="en-US" sz="1800" dirty="0">
                <a:solidFill>
                  <a:schemeClr val="tx1"/>
                </a:solidFill>
                <a:latin typeface="Poppins" panose="00000500000000000000" pitchFamily="2" charset="-70"/>
              </a:rPr>
              <a:t>J</a:t>
            </a:r>
            <a:r>
              <a:rPr lang="lt-LT" sz="1800" dirty="0">
                <a:solidFill>
                  <a:schemeClr val="tx1"/>
                </a:solidFill>
                <a:latin typeface="Poppins" panose="00000500000000000000" pitchFamily="2" charset="-70"/>
              </a:rPr>
              <a:t>eigu,</a:t>
            </a:r>
            <a:r>
              <a:rPr lang="en-US" sz="1800" dirty="0">
                <a:solidFill>
                  <a:schemeClr val="tx1"/>
                </a:solidFill>
                <a:latin typeface="Poppins" panose="00000500000000000000" pitchFamily="2" charset="-70"/>
              </a:rPr>
              <a:t> </a:t>
            </a:r>
            <a:r>
              <a:rPr lang="lt-LT" sz="1800" dirty="0">
                <a:solidFill>
                  <a:schemeClr val="tx1"/>
                </a:solidFill>
                <a:latin typeface="Poppins" panose="00000500000000000000" pitchFamily="2" charset="-70"/>
              </a:rPr>
              <a:t>įgyvendinant projektą, </a:t>
            </a:r>
            <a:r>
              <a:rPr lang="lt-LT" sz="1800" b="1" dirty="0">
                <a:solidFill>
                  <a:srgbClr val="092D68"/>
                </a:solidFill>
                <a:latin typeface="Poppins" panose="00000500000000000000" pitchFamily="2" charset="-70"/>
              </a:rPr>
              <a:t>bus vykdomi paveldo tvarkybos darbai </a:t>
            </a:r>
            <a:r>
              <a:rPr lang="lt-LT" sz="1800" dirty="0">
                <a:solidFill>
                  <a:schemeClr val="tx1"/>
                </a:solidFill>
                <a:latin typeface="Poppins" panose="00000500000000000000" pitchFamily="2" charset="-70"/>
              </a:rPr>
              <a:t>arba </a:t>
            </a:r>
            <a:r>
              <a:rPr lang="lt-LT" sz="1800" b="1" dirty="0">
                <a:solidFill>
                  <a:srgbClr val="092D68"/>
                </a:solidFill>
                <a:latin typeface="Poppins" panose="00000500000000000000" pitchFamily="2" charset="-70"/>
              </a:rPr>
              <a:t>paveldo tvarkybos darbai kartu su tvarkomaisiais paprastojo remonto darbais</a:t>
            </a:r>
            <a:r>
              <a:rPr lang="da-DK" sz="1800" dirty="0">
                <a:solidFill>
                  <a:schemeClr val="tx1"/>
                </a:solidFill>
                <a:latin typeface="Poppins" panose="00000500000000000000" pitchFamily="2" charset="-70"/>
              </a:rPr>
              <a:t>:</a:t>
            </a:r>
            <a:endParaRPr lang="lt-LT" sz="18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tvarkybos darbų projektas</a:t>
            </a:r>
            <a:r>
              <a:rPr lang="en-US" sz="1600" dirty="0">
                <a:solidFill>
                  <a:schemeClr val="tx1"/>
                </a:solidFill>
                <a:latin typeface="Poppins" panose="00000500000000000000" pitchFamily="2" charset="-70"/>
                <a:cs typeface="Poppins" panose="00000500000000000000" pitchFamily="2" charset="-70"/>
              </a:rPr>
              <a:t>;</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parengt</a:t>
            </a:r>
            <a:r>
              <a:rPr lang="en-US" sz="1600" dirty="0">
                <a:solidFill>
                  <a:schemeClr val="tx1"/>
                </a:solidFill>
                <a:latin typeface="Poppins" panose="00000500000000000000" pitchFamily="2" charset="-70"/>
                <a:cs typeface="Poppins" panose="00000500000000000000" pitchFamily="2" charset="-70"/>
              </a:rPr>
              <a:t>a</a:t>
            </a:r>
            <a:r>
              <a:rPr lang="lt-LT" sz="1600" dirty="0">
                <a:solidFill>
                  <a:schemeClr val="tx1"/>
                </a:solidFill>
                <a:latin typeface="Poppins" panose="00000500000000000000" pitchFamily="2" charset="-70"/>
                <a:cs typeface="Poppins" panose="00000500000000000000" pitchFamily="2" charset="-70"/>
              </a:rPr>
              <a:t> ir patvirtint</a:t>
            </a:r>
            <a:r>
              <a:rPr lang="en-US" sz="1600" dirty="0">
                <a:solidFill>
                  <a:schemeClr val="tx1"/>
                </a:solidFill>
                <a:latin typeface="Poppins" panose="00000500000000000000" pitchFamily="2" charset="-70"/>
                <a:cs typeface="Poppins" panose="00000500000000000000" pitchFamily="2" charset="-70"/>
              </a:rPr>
              <a:t>a</a:t>
            </a:r>
            <a:r>
              <a:rPr lang="lt-LT" sz="1600" dirty="0">
                <a:solidFill>
                  <a:schemeClr val="tx1"/>
                </a:solidFill>
                <a:latin typeface="Poppins" panose="00000500000000000000" pitchFamily="2" charset="-70"/>
                <a:cs typeface="Poppins" panose="00000500000000000000" pitchFamily="2" charset="-70"/>
              </a:rPr>
              <a:t> Dailės vertybių tyrimo, konservavimo ir restauravimo darbų program</a:t>
            </a:r>
            <a:r>
              <a:rPr lang="en-US" sz="1600" dirty="0">
                <a:solidFill>
                  <a:schemeClr val="tx1"/>
                </a:solidFill>
                <a:latin typeface="Poppins" panose="00000500000000000000" pitchFamily="2" charset="-70"/>
                <a:cs typeface="Poppins" panose="00000500000000000000" pitchFamily="2" charset="-70"/>
              </a:rPr>
              <a:t>a </a:t>
            </a:r>
            <a:r>
              <a:rPr lang="en-US" sz="1400" i="1" dirty="0">
                <a:solidFill>
                  <a:srgbClr val="092D68"/>
                </a:solidFill>
                <a:latin typeface="Poppins" panose="00000500000000000000" pitchFamily="2" charset="-70"/>
                <a:cs typeface="Poppins" panose="00000500000000000000" pitchFamily="2" charset="-70"/>
              </a:rPr>
              <a:t>(</a:t>
            </a:r>
            <a:r>
              <a:rPr lang="lt-LT" sz="1400" i="1" dirty="0">
                <a:solidFill>
                  <a:srgbClr val="092D68"/>
                </a:solidFill>
                <a:latin typeface="Poppins" panose="00000500000000000000" pitchFamily="2" charset="-70"/>
                <a:cs typeface="Poppins" panose="00000500000000000000" pitchFamily="2" charset="-70"/>
              </a:rPr>
              <a:t>jeigu projekto įgyvendinimo metu bus atliekami vertybių, kurios yra nekilnojamojo kultūros paveldo objekto viena iš vertingųjų savybių (dailės kūrinių) darbai</a:t>
            </a:r>
            <a:r>
              <a:rPr lang="en-US" sz="1400" i="1" dirty="0">
                <a:solidFill>
                  <a:srgbClr val="092D68"/>
                </a:solidFill>
                <a:latin typeface="Poppins" panose="00000500000000000000" pitchFamily="2" charset="-70"/>
                <a:cs typeface="Poppins" panose="00000500000000000000" pitchFamily="2" charset="-70"/>
              </a:rPr>
              <a:t>)</a:t>
            </a:r>
            <a:r>
              <a:rPr lang="lt-LT" sz="1600" dirty="0">
                <a:solidFill>
                  <a:schemeClr val="tx1"/>
                </a:solidFill>
                <a:latin typeface="Poppins" panose="00000500000000000000" pitchFamily="2" charset="-70"/>
                <a:cs typeface="Poppins" panose="00000500000000000000" pitchFamily="2" charset="-70"/>
              </a:rPr>
              <a:t>;</a:t>
            </a:r>
          </a:p>
          <a:p>
            <a:pPr marL="1485900" lvl="2" indent="-342900" algn="just">
              <a:lnSpc>
                <a:spcPct val="100000"/>
              </a:lnSpc>
              <a:spcBef>
                <a:spcPts val="0"/>
              </a:spcBef>
              <a:spcAft>
                <a:spcPts val="600"/>
              </a:spcAft>
              <a:buClr>
                <a:srgbClr val="142D64"/>
              </a:buClr>
              <a:buFont typeface="Poppins" panose="00000500000000000000" pitchFamily="2" charset="-70"/>
              <a:buChar char="।"/>
              <a:defRPr/>
            </a:pPr>
            <a:r>
              <a:rPr lang="lt-LT" sz="1500" b="1" dirty="0">
                <a:solidFill>
                  <a:srgbClr val="008080"/>
                </a:solidFill>
                <a:latin typeface="Poppins" panose="00000500000000000000" pitchFamily="2" charset="-70"/>
                <a:cs typeface="Poppins" panose="00000500000000000000" pitchFamily="2" charset="-70"/>
              </a:rPr>
              <a:t>SVARBU</a:t>
            </a:r>
            <a:r>
              <a:rPr lang="en-US" sz="1500" b="1" dirty="0">
                <a:solidFill>
                  <a:srgbClr val="008080"/>
                </a:solidFill>
                <a:latin typeface="Poppins" panose="00000500000000000000" pitchFamily="2" charset="-70"/>
                <a:cs typeface="Poppins" panose="00000500000000000000" pitchFamily="2" charset="-70"/>
              </a:rPr>
              <a:t>! </a:t>
            </a:r>
            <a:r>
              <a:rPr lang="lt-LT" sz="1500" dirty="0">
                <a:solidFill>
                  <a:schemeClr val="tx1"/>
                </a:solidFill>
                <a:latin typeface="Poppins" panose="00000500000000000000" pitchFamily="2" charset="-70"/>
                <a:cs typeface="Poppins" panose="00000500000000000000" pitchFamily="2" charset="-70"/>
              </a:rPr>
              <a:t>Patvirtintame tvarkybos projekte privalo būti parengta </a:t>
            </a:r>
            <a:r>
              <a:rPr lang="lt-LT" sz="1500" b="1" dirty="0">
                <a:solidFill>
                  <a:srgbClr val="092D68"/>
                </a:solidFill>
                <a:latin typeface="Poppins" panose="00000500000000000000" pitchFamily="2" charset="-70"/>
                <a:cs typeface="Poppins" panose="00000500000000000000" pitchFamily="2" charset="-70"/>
              </a:rPr>
              <a:t>tvarkybos skaičiuojamosios kainos nustatymo dalis</a:t>
            </a:r>
            <a:r>
              <a:rPr lang="lt-LT" sz="1500" dirty="0">
                <a:solidFill>
                  <a:schemeClr val="tx1"/>
                </a:solidFill>
                <a:latin typeface="Poppins" panose="00000500000000000000" pitchFamily="2" charset="-70"/>
                <a:cs typeface="Poppins" panose="00000500000000000000" pitchFamily="2" charset="-70"/>
              </a:rPr>
              <a:t>. Tvarkybos projekte skaičiuojamosios kainos nustatymo dalys tvarkomiesiems paprastojo remonto darbams ir tvarkybos darbams </a:t>
            </a:r>
            <a:r>
              <a:rPr lang="lt-LT" sz="1500" b="1" dirty="0">
                <a:solidFill>
                  <a:srgbClr val="092D68"/>
                </a:solidFill>
                <a:latin typeface="Poppins" panose="00000500000000000000" pitchFamily="2" charset="-70"/>
                <a:cs typeface="Poppins" panose="00000500000000000000" pitchFamily="2" charset="-70"/>
              </a:rPr>
              <a:t>turi būti aiškiai atskirtos</a:t>
            </a:r>
            <a:r>
              <a:rPr lang="en-US" sz="1500" dirty="0">
                <a:solidFill>
                  <a:schemeClr val="tx1"/>
                </a:solidFill>
                <a:latin typeface="Poppins" panose="00000500000000000000" pitchFamily="2" charset="-70"/>
                <a:cs typeface="Poppins" panose="00000500000000000000" pitchFamily="2" charset="-70"/>
              </a:rPr>
              <a:t>.</a:t>
            </a:r>
            <a:endParaRPr lang="lt-LT" sz="15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leidim</a:t>
            </a:r>
            <a:r>
              <a:rPr lang="en-US" sz="1600" dirty="0">
                <a:solidFill>
                  <a:schemeClr val="tx1"/>
                </a:solidFill>
                <a:latin typeface="Poppins" panose="00000500000000000000" pitchFamily="2" charset="-70"/>
                <a:cs typeface="Poppins" panose="00000500000000000000" pitchFamily="2" charset="-70"/>
              </a:rPr>
              <a:t>as</a:t>
            </a:r>
            <a:r>
              <a:rPr lang="lt-LT" sz="1600" dirty="0">
                <a:solidFill>
                  <a:schemeClr val="tx1"/>
                </a:solidFill>
                <a:latin typeface="Poppins" panose="00000500000000000000" pitchFamily="2" charset="-70"/>
                <a:cs typeface="Poppins" panose="00000500000000000000" pitchFamily="2" charset="-70"/>
              </a:rPr>
              <a:t> atlikti kultūros paveldo objekto ar kultūros paveldo statinio tvarkybos darbus</a:t>
            </a:r>
            <a:r>
              <a:rPr lang="en-US" sz="1600" dirty="0">
                <a:solidFill>
                  <a:schemeClr val="tx1"/>
                </a:solidFill>
                <a:latin typeface="Poppins" panose="00000500000000000000" pitchFamily="2" charset="-70"/>
                <a:cs typeface="Poppins" panose="00000500000000000000" pitchFamily="2" charset="-70"/>
              </a:rPr>
              <a:t>.</a:t>
            </a:r>
            <a:endParaRPr lang="lt-LT" sz="1600" dirty="0">
              <a:solidFill>
                <a:schemeClr val="tx1"/>
              </a:solidFill>
              <a:latin typeface="Poppins" panose="00000500000000000000" pitchFamily="2" charset="-70"/>
              <a:cs typeface="Poppins" panose="00000500000000000000" pitchFamily="2" charset="-70"/>
            </a:endParaRPr>
          </a:p>
          <a:p>
            <a:pPr marL="1028700" lvl="1" indent="-342900" algn="just">
              <a:lnSpc>
                <a:spcPct val="100000"/>
              </a:lnSpc>
              <a:spcBef>
                <a:spcPts val="0"/>
              </a:spcBef>
              <a:spcAft>
                <a:spcPts val="12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paveldosaugos (specialiosios) ekspertizės akto kopij</a:t>
            </a:r>
            <a:r>
              <a:rPr lang="en-US" sz="1600" dirty="0">
                <a:solidFill>
                  <a:schemeClr val="tx1"/>
                </a:solidFill>
                <a:latin typeface="Poppins" panose="00000500000000000000" pitchFamily="2" charset="-70"/>
                <a:cs typeface="Poppins" panose="00000500000000000000" pitchFamily="2" charset="-70"/>
              </a:rPr>
              <a:t>a.</a:t>
            </a:r>
            <a:endParaRPr lang="en-US" sz="800" dirty="0">
              <a:solidFill>
                <a:schemeClr val="tx1"/>
              </a:solidFill>
              <a:latin typeface="Poppins" panose="00000500000000000000" pitchFamily="2" charset="-70"/>
              <a:cs typeface="Poppins" panose="00000500000000000000" pitchFamily="2" charset="-70"/>
            </a:endParaRPr>
          </a:p>
          <a:p>
            <a:pPr algn="ctr">
              <a:lnSpc>
                <a:spcPct val="100000"/>
              </a:lnSpc>
              <a:spcAft>
                <a:spcPts val="600"/>
              </a:spcAft>
              <a:buClr>
                <a:srgbClr val="142D64"/>
              </a:buClr>
              <a:defRPr/>
            </a:pPr>
            <a:r>
              <a:rPr lang="en-US" sz="1800" b="1" dirty="0">
                <a:solidFill>
                  <a:srgbClr val="008080"/>
                </a:solidFill>
                <a:latin typeface="Poppins" panose="00000500000000000000" pitchFamily="2" charset="-70"/>
                <a:cs typeface="Poppins" panose="00000500000000000000" pitchFamily="2" charset="-70"/>
              </a:rPr>
              <a:t>SVARBU!</a:t>
            </a:r>
            <a:r>
              <a:rPr lang="en-US" sz="1800" dirty="0">
                <a:solidFill>
                  <a:schemeClr val="tx1"/>
                </a:solidFill>
                <a:latin typeface="Poppins" panose="00000500000000000000" pitchFamily="2" charset="-70"/>
                <a:cs typeface="Poppins" panose="00000500000000000000" pitchFamily="2" charset="-70"/>
              </a:rPr>
              <a:t> </a:t>
            </a:r>
            <a:r>
              <a:rPr lang="en-US" sz="1800" b="1" dirty="0">
                <a:solidFill>
                  <a:srgbClr val="092D68"/>
                </a:solidFill>
                <a:latin typeface="Poppins" panose="00000500000000000000" pitchFamily="2" charset="-70"/>
                <a:cs typeface="Poppins" panose="00000500000000000000" pitchFamily="2" charset="-70"/>
              </a:rPr>
              <a:t>Projektams taikomi parengtumo reikalavimai. </a:t>
            </a:r>
            <a:r>
              <a:rPr lang="en-US" sz="1800" b="1" dirty="0">
                <a:solidFill>
                  <a:srgbClr val="F57F00"/>
                </a:solidFill>
                <a:latin typeface="Poppins" panose="00000500000000000000" pitchFamily="2" charset="-70"/>
              </a:rPr>
              <a:t>J</a:t>
            </a:r>
            <a:r>
              <a:rPr lang="lt-LT" sz="1800" b="1" dirty="0">
                <a:solidFill>
                  <a:srgbClr val="F57F00"/>
                </a:solidFill>
                <a:latin typeface="Poppins" panose="00000500000000000000" pitchFamily="2" charset="-70"/>
              </a:rPr>
              <a:t>eigu</a:t>
            </a:r>
            <a:r>
              <a:rPr lang="en-US" sz="1800" b="1" dirty="0">
                <a:solidFill>
                  <a:srgbClr val="F57F00"/>
                </a:solidFill>
                <a:latin typeface="Poppins" panose="00000500000000000000" pitchFamily="2" charset="-70"/>
              </a:rPr>
              <a:t> </a:t>
            </a:r>
            <a:r>
              <a:rPr lang="lt-LT" sz="1800" b="1" dirty="0">
                <a:solidFill>
                  <a:srgbClr val="F57F00"/>
                </a:solidFill>
                <a:latin typeface="Poppins" panose="00000500000000000000" pitchFamily="2" charset="-70"/>
              </a:rPr>
              <a:t>dokumentų, nurodytų </a:t>
            </a:r>
            <a:r>
              <a:rPr lang="en-US" sz="1800" b="1" dirty="0">
                <a:solidFill>
                  <a:srgbClr val="F57F00"/>
                </a:solidFill>
                <a:latin typeface="Poppins" panose="00000500000000000000" pitchFamily="2" charset="-70"/>
              </a:rPr>
              <a:t>Apra</a:t>
            </a:r>
            <a:r>
              <a:rPr lang="lt-LT" sz="1800" b="1" dirty="0">
                <a:solidFill>
                  <a:srgbClr val="F57F00"/>
                </a:solidFill>
                <a:latin typeface="Poppins" panose="00000500000000000000" pitchFamily="2" charset="-70"/>
              </a:rPr>
              <a:t>šo 5.1.11.19 ir 5.1.11.20 papunkčiuose, išdavimo data </a:t>
            </a:r>
            <a:r>
              <a:rPr lang="en-US" sz="1800" b="1" dirty="0">
                <a:solidFill>
                  <a:srgbClr val="F57F00"/>
                </a:solidFill>
                <a:latin typeface="Poppins" panose="00000500000000000000" pitchFamily="2" charset="-70"/>
              </a:rPr>
              <a:t>bus</a:t>
            </a:r>
            <a:r>
              <a:rPr lang="lt-LT" sz="1800" b="1" dirty="0">
                <a:solidFill>
                  <a:srgbClr val="F57F00"/>
                </a:solidFill>
                <a:latin typeface="Poppins" panose="00000500000000000000" pitchFamily="2" charset="-70"/>
              </a:rPr>
              <a:t> vėlesnė negu kvietimo teikti PĮP termino pabaigos data, PĮP </a:t>
            </a:r>
            <a:r>
              <a:rPr lang="en-US" sz="1800" b="1" dirty="0">
                <a:solidFill>
                  <a:srgbClr val="F57F00"/>
                </a:solidFill>
                <a:latin typeface="Poppins" panose="00000500000000000000" pitchFamily="2" charset="-70"/>
              </a:rPr>
              <a:t>bus</a:t>
            </a:r>
            <a:r>
              <a:rPr lang="lt-LT" sz="1800" b="1" dirty="0">
                <a:solidFill>
                  <a:srgbClr val="F57F00"/>
                </a:solidFill>
                <a:latin typeface="Poppins" panose="00000500000000000000" pitchFamily="2" charset="-70"/>
              </a:rPr>
              <a:t> atmetamas</a:t>
            </a:r>
            <a:r>
              <a:rPr lang="en-US" sz="1800" b="1" dirty="0">
                <a:solidFill>
                  <a:srgbClr val="F57F00"/>
                </a:solidFill>
                <a:latin typeface="Poppins" panose="00000500000000000000" pitchFamily="2" charset="-70"/>
              </a:rPr>
              <a:t>.</a:t>
            </a:r>
            <a:endParaRPr lang="lt-LT" sz="1800" dirty="0">
              <a:solidFill>
                <a:srgbClr val="F57F00"/>
              </a:solidFill>
              <a:latin typeface="Poppins" panose="00000500000000000000" pitchFamily="2" charset="-70"/>
              <a:cs typeface="Poppins" panose="00000500000000000000" pitchFamily="2" charset="-70"/>
            </a:endParaRPr>
          </a:p>
          <a:p>
            <a:pPr algn="just">
              <a:lnSpc>
                <a:spcPct val="100000"/>
              </a:lnSpc>
              <a:spcAft>
                <a:spcPts val="600"/>
              </a:spcAft>
              <a:buClr>
                <a:srgbClr val="142D64"/>
              </a:buClr>
            </a:pPr>
            <a:endParaRPr lang="lt-LT" i="1"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3862174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9F9D-A603-EB96-648B-949825CB727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083562-B215-E9A2-1BC8-CD2F6C08D72C}"/>
              </a:ext>
            </a:extLst>
          </p:cNvPr>
          <p:cNvSpPr>
            <a:spLocks noGrp="1"/>
          </p:cNvSpPr>
          <p:nvPr>
            <p:ph type="body" sz="quarter" idx="13"/>
          </p:nvPr>
        </p:nvSpPr>
        <p:spPr>
          <a:xfrm>
            <a:off x="1416049" y="476251"/>
            <a:ext cx="10188123" cy="1003758"/>
          </a:xfrm>
        </p:spPr>
        <p:txBody>
          <a:bodyPr/>
          <a:lstStyle/>
          <a:p>
            <a:pPr>
              <a:spcAft>
                <a:spcPts val="300"/>
              </a:spcAft>
            </a:pP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Kartu su PĮP teikiami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priedai</a:t>
            </a:r>
            <a:r>
              <a:rPr kumimoji="0" lang="pl-PL" sz="4400" b="0" i="0" u="none" strike="noStrike" kern="1200" cap="none" spc="40" normalizeH="0" baseline="0" noProof="0" dirty="0">
                <a:ln>
                  <a:noFill/>
                </a:ln>
                <a:solidFill>
                  <a:srgbClr val="092E68"/>
                </a:solidFill>
                <a:effectLst/>
                <a:uLnTx/>
                <a:uFillTx/>
                <a:latin typeface="DM Serif Display" pitchFamily="2" charset="0"/>
                <a:ea typeface="+mn-ea"/>
                <a:cs typeface="+mn-cs"/>
              </a:rPr>
              <a:t> </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a:t>
            </a:r>
            <a:r>
              <a:rPr kumimoji="0" lang="en-US" sz="4400" b="0" i="0" u="none" strike="noStrike" kern="1200" cap="none" spc="40" normalizeH="0" baseline="0" noProof="0" dirty="0">
                <a:ln>
                  <a:noFill/>
                </a:ln>
                <a:solidFill>
                  <a:srgbClr val="092E68"/>
                </a:solidFill>
                <a:effectLst/>
                <a:uLnTx/>
                <a:uFillTx/>
                <a:latin typeface="DM Serif Display" pitchFamily="2" charset="0"/>
                <a:ea typeface="+mn-ea"/>
                <a:cs typeface="+mn-cs"/>
              </a:rPr>
              <a:t>7</a:t>
            </a:r>
            <a:r>
              <a:rPr kumimoji="0" lang="lt-LT" sz="4400" b="0" i="0" u="none" strike="noStrike" kern="1200" cap="none" spc="40" normalizeH="0" baseline="0" noProof="0" dirty="0">
                <a:ln>
                  <a:noFill/>
                </a:ln>
                <a:solidFill>
                  <a:srgbClr val="092E68"/>
                </a:solidFill>
                <a:effectLst/>
                <a:uLnTx/>
                <a:uFillTx/>
                <a:latin typeface="DM Serif Display" pitchFamily="2" charset="0"/>
                <a:ea typeface="+mn-ea"/>
                <a:cs typeface="+mn-cs"/>
              </a:rPr>
              <a:t>)</a:t>
            </a:r>
          </a:p>
          <a:p>
            <a:pPr>
              <a:spcAft>
                <a:spcPts val="300"/>
              </a:spcAft>
            </a:pPr>
            <a:r>
              <a:rPr kumimoji="0" lang="lt-LT" sz="2800" b="0" i="1" u="none" strike="noStrike" kern="1200" cap="none" spc="40" normalizeH="0" baseline="0" noProof="0" dirty="0">
                <a:ln>
                  <a:noFill/>
                </a:ln>
                <a:solidFill>
                  <a:schemeClr val="bg2">
                    <a:lumMod val="50000"/>
                  </a:scheme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64A7F3CD-E0E1-CF3A-486B-64D85485C240}"/>
              </a:ext>
            </a:extLst>
          </p:cNvPr>
          <p:cNvSpPr>
            <a:spLocks noGrp="1"/>
          </p:cNvSpPr>
          <p:nvPr>
            <p:ph type="sldNum" sz="quarter" idx="4"/>
          </p:nvPr>
        </p:nvSpPr>
        <p:spPr/>
        <p:txBody>
          <a:bodyPr/>
          <a:lstStyle/>
          <a:p>
            <a:fld id="{2C9A1DEF-F8CC-264F-9A7B-89BAB9CBC5C2}" type="slidenum">
              <a:rPr lang="en-US" smtClean="0"/>
              <a:pPr/>
              <a:t>38</a:t>
            </a:fld>
            <a:r>
              <a:rPr lang="en-US"/>
              <a:t>   |   Centrinė projektų valdymo agentūra</a:t>
            </a:r>
            <a:endParaRPr lang="x-none" dirty="0"/>
          </a:p>
        </p:txBody>
      </p:sp>
      <p:sp>
        <p:nvSpPr>
          <p:cNvPr id="5" name="Text Placeholder 1">
            <a:extLst>
              <a:ext uri="{FF2B5EF4-FFF2-40B4-BE49-F238E27FC236}">
                <a16:creationId xmlns:a16="http://schemas.microsoft.com/office/drawing/2014/main" id="{38AEAB60-60C4-3E1D-3C58-F5AED2E8B969}"/>
              </a:ext>
            </a:extLst>
          </p:cNvPr>
          <p:cNvSpPr>
            <a:spLocks noGrp="1"/>
          </p:cNvSpPr>
          <p:nvPr>
            <p:ph type="body" sz="quarter" idx="10"/>
          </p:nvPr>
        </p:nvSpPr>
        <p:spPr>
          <a:xfrm>
            <a:off x="1416049" y="1443189"/>
            <a:ext cx="10188123" cy="4594866"/>
          </a:xfrm>
        </p:spPr>
        <p:txBody>
          <a:bodyPr/>
          <a:lstStyle/>
          <a:p>
            <a:pPr marL="342900" marR="0" lvl="0" indent="-342900" algn="just" defTabSz="914400" rtl="0" eaLnBrk="1" fontAlgn="auto" latinLnBrk="0" hangingPunct="1">
              <a:lnSpc>
                <a:spcPct val="100000"/>
              </a:lnSpc>
              <a:spcAft>
                <a:spcPts val="600"/>
              </a:spcAft>
              <a:buClr>
                <a:srgbClr val="142D64"/>
              </a:buClr>
              <a:buSzPct val="100000"/>
              <a:buFont typeface="Poppins" panose="00000500000000000000" pitchFamily="2" charset="-70"/>
              <a:buChar char="।"/>
              <a:tabLst/>
              <a:defRPr/>
            </a:pPr>
            <a:r>
              <a:rPr lang="lt-LT" sz="1800" dirty="0">
                <a:solidFill>
                  <a:schemeClr val="tx1"/>
                </a:solidFill>
                <a:latin typeface="Poppins" panose="00000500000000000000" pitchFamily="2" charset="-70"/>
              </a:rPr>
              <a:t>J</a:t>
            </a:r>
            <a:r>
              <a:rPr lang="pl-PL" sz="1800" dirty="0">
                <a:solidFill>
                  <a:schemeClr val="tx1"/>
                </a:solidFill>
                <a:latin typeface="Poppins" panose="00000500000000000000" pitchFamily="2" charset="-70"/>
              </a:rPr>
              <a:t>eigu projekte numatomi </a:t>
            </a:r>
            <a:r>
              <a:rPr lang="pl-PL" sz="1800" b="1" dirty="0">
                <a:solidFill>
                  <a:srgbClr val="092D68"/>
                </a:solidFill>
                <a:latin typeface="Poppins" panose="00000500000000000000" pitchFamily="2" charset="-70"/>
              </a:rPr>
              <a:t>paprastojo remonto darbai</a:t>
            </a:r>
            <a:r>
              <a:rPr lang="da-DK" sz="1800" dirty="0">
                <a:solidFill>
                  <a:schemeClr val="tx1"/>
                </a:solidFill>
                <a:latin typeface="Poppins" panose="00000500000000000000" pitchFamily="2" charset="-70"/>
              </a:rPr>
              <a:t>:</a:t>
            </a:r>
            <a:endParaRPr lang="lt-LT" sz="1800" dirty="0">
              <a:solidFill>
                <a:schemeClr val="tx1"/>
              </a:solidFill>
              <a:latin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paprastojo remonto aprašas, t. y. numatomų sutvarkyti patalpų brėžiniai iš inventorinės bylos ir (ar) orientaciniai planai / brėžiniai / schemos bei preliminarūs darbų kiekių žiniaraščiai arba dokumentai, kuriuose nustatyti orientaciniai darbų kiekiai ir jų kainos.</a:t>
            </a:r>
          </a:p>
          <a:p>
            <a:pPr marL="342900" indent="-342900" algn="just">
              <a:lnSpc>
                <a:spcPct val="100000"/>
              </a:lnSpc>
              <a:spcAft>
                <a:spcPts val="600"/>
              </a:spcAft>
              <a:buClr>
                <a:srgbClr val="142D64"/>
              </a:buClr>
              <a:buFont typeface="Poppins" panose="00000500000000000000" pitchFamily="2" charset="-70"/>
              <a:buChar char="।"/>
              <a:defRPr/>
            </a:pPr>
            <a:r>
              <a:rPr lang="lt-LT" sz="1800" dirty="0">
                <a:solidFill>
                  <a:schemeClr val="tx1"/>
                </a:solidFill>
                <a:latin typeface="Poppins" panose="00000500000000000000" pitchFamily="2" charset="-70"/>
                <a:cs typeface="Poppins" panose="00000500000000000000" pitchFamily="2" charset="-70"/>
              </a:rPr>
              <a:t>Papildomi dokumentai </a:t>
            </a:r>
            <a:r>
              <a:rPr lang="lt-LT" sz="1800" b="1" dirty="0">
                <a:solidFill>
                  <a:srgbClr val="092D68"/>
                </a:solidFill>
                <a:latin typeface="Poppins" panose="00000500000000000000" pitchFamily="2" charset="-70"/>
                <a:cs typeface="Poppins" panose="00000500000000000000" pitchFamily="2" charset="-70"/>
              </a:rPr>
              <a:t>pirmojo kvietimo atveju</a:t>
            </a:r>
            <a:r>
              <a:rPr lang="lt-LT" sz="1800" dirty="0">
                <a:solidFill>
                  <a:schemeClr val="tx1"/>
                </a:solidFill>
                <a:latin typeface="Poppins" panose="00000500000000000000" pitchFamily="2" charset="-70"/>
                <a:cs typeface="Poppins" panose="00000500000000000000" pitchFamily="2" charset="-70"/>
              </a:rPr>
              <a:t>:</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informacija apie pareiškėjui (partneriui) suteiktą valstybės pagalbą (PAFT 1 priedo 4 priedas);</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informacija apie valstybės pagalbos rūšį, į kurią pretenduoja pareiškėjas (partneris) (Aprašo 7 priedas).</a:t>
            </a:r>
            <a:endParaRPr lang="lt-LT" sz="1800" dirty="0">
              <a:solidFill>
                <a:schemeClr val="tx1"/>
              </a:solidFill>
              <a:latin typeface="Poppins" panose="00000500000000000000" pitchFamily="2" charset="-70"/>
              <a:cs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defRPr/>
            </a:pPr>
            <a:r>
              <a:rPr lang="lt-LT" sz="1800" dirty="0">
                <a:solidFill>
                  <a:schemeClr val="tx1"/>
                </a:solidFill>
                <a:latin typeface="Poppins" panose="00000500000000000000" pitchFamily="2" charset="-70"/>
                <a:cs typeface="Poppins" panose="00000500000000000000" pitchFamily="2" charset="-70"/>
              </a:rPr>
              <a:t>Papildomi dokumentai </a:t>
            </a:r>
            <a:r>
              <a:rPr lang="lt-LT" sz="1800" b="1" dirty="0">
                <a:solidFill>
                  <a:srgbClr val="092D68"/>
                </a:solidFill>
                <a:latin typeface="Poppins" panose="00000500000000000000" pitchFamily="2" charset="-70"/>
                <a:cs typeface="Poppins" panose="00000500000000000000" pitchFamily="2" charset="-70"/>
              </a:rPr>
              <a:t>antrojo kvietimo atveju</a:t>
            </a:r>
            <a:r>
              <a:rPr lang="lt-LT" sz="1800" dirty="0">
                <a:solidFill>
                  <a:schemeClr val="tx1"/>
                </a:solidFill>
                <a:latin typeface="Poppins" panose="00000500000000000000" pitchFamily="2" charset="-70"/>
                <a:cs typeface="Poppins" panose="00000500000000000000" pitchFamily="2" charset="-70"/>
              </a:rPr>
              <a:t>:</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dirty="0">
                <a:solidFill>
                  <a:schemeClr val="tx1"/>
                </a:solidFill>
                <a:latin typeface="Poppins" panose="00000500000000000000" pitchFamily="2" charset="-70"/>
                <a:cs typeface="Poppins" panose="00000500000000000000" pitchFamily="2" charset="-70"/>
              </a:rPr>
              <a:t>pareiškėjo (partnerio) „Vienos įmonės“ deklaracija (Aprašo 9 priedas);</a:t>
            </a: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lt-LT" sz="1600" b="1" dirty="0">
                <a:solidFill>
                  <a:srgbClr val="008080"/>
                </a:solidFill>
                <a:latin typeface="Poppins" panose="00000500000000000000" pitchFamily="2" charset="-70"/>
                <a:cs typeface="Poppins" panose="00000500000000000000" pitchFamily="2" charset="-70"/>
              </a:rPr>
              <a:t>SVARBU</a:t>
            </a:r>
            <a:r>
              <a:rPr lang="en-US" sz="1600" b="1" dirty="0">
                <a:solidFill>
                  <a:srgbClr val="008080"/>
                </a:solidFill>
                <a:latin typeface="Poppins" panose="00000500000000000000" pitchFamily="2" charset="-70"/>
                <a:cs typeface="Poppins" panose="00000500000000000000" pitchFamily="2" charset="-70"/>
              </a:rPr>
              <a:t>! </a:t>
            </a:r>
            <a:r>
              <a:rPr lang="lt-LT" sz="1600" dirty="0">
                <a:solidFill>
                  <a:schemeClr val="tx1"/>
                </a:solidFill>
                <a:latin typeface="Poppins" panose="00000500000000000000" pitchFamily="2" charset="-70"/>
                <a:cs typeface="Poppins" panose="00000500000000000000" pitchFamily="2" charset="-70"/>
              </a:rPr>
              <a:t>PĮP, kurių visos tinkamos finansuoti išlaidos neviršija 200 tūkst. Eur ir projekte nenumatyta 7 proc. netiesioginių išlaidų fiksuotoji norma, turi pateikti </a:t>
            </a:r>
            <a:r>
              <a:rPr lang="lt-LT" sz="1600" b="1" dirty="0">
                <a:solidFill>
                  <a:srgbClr val="092D68"/>
                </a:solidFill>
                <a:latin typeface="Poppins" panose="00000500000000000000" pitchFamily="2" charset="-70"/>
                <a:cs typeface="Poppins" panose="00000500000000000000" pitchFamily="2" charset="-70"/>
              </a:rPr>
              <a:t>detalius</a:t>
            </a:r>
            <a:r>
              <a:rPr lang="lt-LT" sz="1600" dirty="0">
                <a:solidFill>
                  <a:schemeClr val="tx1"/>
                </a:solidFill>
                <a:latin typeface="Poppins" panose="00000500000000000000" pitchFamily="2" charset="-70"/>
                <a:cs typeface="Poppins" panose="00000500000000000000" pitchFamily="2" charset="-70"/>
              </a:rPr>
              <a:t> išlaidas pagrindžiančius dokumentus.</a:t>
            </a:r>
            <a:endParaRPr lang="en-US" sz="1600" dirty="0">
              <a:solidFill>
                <a:schemeClr val="tx1"/>
              </a:solidFill>
              <a:latin typeface="Poppins" panose="00000500000000000000" pitchFamily="2" charset="-70"/>
              <a:cs typeface="Poppins" panose="00000500000000000000" pitchFamily="2" charset="-70"/>
            </a:endParaRPr>
          </a:p>
          <a:p>
            <a:pPr marL="1028700" lvl="1" indent="-342900" algn="just">
              <a:lnSpc>
                <a:spcPct val="100000"/>
              </a:lnSpc>
              <a:spcBef>
                <a:spcPts val="0"/>
              </a:spcBef>
              <a:spcAft>
                <a:spcPts val="600"/>
              </a:spcAft>
              <a:buClr>
                <a:srgbClr val="142D64"/>
              </a:buClr>
              <a:buFont typeface="Poppins" panose="00000500000000000000" pitchFamily="2" charset="-70"/>
              <a:buChar char="।"/>
              <a:defRPr/>
            </a:pPr>
            <a:r>
              <a:rPr lang="en-US" sz="1600" b="1" dirty="0">
                <a:solidFill>
                  <a:srgbClr val="008080"/>
                </a:solidFill>
                <a:latin typeface="Poppins" panose="00000500000000000000" pitchFamily="2" charset="-70"/>
                <a:cs typeface="Poppins" panose="00000500000000000000" pitchFamily="2" charset="-70"/>
              </a:rPr>
              <a:t>SVARBU! </a:t>
            </a:r>
            <a:r>
              <a:rPr lang="en-US" sz="1600" dirty="0">
                <a:solidFill>
                  <a:schemeClr val="tx1"/>
                </a:solidFill>
                <a:latin typeface="Poppins" panose="00000500000000000000" pitchFamily="2" charset="-70"/>
                <a:cs typeface="Poppins" panose="00000500000000000000" pitchFamily="2" charset="-70"/>
              </a:rPr>
              <a:t>Projekt</a:t>
            </a:r>
            <a:r>
              <a:rPr lang="lt-LT" sz="1600" dirty="0">
                <a:solidFill>
                  <a:schemeClr val="tx1"/>
                </a:solidFill>
                <a:latin typeface="Poppins" panose="00000500000000000000" pitchFamily="2" charset="-70"/>
                <a:cs typeface="Poppins" panose="00000500000000000000" pitchFamily="2" charset="-70"/>
              </a:rPr>
              <a:t>ų, kurių visos tinkamos finansuoti išlaidos neviršys 200 000 Eur ir projekte nebus numatyta 7 proc. netiesioginių išlaidų fiksuotoji norma, išlaidoms </a:t>
            </a:r>
            <a:r>
              <a:rPr lang="lt-LT" sz="1600" b="1" dirty="0">
                <a:solidFill>
                  <a:srgbClr val="092D68"/>
                </a:solidFill>
                <a:latin typeface="Poppins" panose="00000500000000000000" pitchFamily="2" charset="-70"/>
                <a:cs typeface="Poppins" panose="00000500000000000000" pitchFamily="2" charset="-70"/>
              </a:rPr>
              <a:t>bus taikomas supaprastintas išlaidų apmokėjimas</a:t>
            </a:r>
            <a:r>
              <a:rPr lang="lt-LT" sz="1600" dirty="0">
                <a:solidFill>
                  <a:schemeClr val="tx1"/>
                </a:solidFill>
                <a:latin typeface="Poppins" panose="00000500000000000000" pitchFamily="2" charset="-70"/>
                <a:cs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defRPr/>
            </a:pPr>
            <a:endParaRPr lang="lt-LT" sz="1800" dirty="0">
              <a:solidFill>
                <a:schemeClr val="tx1"/>
              </a:solidFill>
              <a:latin typeface="Poppins" panose="00000500000000000000" pitchFamily="2" charset="-70"/>
              <a:cs typeface="Poppins" panose="00000500000000000000" pitchFamily="2" charset="-70"/>
            </a:endParaRPr>
          </a:p>
          <a:p>
            <a:pPr marL="342900" indent="-342900" algn="just">
              <a:lnSpc>
                <a:spcPct val="100000"/>
              </a:lnSpc>
              <a:spcAft>
                <a:spcPts val="600"/>
              </a:spcAft>
              <a:buClr>
                <a:srgbClr val="142D64"/>
              </a:buClr>
              <a:buFont typeface="Poppins" panose="00000500000000000000" pitchFamily="2" charset="-70"/>
              <a:buChar char="।"/>
              <a:defRPr/>
            </a:pPr>
            <a:endParaRPr lang="lt-LT" sz="1800" dirty="0">
              <a:solidFill>
                <a:schemeClr val="tx1"/>
              </a:solidFill>
              <a:latin typeface="Poppins" panose="00000500000000000000" pitchFamily="2" charset="-70"/>
              <a:cs typeface="Poppins" panose="00000500000000000000" pitchFamily="2" charset="-70"/>
            </a:endParaRPr>
          </a:p>
          <a:p>
            <a:pPr algn="just">
              <a:lnSpc>
                <a:spcPct val="100000"/>
              </a:lnSpc>
              <a:spcAft>
                <a:spcPts val="600"/>
              </a:spcAft>
              <a:buClr>
                <a:srgbClr val="142D64"/>
              </a:buClr>
              <a:defRPr/>
            </a:pPr>
            <a:endParaRPr lang="lt-LT" sz="1800" dirty="0">
              <a:solidFill>
                <a:schemeClr val="tx1"/>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390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5E805-25E7-F577-9003-E8443178F865}"/>
              </a:ext>
            </a:extLst>
          </p:cNvPr>
          <p:cNvSpPr>
            <a:spLocks noGrp="1"/>
          </p:cNvSpPr>
          <p:nvPr>
            <p:ph type="body" sz="quarter" idx="10"/>
          </p:nvPr>
        </p:nvSpPr>
        <p:spPr>
          <a:xfrm>
            <a:off x="1416048" y="2027824"/>
            <a:ext cx="10281028" cy="4619038"/>
          </a:xfrm>
        </p:spPr>
        <p:txBody>
          <a:bodyPr/>
          <a:lstStyle/>
          <a:p>
            <a:pPr marL="342900" indent="-342900" algn="just">
              <a:spcAft>
                <a:spcPts val="600"/>
              </a:spcAft>
              <a:buClr>
                <a:srgbClr val="142D64"/>
              </a:buClr>
              <a:buFont typeface="Poppins" panose="00000500000000000000" pitchFamily="2" charset="-70"/>
              <a:buChar char="।"/>
            </a:pPr>
            <a:r>
              <a:rPr lang="lt-LT" sz="1800" b="1" i="0" noProof="0" dirty="0">
                <a:solidFill>
                  <a:srgbClr val="142D64"/>
                </a:solidFill>
                <a:effectLst/>
                <a:latin typeface="Poppins" panose="00000500000000000000" pitchFamily="2" charset="-70"/>
              </a:rPr>
              <a:t>Finansuojamos projektų veiklos </a:t>
            </a:r>
            <a:r>
              <a:rPr lang="lt-LT" sz="1800" i="0" noProof="0" dirty="0">
                <a:solidFill>
                  <a:srgbClr val="212529"/>
                </a:solidFill>
                <a:effectLst/>
                <a:latin typeface="Poppins" panose="00000500000000000000" pitchFamily="2" charset="-70"/>
              </a:rPr>
              <a:t>– KKI subjektų infrastruktūros ir (arba) kitų sąlygų, skirtų naujų arba patobulintų KKI produktų ir (arba) paslaugų kūrimui, gerinimas bei naujų arba patobulintų KKI produktų ir (arba) paslaugų kūrimas ir diegimas. </a:t>
            </a:r>
            <a:endParaRPr lang="lt-LT" sz="1800" b="0" i="0" noProof="0" dirty="0">
              <a:solidFill>
                <a:srgbClr val="212529"/>
              </a:solidFill>
              <a:effectLst/>
              <a:latin typeface="Poppins" panose="00000500000000000000" pitchFamily="2" charset="-70"/>
            </a:endParaRPr>
          </a:p>
          <a:p>
            <a:pPr marL="342900" indent="-342900" algn="just">
              <a:spcAft>
                <a:spcPts val="600"/>
              </a:spcAft>
              <a:buClr>
                <a:srgbClr val="142D64"/>
              </a:buClr>
              <a:buFont typeface="Poppins" panose="00000500000000000000" pitchFamily="2" charset="-70"/>
              <a:buChar char="।"/>
            </a:pPr>
            <a:r>
              <a:rPr lang="lt-LT" sz="1800" b="1" i="0" noProof="0" dirty="0">
                <a:solidFill>
                  <a:srgbClr val="008080"/>
                </a:solidFill>
                <a:effectLst/>
                <a:latin typeface="Poppins" panose="00000500000000000000" pitchFamily="2" charset="-70"/>
              </a:rPr>
              <a:t>SVARBU</a:t>
            </a:r>
            <a:r>
              <a:rPr lang="lt-LT" sz="1800" b="1" noProof="0" dirty="0">
                <a:solidFill>
                  <a:srgbClr val="008080"/>
                </a:solidFill>
                <a:latin typeface="Poppins" panose="00000500000000000000" pitchFamily="2" charset="-70"/>
              </a:rPr>
              <a:t>!</a:t>
            </a:r>
            <a:r>
              <a:rPr lang="lt-LT" sz="1800" b="0" i="0" noProof="0" dirty="0">
                <a:solidFill>
                  <a:srgbClr val="008080"/>
                </a:solidFill>
                <a:effectLst/>
                <a:latin typeface="Poppins" panose="00000500000000000000" pitchFamily="2" charset="-70"/>
              </a:rPr>
              <a:t> </a:t>
            </a:r>
            <a:r>
              <a:rPr lang="lt-LT" sz="1800" b="0" i="0" noProof="0" dirty="0">
                <a:solidFill>
                  <a:srgbClr val="212529"/>
                </a:solidFill>
                <a:effectLst/>
                <a:latin typeface="Poppins" panose="00000500000000000000" pitchFamily="2" charset="-70"/>
              </a:rPr>
              <a:t>Projekto įgyvendinimo metu dėl pagerintos infrastruktūros ir (arba) kitų sąlygų </a:t>
            </a:r>
            <a:r>
              <a:rPr lang="lt-LT" sz="1800" b="1" i="0" noProof="0" dirty="0">
                <a:solidFill>
                  <a:srgbClr val="092D68"/>
                </a:solidFill>
                <a:effectLst/>
                <a:latin typeface="Poppins" panose="00000500000000000000" pitchFamily="2" charset="-70"/>
              </a:rPr>
              <a:t>turi būti sukurtas naujas arba patobulintas KKI produktas ir (arba) paslauga</a:t>
            </a:r>
            <a:r>
              <a:rPr lang="lt-LT" sz="1800" b="0" i="0" noProof="0" dirty="0">
                <a:solidFill>
                  <a:srgbClr val="212529"/>
                </a:solidFill>
                <a:effectLst/>
                <a:latin typeface="Poppins" panose="00000500000000000000" pitchFamily="2" charset="-70"/>
              </a:rPr>
              <a:t>. </a:t>
            </a:r>
          </a:p>
          <a:p>
            <a:pPr marL="342900" indent="-342900" algn="just">
              <a:spcAft>
                <a:spcPts val="600"/>
              </a:spcAft>
              <a:buClr>
                <a:srgbClr val="142D64"/>
              </a:buClr>
              <a:buFont typeface="Poppins" panose="00000500000000000000" pitchFamily="2" charset="-70"/>
              <a:buChar char="।"/>
            </a:pPr>
            <a:r>
              <a:rPr lang="lt-LT" sz="1800" b="1" kern="0" noProof="0" dirty="0">
                <a:solidFill>
                  <a:srgbClr val="142D64"/>
                </a:solidFill>
                <a:latin typeface="Poppins" panose="00000500000000000000" pitchFamily="2" charset="-70"/>
                <a:ea typeface="+mn-ea"/>
                <a:cs typeface="+mn-cs"/>
              </a:rPr>
              <a:t>Reikalavimai </a:t>
            </a:r>
            <a:r>
              <a:rPr lang="lt-LT" sz="1800" b="1" noProof="0" dirty="0">
                <a:solidFill>
                  <a:srgbClr val="092D68"/>
                </a:solidFill>
                <a:latin typeface="Poppins" panose="00000500000000000000" pitchFamily="2" charset="-70"/>
              </a:rPr>
              <a:t>KKI produktui ir (arba) paslaugai</a:t>
            </a:r>
            <a:r>
              <a:rPr lang="lt-LT" sz="1800" b="0" i="0" noProof="0" dirty="0">
                <a:solidFill>
                  <a:srgbClr val="212529"/>
                </a:solidFill>
                <a:effectLst/>
                <a:latin typeface="Poppins" panose="00000500000000000000" pitchFamily="2" charset="-70"/>
              </a:rPr>
              <a:t>: </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KKI produktas ir (arba) paslauga turi būti </a:t>
            </a:r>
            <a:r>
              <a:rPr lang="lt-LT" sz="1600" b="1" i="0" noProof="0" dirty="0">
                <a:solidFill>
                  <a:srgbClr val="142D64"/>
                </a:solidFill>
                <a:effectLst/>
                <a:latin typeface="Poppins" panose="00000500000000000000" pitchFamily="2" charset="-70"/>
              </a:rPr>
              <a:t>konkurencingas ir paklausus</a:t>
            </a:r>
            <a:r>
              <a:rPr lang="lt-LT" sz="1600" b="0" i="0" noProof="0" dirty="0">
                <a:solidFill>
                  <a:srgbClr val="212529"/>
                </a:solidFill>
                <a:effectLst/>
                <a:latin typeface="Poppins" panose="00000500000000000000" pitchFamily="2" charset="-70"/>
              </a:rPr>
              <a:t>;</a:t>
            </a:r>
          </a:p>
          <a:p>
            <a:pPr marL="1028700" lvl="1" indent="-342900" algn="just">
              <a:spcBef>
                <a:spcPts val="0"/>
              </a:spcBef>
              <a:spcAft>
                <a:spcPts val="600"/>
              </a:spcAft>
              <a:buClr>
                <a:srgbClr val="142D64"/>
              </a:buClr>
              <a:buFont typeface="Poppins" panose="00000500000000000000" pitchFamily="2" charset="-70"/>
              <a:buChar char="।"/>
            </a:pPr>
            <a:r>
              <a:rPr lang="lt-LT" sz="1600" noProof="0" dirty="0">
                <a:solidFill>
                  <a:srgbClr val="212529"/>
                </a:solidFill>
                <a:latin typeface="Poppins" panose="00000500000000000000" pitchFamily="2" charset="-70"/>
              </a:rPr>
              <a:t>KKI produktas ir (arba) paslauga turi </a:t>
            </a:r>
            <a:r>
              <a:rPr lang="lt-LT" sz="1600" b="1" noProof="0" dirty="0">
                <a:solidFill>
                  <a:srgbClr val="142D64"/>
                </a:solidFill>
                <a:latin typeface="Poppins" panose="00000500000000000000" pitchFamily="2" charset="-70"/>
              </a:rPr>
              <a:t>kurti socialinį poveikį</a:t>
            </a:r>
            <a:r>
              <a:rPr lang="lt-LT" sz="1600" noProof="0" dirty="0">
                <a:solidFill>
                  <a:srgbClr val="212529"/>
                </a:solidFill>
                <a:latin typeface="Poppins" panose="00000500000000000000" pitchFamily="2" charset="-70"/>
              </a:rPr>
              <a:t>;</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KKI produktas ir (arba) paslauga turi būti </a:t>
            </a:r>
            <a:r>
              <a:rPr lang="lt-LT" sz="1600" b="1" i="0" noProof="0" dirty="0">
                <a:solidFill>
                  <a:srgbClr val="142D64"/>
                </a:solidFill>
                <a:effectLst/>
                <a:latin typeface="Poppins" panose="00000500000000000000" pitchFamily="2" charset="-70"/>
              </a:rPr>
              <a:t>kultūros </a:t>
            </a:r>
            <a:r>
              <a:rPr lang="en-US" sz="1600" i="0" noProof="0" dirty="0">
                <a:solidFill>
                  <a:schemeClr val="tx1"/>
                </a:solidFill>
                <a:effectLst/>
                <a:latin typeface="Poppins" panose="00000500000000000000" pitchFamily="2" charset="-70"/>
              </a:rPr>
              <a:t>(</a:t>
            </a:r>
            <a:r>
              <a:rPr lang="lt-LT" sz="1600" i="0" noProof="0" dirty="0">
                <a:solidFill>
                  <a:schemeClr val="tx1"/>
                </a:solidFill>
                <a:effectLst/>
                <a:latin typeface="Poppins" panose="00000500000000000000" pitchFamily="2" charset="-70"/>
              </a:rPr>
              <a:t>sąvokos apibrėžtis pateikiama </a:t>
            </a:r>
            <a:r>
              <a:rPr lang="en-US" sz="1600" i="0" noProof="0" dirty="0">
                <a:solidFill>
                  <a:srgbClr val="008080"/>
                </a:solidFill>
                <a:effectLst/>
                <a:latin typeface="Poppins" panose="00000500000000000000" pitchFamily="2" charset="-70"/>
                <a:hlinkClick r:id="rId3">
                  <a:extLst>
                    <a:ext uri="{A12FA001-AC4F-418D-AE19-62706E023703}">
                      <ahyp:hlinkClr xmlns:ahyp="http://schemas.microsoft.com/office/drawing/2018/hyperlinkcolor" val="tx"/>
                    </a:ext>
                  </a:extLst>
                </a:hlinkClick>
              </a:rPr>
              <a:t>Lietuvos </a:t>
            </a:r>
            <a:r>
              <a:rPr lang="lt-LT" sz="1600" i="0" noProof="0" dirty="0">
                <a:solidFill>
                  <a:srgbClr val="008080"/>
                </a:solidFill>
                <a:effectLst/>
                <a:latin typeface="Poppins" panose="00000500000000000000" pitchFamily="2" charset="-70"/>
                <a:hlinkClick r:id="rId3">
                  <a:extLst>
                    <a:ext uri="{A12FA001-AC4F-418D-AE19-62706E023703}">
                      <ahyp:hlinkClr xmlns:ahyp="http://schemas.microsoft.com/office/drawing/2018/hyperlinkcolor" val="tx"/>
                    </a:ext>
                  </a:extLst>
                </a:hlinkClick>
              </a:rPr>
              <a:t>Respublikos kultūros politikos pagrindų įstatyme</a:t>
            </a:r>
            <a:r>
              <a:rPr lang="lt-LT" sz="1600" i="0" noProof="0" dirty="0">
                <a:solidFill>
                  <a:schemeClr val="tx1"/>
                </a:solidFill>
                <a:effectLst/>
                <a:latin typeface="Poppins" panose="00000500000000000000" pitchFamily="2" charset="-70"/>
              </a:rPr>
              <a:t>)</a:t>
            </a:r>
            <a:r>
              <a:rPr lang="lt-LT" sz="1600" b="0" i="0" noProof="0" dirty="0">
                <a:solidFill>
                  <a:srgbClr val="212529"/>
                </a:solidFill>
                <a:effectLst/>
                <a:latin typeface="Poppins" panose="00000500000000000000" pitchFamily="2" charset="-70"/>
              </a:rPr>
              <a:t>.</a:t>
            </a:r>
            <a:endParaRPr lang="lt-LT" sz="1600" dirty="0">
              <a:solidFill>
                <a:srgbClr val="212529"/>
              </a:solidFill>
              <a:latin typeface="Poppins" panose="00000500000000000000" pitchFamily="2" charset="-70"/>
            </a:endParaRPr>
          </a:p>
          <a:p>
            <a:pPr lvl="1" indent="0" algn="ctr">
              <a:spcBef>
                <a:spcPts val="0"/>
              </a:spcBef>
              <a:spcAft>
                <a:spcPts val="600"/>
              </a:spcAft>
              <a:buClr>
                <a:srgbClr val="142D64"/>
              </a:buClr>
              <a:buNone/>
            </a:pPr>
            <a:r>
              <a:rPr lang="lt-LT" sz="1600" b="1" dirty="0">
                <a:solidFill>
                  <a:srgbClr val="092D68"/>
                </a:solidFill>
                <a:latin typeface="Poppins" panose="00000500000000000000" pitchFamily="2" charset="-70"/>
                <a:cs typeface="Poppins" panose="00000500000000000000" pitchFamily="2" charset="-70"/>
              </a:rPr>
              <a:t>KKI produkto ir (arba) paslaugos atitiktis Aprašo reikalavimams grindžiama PĮP dalies „Projekto inicijavimas“ skiltyje „Projektu sprendžiamos problemos“.</a:t>
            </a:r>
            <a:endParaRPr lang="lt-LT" sz="1600" b="1" i="0" noProof="0" dirty="0">
              <a:solidFill>
                <a:srgbClr val="092D68"/>
              </a:solidFill>
              <a:effectLst/>
              <a:latin typeface="Poppins" panose="00000500000000000000" pitchFamily="2" charset="-70"/>
              <a:cs typeface="Poppins" panose="00000500000000000000" pitchFamily="2" charset="-70"/>
            </a:endParaRPr>
          </a:p>
        </p:txBody>
      </p:sp>
      <p:sp>
        <p:nvSpPr>
          <p:cNvPr id="3" name="Text Placeholder 2">
            <a:extLst>
              <a:ext uri="{FF2B5EF4-FFF2-40B4-BE49-F238E27FC236}">
                <a16:creationId xmlns:a16="http://schemas.microsoft.com/office/drawing/2014/main" id="{24F5AD09-FE1A-9259-B872-133EAB030DAE}"/>
              </a:ext>
            </a:extLst>
          </p:cNvPr>
          <p:cNvSpPr>
            <a:spLocks noGrp="1"/>
          </p:cNvSpPr>
          <p:nvPr>
            <p:ph type="body" sz="quarter" idx="13"/>
          </p:nvPr>
        </p:nvSpPr>
        <p:spPr>
          <a:xfrm>
            <a:off x="1416049" y="476251"/>
            <a:ext cx="10281028" cy="1003758"/>
          </a:xfrm>
        </p:spPr>
        <p:txBody>
          <a:bodyPr/>
          <a:lstStyle/>
          <a:p>
            <a:pPr algn="just">
              <a:spcAft>
                <a:spcPts val="300"/>
              </a:spcAft>
            </a:pPr>
            <a:r>
              <a:rPr lang="lt-LT" dirty="0"/>
              <a:t>Finansuojamos veiklos ir joms taikomi reikalavimai (1)</a:t>
            </a:r>
          </a:p>
          <a:p>
            <a:pPr algn="just">
              <a:spcAft>
                <a:spcPts val="300"/>
              </a:spcAft>
            </a:pPr>
            <a:r>
              <a:rPr lang="lt-LT" sz="2400" i="1" dirty="0">
                <a:solidFill>
                  <a:schemeClr val="bg2">
                    <a:lumMod val="50000"/>
                  </a:schemeClr>
                </a:solidFill>
              </a:rPr>
              <a:t>Pirmasis ir antrasis kvietimai</a:t>
            </a:r>
          </a:p>
        </p:txBody>
      </p:sp>
      <p:sp>
        <p:nvSpPr>
          <p:cNvPr id="4" name="Slide Number Placeholder 3">
            <a:extLst>
              <a:ext uri="{FF2B5EF4-FFF2-40B4-BE49-F238E27FC236}">
                <a16:creationId xmlns:a16="http://schemas.microsoft.com/office/drawing/2014/main" id="{50096FE5-9A2C-09B1-7992-FF8F03F3FEEF}"/>
              </a:ext>
            </a:extLst>
          </p:cNvPr>
          <p:cNvSpPr>
            <a:spLocks noGrp="1"/>
          </p:cNvSpPr>
          <p:nvPr>
            <p:ph type="sldNum" sz="quarter" idx="4"/>
          </p:nvPr>
        </p:nvSpPr>
        <p:spPr/>
        <p:txBody>
          <a:bodyPr/>
          <a:lstStyle/>
          <a:p>
            <a:fld id="{2C9A1DEF-F8CC-264F-9A7B-89BAB9CBC5C2}" type="slidenum">
              <a:rPr lang="en-US" smtClean="0"/>
              <a:pPr/>
              <a:t>3</a:t>
            </a:fld>
            <a:r>
              <a:rPr lang="en-US" dirty="0"/>
              <a:t>   |   Centrinė projektų valdymo agentūra</a:t>
            </a:r>
            <a:endParaRPr lang="x-none" dirty="0"/>
          </a:p>
        </p:txBody>
      </p:sp>
    </p:spTree>
    <p:extLst>
      <p:ext uri="{BB962C8B-B14F-4D97-AF65-F5344CB8AC3E}">
        <p14:creationId xmlns:p14="http://schemas.microsoft.com/office/powerpoint/2010/main" val="355895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4B112-AC88-C66C-09B2-AF011B100728}"/>
              </a:ext>
            </a:extLst>
          </p:cNvPr>
          <p:cNvSpPr>
            <a:spLocks noGrp="1"/>
          </p:cNvSpPr>
          <p:nvPr>
            <p:ph type="body" sz="quarter" idx="13"/>
          </p:nvPr>
        </p:nvSpPr>
        <p:spPr/>
        <p:txBody>
          <a:bodyPr/>
          <a:lstStyle/>
          <a:p>
            <a:pPr>
              <a:spcAft>
                <a:spcPts val="300"/>
              </a:spcAft>
            </a:pPr>
            <a:r>
              <a:rPr lang="lt-LT" dirty="0"/>
              <a:t>Kiti reikalavimai (1)</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D3F5A24F-D379-62D4-3899-FA5811B4AEDE}"/>
              </a:ext>
            </a:extLst>
          </p:cNvPr>
          <p:cNvSpPr>
            <a:spLocks noGrp="1"/>
          </p:cNvSpPr>
          <p:nvPr>
            <p:ph type="sldNum" sz="quarter" idx="4"/>
          </p:nvPr>
        </p:nvSpPr>
        <p:spPr/>
        <p:txBody>
          <a:bodyPr/>
          <a:lstStyle/>
          <a:p>
            <a:fld id="{2C9A1DEF-F8CC-264F-9A7B-89BAB9CBC5C2}" type="slidenum">
              <a:rPr lang="en-US" smtClean="0"/>
              <a:pPr/>
              <a:t>39</a:t>
            </a:fld>
            <a:r>
              <a:rPr lang="en-US" dirty="0"/>
              <a:t>   |   Centrinė projektų valdymo agentūra</a:t>
            </a:r>
            <a:endParaRPr lang="x-none" dirty="0"/>
          </a:p>
        </p:txBody>
      </p:sp>
      <p:sp>
        <p:nvSpPr>
          <p:cNvPr id="6" name="Text Placeholder 1">
            <a:extLst>
              <a:ext uri="{FF2B5EF4-FFF2-40B4-BE49-F238E27FC236}">
                <a16:creationId xmlns:a16="http://schemas.microsoft.com/office/drawing/2014/main" id="{06825BD1-5861-173B-A6E4-EB08F98AAA4F}"/>
              </a:ext>
            </a:extLst>
          </p:cNvPr>
          <p:cNvSpPr>
            <a:spLocks noGrp="1"/>
          </p:cNvSpPr>
          <p:nvPr>
            <p:ph type="body" sz="quarter" idx="10"/>
          </p:nvPr>
        </p:nvSpPr>
        <p:spPr>
          <a:xfrm>
            <a:off x="1416049" y="1588651"/>
            <a:ext cx="10188122" cy="4140036"/>
          </a:xfrm>
        </p:spPr>
        <p:txBody>
          <a:bodyPr/>
          <a:lstStyle/>
          <a:p>
            <a:pPr marL="342900" indent="-342900" algn="just">
              <a:buClr>
                <a:srgbClr val="142D64"/>
              </a:buClr>
              <a:buFont typeface="Poppins" panose="00000500000000000000" pitchFamily="2" charset="-70"/>
              <a:buChar char="।"/>
            </a:pPr>
            <a:r>
              <a:rPr lang="lt-LT" sz="2000" b="1" i="0" dirty="0">
                <a:solidFill>
                  <a:srgbClr val="142D64"/>
                </a:solidFill>
                <a:effectLst/>
                <a:latin typeface="Poppins" panose="00000500000000000000" pitchFamily="2" charset="-70"/>
              </a:rPr>
              <a:t>Projektų įgyvendinimo trukmė:</a:t>
            </a:r>
          </a:p>
          <a:p>
            <a:pPr marL="1028700" lvl="1" indent="-342900" algn="just">
              <a:buClr>
                <a:srgbClr val="142D64"/>
              </a:buClr>
              <a:buFont typeface="Poppins" panose="00000500000000000000" pitchFamily="2" charset="-70"/>
              <a:buChar char="।"/>
            </a:pPr>
            <a:r>
              <a:rPr lang="lt-LT" sz="1800" i="0" dirty="0">
                <a:solidFill>
                  <a:schemeClr val="tx1"/>
                </a:solidFill>
                <a:effectLst/>
                <a:latin typeface="Poppins" panose="00000500000000000000" pitchFamily="2" charset="-70"/>
              </a:rPr>
              <a:t>projekto veiklos turi būti baigtos </a:t>
            </a:r>
            <a:r>
              <a:rPr lang="lt-LT" sz="1800" b="1" i="0" dirty="0">
                <a:solidFill>
                  <a:srgbClr val="092D68"/>
                </a:solidFill>
                <a:effectLst/>
                <a:latin typeface="Poppins" panose="00000500000000000000" pitchFamily="2" charset="-70"/>
              </a:rPr>
              <a:t>ne vėliau kaip iki 2027 m. gruodžio 31 d.</a:t>
            </a:r>
            <a:r>
              <a:rPr lang="lt-LT" sz="1800" i="0" dirty="0">
                <a:solidFill>
                  <a:schemeClr val="tx1"/>
                </a:solidFill>
                <a:effectLst/>
                <a:latin typeface="Poppins" panose="00000500000000000000" pitchFamily="2" charset="-70"/>
              </a:rPr>
              <a:t>;</a:t>
            </a:r>
          </a:p>
          <a:p>
            <a:pPr marL="1028700" lvl="1" indent="-342900" algn="just">
              <a:spcAft>
                <a:spcPts val="1200"/>
              </a:spcAft>
              <a:buClr>
                <a:srgbClr val="142D64"/>
              </a:buClr>
              <a:buFont typeface="Poppins" panose="00000500000000000000" pitchFamily="2" charset="-70"/>
              <a:buChar char="।"/>
            </a:pPr>
            <a:r>
              <a:rPr lang="lt-LT" sz="1800" b="1" i="0" dirty="0">
                <a:solidFill>
                  <a:srgbClr val="092D68"/>
                </a:solidFill>
                <a:effectLst/>
                <a:latin typeface="Poppins" panose="00000500000000000000" pitchFamily="2" charset="-70"/>
              </a:rPr>
              <a:t>dėl objektyvių priežasčių, kurių projekto vykdytojas negalėjo numatyti PĮP pateikimo ir vertinimo metu</a:t>
            </a:r>
            <a:r>
              <a:rPr lang="lt-LT" sz="1800" i="0" dirty="0">
                <a:solidFill>
                  <a:schemeClr val="tx1"/>
                </a:solidFill>
                <a:effectLst/>
                <a:latin typeface="Poppins" panose="00000500000000000000" pitchFamily="2" charset="-70"/>
              </a:rPr>
              <a:t>, projekto veiklų įgyvendinimo laikotarpis gali būti pratęstas, tačiau </a:t>
            </a:r>
            <a:r>
              <a:rPr lang="lt-LT" sz="1800" b="1" i="0" dirty="0">
                <a:solidFill>
                  <a:srgbClr val="092D68"/>
                </a:solidFill>
                <a:effectLst/>
                <a:latin typeface="Poppins" panose="00000500000000000000" pitchFamily="2" charset="-70"/>
              </a:rPr>
              <a:t>ne ilgiau kaip iki 2028 m. gruodžio 31 d.</a:t>
            </a:r>
          </a:p>
          <a:p>
            <a:pPr marL="342900" indent="-342900" algn="just">
              <a:buClr>
                <a:srgbClr val="142D64"/>
              </a:buClr>
              <a:buFont typeface="Poppins" panose="00000500000000000000" pitchFamily="2" charset="-70"/>
              <a:buChar char="।"/>
            </a:pPr>
            <a:r>
              <a:rPr lang="lt-LT" sz="2000" spc="40" dirty="0">
                <a:solidFill>
                  <a:schemeClr val="tx1"/>
                </a:solidFill>
                <a:latin typeface="Poppins" panose="00000500000000000000" pitchFamily="2" charset="-70"/>
              </a:rPr>
              <a:t>Vienas </a:t>
            </a:r>
            <a:r>
              <a:rPr lang="lt-LT" sz="2000" b="1" spc="40" dirty="0">
                <a:solidFill>
                  <a:srgbClr val="092D68"/>
                </a:solidFill>
                <a:latin typeface="Poppins" panose="00000500000000000000" pitchFamily="2" charset="-70"/>
              </a:rPr>
              <a:t>pareiškėjas </a:t>
            </a:r>
            <a:r>
              <a:rPr lang="lt-LT" sz="2000" spc="40" dirty="0">
                <a:solidFill>
                  <a:schemeClr val="tx1"/>
                </a:solidFill>
                <a:latin typeface="Poppins" panose="00000500000000000000" pitchFamily="2" charset="-70"/>
              </a:rPr>
              <a:t>gali teikti </a:t>
            </a:r>
            <a:r>
              <a:rPr lang="lt-LT" sz="2000" b="1" spc="40" dirty="0">
                <a:solidFill>
                  <a:srgbClr val="092D68"/>
                </a:solidFill>
                <a:latin typeface="Poppins" panose="00000500000000000000" pitchFamily="2" charset="-70"/>
              </a:rPr>
              <a:t>tik vieną PĮP</a:t>
            </a:r>
            <a:r>
              <a:rPr lang="lt-LT" sz="2000" spc="40" dirty="0">
                <a:solidFill>
                  <a:schemeClr val="tx1"/>
                </a:solidFill>
                <a:latin typeface="Poppins" panose="00000500000000000000" pitchFamily="2" charset="-70"/>
              </a:rPr>
              <a:t>. </a:t>
            </a:r>
          </a:p>
          <a:p>
            <a:pPr marL="342900" indent="-342900" algn="just">
              <a:buClr>
                <a:srgbClr val="142D64"/>
              </a:buClr>
              <a:buFont typeface="Poppins" panose="00000500000000000000" pitchFamily="2" charset="-70"/>
              <a:buChar char="।"/>
            </a:pPr>
            <a:r>
              <a:rPr lang="lt-LT" sz="2000" b="1" spc="40" dirty="0">
                <a:solidFill>
                  <a:srgbClr val="092D68"/>
                </a:solidFill>
                <a:latin typeface="Poppins" panose="00000500000000000000" pitchFamily="2" charset="-70"/>
              </a:rPr>
              <a:t>Pareiškėjas negali būti projekto partneriu kituose PĮP</a:t>
            </a:r>
            <a:r>
              <a:rPr lang="lt-LT" sz="2000" spc="40" dirty="0">
                <a:solidFill>
                  <a:schemeClr val="tx1"/>
                </a:solidFill>
                <a:latin typeface="Poppins" panose="00000500000000000000" pitchFamily="2" charset="-70"/>
              </a:rPr>
              <a:t>.</a:t>
            </a:r>
          </a:p>
          <a:p>
            <a:pPr marL="342900" indent="-342900" algn="just">
              <a:buClr>
                <a:srgbClr val="142D64"/>
              </a:buClr>
              <a:buFont typeface="Poppins" panose="00000500000000000000" pitchFamily="2" charset="-70"/>
              <a:buChar char="।"/>
            </a:pPr>
            <a:r>
              <a:rPr lang="lt-LT" sz="2000" dirty="0">
                <a:solidFill>
                  <a:srgbClr val="212529"/>
                </a:solidFill>
                <a:latin typeface="Poppins" panose="00000500000000000000" pitchFamily="2" charset="-70"/>
              </a:rPr>
              <a:t>Projekto </a:t>
            </a:r>
            <a:r>
              <a:rPr lang="lt-LT" sz="2000" b="1" dirty="0">
                <a:solidFill>
                  <a:srgbClr val="092D68"/>
                </a:solidFill>
                <a:latin typeface="Poppins" panose="00000500000000000000" pitchFamily="2" charset="-70"/>
              </a:rPr>
              <a:t>partneris</a:t>
            </a:r>
            <a:r>
              <a:rPr lang="lt-LT" sz="2000" dirty="0">
                <a:solidFill>
                  <a:srgbClr val="212529"/>
                </a:solidFill>
                <a:latin typeface="Poppins" panose="00000500000000000000" pitchFamily="2" charset="-70"/>
              </a:rPr>
              <a:t> gali būti projekto partneriu </a:t>
            </a:r>
            <a:r>
              <a:rPr lang="lt-LT" sz="2000" b="1" dirty="0">
                <a:solidFill>
                  <a:srgbClr val="092D68"/>
                </a:solidFill>
                <a:latin typeface="Poppins" panose="00000500000000000000" pitchFamily="2" charset="-70"/>
              </a:rPr>
              <a:t>tik viename PĮP</a:t>
            </a:r>
            <a:r>
              <a:rPr lang="lt-LT" sz="2000" dirty="0">
                <a:solidFill>
                  <a:srgbClr val="212529"/>
                </a:solidFill>
                <a:latin typeface="Poppins" panose="00000500000000000000" pitchFamily="2" charset="-70"/>
              </a:rPr>
              <a:t>.</a:t>
            </a:r>
          </a:p>
          <a:p>
            <a:pPr marL="342900" indent="-342900" algn="just">
              <a:buClr>
                <a:srgbClr val="142D64"/>
              </a:buClr>
              <a:buFont typeface="Poppins" panose="00000500000000000000" pitchFamily="2" charset="-70"/>
              <a:buChar char="।"/>
            </a:pPr>
            <a:r>
              <a:rPr lang="lt-LT" sz="2000" dirty="0">
                <a:solidFill>
                  <a:srgbClr val="212529"/>
                </a:solidFill>
                <a:latin typeface="Poppins" panose="00000500000000000000" pitchFamily="2" charset="-70"/>
              </a:rPr>
              <a:t>Pareiškėjas PĮP gali teikti </a:t>
            </a:r>
            <a:r>
              <a:rPr lang="lt-LT" sz="2000" b="1" dirty="0">
                <a:solidFill>
                  <a:srgbClr val="092D68"/>
                </a:solidFill>
                <a:latin typeface="Poppins" panose="00000500000000000000" pitchFamily="2" charset="-70"/>
              </a:rPr>
              <a:t>arba pagal pirmąjį kvietimą</a:t>
            </a:r>
            <a:r>
              <a:rPr lang="lt-LT" sz="2000" dirty="0">
                <a:solidFill>
                  <a:srgbClr val="212529"/>
                </a:solidFill>
                <a:latin typeface="Poppins" panose="00000500000000000000" pitchFamily="2" charset="-70"/>
              </a:rPr>
              <a:t>, </a:t>
            </a:r>
            <a:r>
              <a:rPr lang="lt-LT" sz="2000" b="1" dirty="0">
                <a:solidFill>
                  <a:srgbClr val="092D68"/>
                </a:solidFill>
                <a:latin typeface="Poppins" panose="00000500000000000000" pitchFamily="2" charset="-70"/>
              </a:rPr>
              <a:t>arba pagal antrąjį kvietimą</a:t>
            </a:r>
            <a:r>
              <a:rPr lang="lt-LT" sz="2000" dirty="0">
                <a:solidFill>
                  <a:srgbClr val="212529"/>
                </a:solidFill>
                <a:latin typeface="Poppins" panose="00000500000000000000" pitchFamily="2" charset="-70"/>
              </a:rPr>
              <a:t>.</a:t>
            </a:r>
          </a:p>
          <a:p>
            <a:pPr algn="just">
              <a:buClr>
                <a:srgbClr val="142D64"/>
              </a:buClr>
            </a:pPr>
            <a:endParaRPr lang="lt-LT" sz="2000" b="0" i="0" dirty="0">
              <a:solidFill>
                <a:srgbClr val="212529"/>
              </a:solidFill>
              <a:effectLst/>
              <a:latin typeface="Poppins" panose="00000500000000000000" pitchFamily="2" charset="-70"/>
            </a:endParaRPr>
          </a:p>
        </p:txBody>
      </p:sp>
      <p:grpSp>
        <p:nvGrpSpPr>
          <p:cNvPr id="2" name="Group 158">
            <a:extLst>
              <a:ext uri="{FF2B5EF4-FFF2-40B4-BE49-F238E27FC236}">
                <a16:creationId xmlns:a16="http://schemas.microsoft.com/office/drawing/2014/main" id="{9F063CAE-F7CF-BD86-1202-3CB74BF152DB}"/>
              </a:ext>
            </a:extLst>
          </p:cNvPr>
          <p:cNvGrpSpPr/>
          <p:nvPr/>
        </p:nvGrpSpPr>
        <p:grpSpPr>
          <a:xfrm flipH="1">
            <a:off x="7183861" y="5370423"/>
            <a:ext cx="2377274" cy="427473"/>
            <a:chOff x="3333750" y="3273424"/>
            <a:chExt cx="2473325" cy="593726"/>
          </a:xfrm>
        </p:grpSpPr>
        <p:sp>
          <p:nvSpPr>
            <p:cNvPr id="5" name="Freeform 5">
              <a:extLst>
                <a:ext uri="{FF2B5EF4-FFF2-40B4-BE49-F238E27FC236}">
                  <a16:creationId xmlns:a16="http://schemas.microsoft.com/office/drawing/2014/main" id="{FAC60155-1B6D-49C7-3947-914B4BA56E0E}"/>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7" name="Freeform 6">
              <a:extLst>
                <a:ext uri="{FF2B5EF4-FFF2-40B4-BE49-F238E27FC236}">
                  <a16:creationId xmlns:a16="http://schemas.microsoft.com/office/drawing/2014/main" id="{559FB046-9EB1-181F-75C1-C9F4D0CFCDC8}"/>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8" name="Freeform 7">
              <a:extLst>
                <a:ext uri="{FF2B5EF4-FFF2-40B4-BE49-F238E27FC236}">
                  <a16:creationId xmlns:a16="http://schemas.microsoft.com/office/drawing/2014/main" id="{D8793C69-DDD9-CC37-4879-CB55F424381B}"/>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9" name="Freeform 8">
              <a:extLst>
                <a:ext uri="{FF2B5EF4-FFF2-40B4-BE49-F238E27FC236}">
                  <a16:creationId xmlns:a16="http://schemas.microsoft.com/office/drawing/2014/main" id="{DBA0EB0A-70C1-391C-B4B8-BB4AF6EB8875}"/>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0" name="Oval 9">
              <a:extLst>
                <a:ext uri="{FF2B5EF4-FFF2-40B4-BE49-F238E27FC236}">
                  <a16:creationId xmlns:a16="http://schemas.microsoft.com/office/drawing/2014/main" id="{D737531E-F573-424F-BB76-4B6FE09B8827}"/>
                </a:ext>
              </a:extLst>
            </p:cNvPr>
            <p:cNvSpPr>
              <a:spLocks noChangeArrowheads="1"/>
            </p:cNvSpPr>
            <p:nvPr/>
          </p:nvSpPr>
          <p:spPr bwMode="auto">
            <a:xfrm>
              <a:off x="4373563" y="3449637"/>
              <a:ext cx="407988" cy="92075"/>
            </a:xfrm>
            <a:prstGeom prst="ellipse">
              <a:avLst/>
            </a:prstGeom>
            <a:solidFill>
              <a:srgbClr val="0187AC"/>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11" name="Group 158">
            <a:extLst>
              <a:ext uri="{FF2B5EF4-FFF2-40B4-BE49-F238E27FC236}">
                <a16:creationId xmlns:a16="http://schemas.microsoft.com/office/drawing/2014/main" id="{69FB0D17-2CFB-0D47-A97F-13DDD9163633}"/>
              </a:ext>
            </a:extLst>
          </p:cNvPr>
          <p:cNvGrpSpPr/>
          <p:nvPr/>
        </p:nvGrpSpPr>
        <p:grpSpPr>
          <a:xfrm>
            <a:off x="9561135" y="3821588"/>
            <a:ext cx="1753267" cy="315266"/>
            <a:chOff x="3333750" y="3273424"/>
            <a:chExt cx="2473325" cy="593726"/>
          </a:xfrm>
        </p:grpSpPr>
        <p:sp>
          <p:nvSpPr>
            <p:cNvPr id="12" name="Freeform 5">
              <a:extLst>
                <a:ext uri="{FF2B5EF4-FFF2-40B4-BE49-F238E27FC236}">
                  <a16:creationId xmlns:a16="http://schemas.microsoft.com/office/drawing/2014/main" id="{014EEC4E-C638-BE88-3AEC-243DAB6EA176}"/>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3" name="Freeform 6">
              <a:extLst>
                <a:ext uri="{FF2B5EF4-FFF2-40B4-BE49-F238E27FC236}">
                  <a16:creationId xmlns:a16="http://schemas.microsoft.com/office/drawing/2014/main" id="{11ABB5EF-B870-CCE1-AAD5-BCC07B8FB331}"/>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4" name="Freeform 7">
              <a:extLst>
                <a:ext uri="{FF2B5EF4-FFF2-40B4-BE49-F238E27FC236}">
                  <a16:creationId xmlns:a16="http://schemas.microsoft.com/office/drawing/2014/main" id="{DADE4144-4F43-4A26-1F2C-F2785A386304}"/>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5" name="Freeform 8">
              <a:extLst>
                <a:ext uri="{FF2B5EF4-FFF2-40B4-BE49-F238E27FC236}">
                  <a16:creationId xmlns:a16="http://schemas.microsoft.com/office/drawing/2014/main" id="{DAC83C11-0DDE-94E4-A243-89A9F97A991E}"/>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6" name="Oval 9">
              <a:extLst>
                <a:ext uri="{FF2B5EF4-FFF2-40B4-BE49-F238E27FC236}">
                  <a16:creationId xmlns:a16="http://schemas.microsoft.com/office/drawing/2014/main" id="{2FC236F5-1272-A051-5FF9-0DEA7788E129}"/>
                </a:ext>
              </a:extLst>
            </p:cNvPr>
            <p:cNvSpPr>
              <a:spLocks noChangeArrowheads="1"/>
            </p:cNvSpPr>
            <p:nvPr/>
          </p:nvSpPr>
          <p:spPr bwMode="auto">
            <a:xfrm>
              <a:off x="4373563" y="3449637"/>
              <a:ext cx="407988" cy="92075"/>
            </a:xfrm>
            <a:prstGeom prst="ellipse">
              <a:avLst/>
            </a:prstGeom>
            <a:solidFill>
              <a:srgbClr val="1AA4BE"/>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grpSp>
        <p:nvGrpSpPr>
          <p:cNvPr id="17" name="Group 130">
            <a:extLst>
              <a:ext uri="{FF2B5EF4-FFF2-40B4-BE49-F238E27FC236}">
                <a16:creationId xmlns:a16="http://schemas.microsoft.com/office/drawing/2014/main" id="{C2D0BAC0-BCAF-BFC7-057C-583792569587}"/>
              </a:ext>
            </a:extLst>
          </p:cNvPr>
          <p:cNvGrpSpPr/>
          <p:nvPr/>
        </p:nvGrpSpPr>
        <p:grpSpPr>
          <a:xfrm>
            <a:off x="3039773" y="5756748"/>
            <a:ext cx="3056227" cy="549558"/>
            <a:chOff x="3333750" y="3273424"/>
            <a:chExt cx="2473325" cy="593726"/>
          </a:xfrm>
        </p:grpSpPr>
        <p:sp>
          <p:nvSpPr>
            <p:cNvPr id="18" name="Freeform 5">
              <a:extLst>
                <a:ext uri="{FF2B5EF4-FFF2-40B4-BE49-F238E27FC236}">
                  <a16:creationId xmlns:a16="http://schemas.microsoft.com/office/drawing/2014/main" id="{0FC19FCA-5B70-658B-A78D-74EBC4B7F959}"/>
                </a:ext>
              </a:extLst>
            </p:cNvPr>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19" name="Freeform 6">
              <a:extLst>
                <a:ext uri="{FF2B5EF4-FFF2-40B4-BE49-F238E27FC236}">
                  <a16:creationId xmlns:a16="http://schemas.microsoft.com/office/drawing/2014/main" id="{9CD103C3-7028-42FE-BF75-CB2D3775D1C1}"/>
                </a:ext>
              </a:extLst>
            </p:cNvPr>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0" name="Freeform 7">
              <a:extLst>
                <a:ext uri="{FF2B5EF4-FFF2-40B4-BE49-F238E27FC236}">
                  <a16:creationId xmlns:a16="http://schemas.microsoft.com/office/drawing/2014/main" id="{E096F165-6C1E-04D4-7C8A-14CD37491A02}"/>
                </a:ext>
              </a:extLst>
            </p:cNvPr>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1" name="Freeform 8">
              <a:extLst>
                <a:ext uri="{FF2B5EF4-FFF2-40B4-BE49-F238E27FC236}">
                  <a16:creationId xmlns:a16="http://schemas.microsoft.com/office/drawing/2014/main" id="{13BC30AD-B2C9-9922-6DCF-CAF6D5D05475}"/>
                </a:ext>
              </a:extLst>
            </p:cNvPr>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rgbClr val="262626">
                    <a:lumMod val="50000"/>
                    <a:lumOff val="50000"/>
                    <a:tint val="66000"/>
                    <a:satMod val="160000"/>
                  </a:srgbClr>
                </a:gs>
                <a:gs pos="50000">
                  <a:srgbClr val="262626">
                    <a:lumMod val="50000"/>
                    <a:lumOff val="50000"/>
                    <a:tint val="44500"/>
                    <a:satMod val="160000"/>
                  </a:srgbClr>
                </a:gs>
                <a:gs pos="100000">
                  <a:srgbClr val="262626">
                    <a:lumMod val="50000"/>
                    <a:lumOff val="50000"/>
                    <a:tint val="23500"/>
                    <a:satMod val="160000"/>
                  </a:srgb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sp>
          <p:nvSpPr>
            <p:cNvPr id="22" name="Oval 9">
              <a:extLst>
                <a:ext uri="{FF2B5EF4-FFF2-40B4-BE49-F238E27FC236}">
                  <a16:creationId xmlns:a16="http://schemas.microsoft.com/office/drawing/2014/main" id="{BF4DA9A2-582D-B61B-45A6-94F2519287D0}"/>
                </a:ext>
              </a:extLst>
            </p:cNvPr>
            <p:cNvSpPr>
              <a:spLocks noChangeArrowheads="1"/>
            </p:cNvSpPr>
            <p:nvPr/>
          </p:nvSpPr>
          <p:spPr bwMode="auto">
            <a:xfrm>
              <a:off x="4373563" y="3449637"/>
              <a:ext cx="407988" cy="92075"/>
            </a:xfrm>
            <a:prstGeom prst="ellipse">
              <a:avLst/>
            </a:prstGeom>
            <a:solidFill>
              <a:srgbClr val="176490"/>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latin typeface="Calibri"/>
              </a:endParaRPr>
            </a:p>
          </p:txBody>
        </p:sp>
      </p:grpSp>
    </p:spTree>
    <p:extLst>
      <p:ext uri="{BB962C8B-B14F-4D97-AF65-F5344CB8AC3E}">
        <p14:creationId xmlns:p14="http://schemas.microsoft.com/office/powerpoint/2010/main" val="1474290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8EDB-5716-5CD7-1EB5-56139C3DAE3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5F88BC7-66A5-FE1E-4CBE-05B95629B9AA}"/>
              </a:ext>
            </a:extLst>
          </p:cNvPr>
          <p:cNvSpPr>
            <a:spLocks noGrp="1"/>
          </p:cNvSpPr>
          <p:nvPr>
            <p:ph type="body" sz="quarter" idx="13"/>
          </p:nvPr>
        </p:nvSpPr>
        <p:spPr/>
        <p:txBody>
          <a:bodyPr/>
          <a:lstStyle/>
          <a:p>
            <a:pPr>
              <a:spcAft>
                <a:spcPts val="300"/>
              </a:spcAft>
            </a:pPr>
            <a:r>
              <a:rPr lang="lt-LT" dirty="0"/>
              <a:t>Kiti reikalavimai (2)</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CC990423-9900-64AE-8B6B-D9C397A8D5B3}"/>
              </a:ext>
            </a:extLst>
          </p:cNvPr>
          <p:cNvSpPr>
            <a:spLocks noGrp="1"/>
          </p:cNvSpPr>
          <p:nvPr>
            <p:ph type="sldNum" sz="quarter" idx="4"/>
          </p:nvPr>
        </p:nvSpPr>
        <p:spPr/>
        <p:txBody>
          <a:bodyPr/>
          <a:lstStyle/>
          <a:p>
            <a:fld id="{2C9A1DEF-F8CC-264F-9A7B-89BAB9CBC5C2}" type="slidenum">
              <a:rPr lang="en-US" smtClean="0"/>
              <a:pPr/>
              <a:t>40</a:t>
            </a:fld>
            <a:r>
              <a:rPr lang="en-US" dirty="0"/>
              <a:t>   |   Centrinė projektų valdymo agentūra</a:t>
            </a:r>
            <a:endParaRPr lang="x-none" dirty="0"/>
          </a:p>
        </p:txBody>
      </p:sp>
      <p:sp>
        <p:nvSpPr>
          <p:cNvPr id="6" name="Text Placeholder 1">
            <a:extLst>
              <a:ext uri="{FF2B5EF4-FFF2-40B4-BE49-F238E27FC236}">
                <a16:creationId xmlns:a16="http://schemas.microsoft.com/office/drawing/2014/main" id="{3517316E-610D-3F60-8B3E-FFF993CE7416}"/>
              </a:ext>
            </a:extLst>
          </p:cNvPr>
          <p:cNvSpPr>
            <a:spLocks noGrp="1"/>
          </p:cNvSpPr>
          <p:nvPr>
            <p:ph type="body" sz="quarter" idx="10"/>
          </p:nvPr>
        </p:nvSpPr>
        <p:spPr>
          <a:xfrm>
            <a:off x="1416049" y="1480009"/>
            <a:ext cx="10188122" cy="414003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sz="1800" b="1" i="0" dirty="0">
                <a:solidFill>
                  <a:srgbClr val="142D64"/>
                </a:solidFill>
                <a:effectLst/>
                <a:latin typeface="Poppins" panose="00000500000000000000" pitchFamily="2" charset="-70"/>
              </a:rPr>
              <a:t>HP reikalavimai:</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i="0" dirty="0">
                <a:solidFill>
                  <a:schemeClr val="tx1"/>
                </a:solidFill>
                <a:effectLst/>
                <a:latin typeface="Poppins" panose="00000500000000000000" pitchFamily="2" charset="-70"/>
              </a:rPr>
              <a:t>Projektai turi atitikti reikšmingos žalos nedarymo principą;</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i="0" dirty="0">
                <a:solidFill>
                  <a:schemeClr val="tx1"/>
                </a:solidFill>
                <a:effectLst/>
                <a:latin typeface="Poppins" panose="00000500000000000000" pitchFamily="2" charset="-70"/>
              </a:rPr>
              <a:t>Projektų įgyvendinimo metu turi būti nepažeidžiami HP. Projektuose neturi būti numatyta veiksmų, kurie turėtų neigiamą poveikį įgyvendinant HP.</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b="0" dirty="0">
                <a:solidFill>
                  <a:schemeClr val="tx1"/>
                </a:solidFill>
                <a:latin typeface="Poppins" panose="00000500000000000000" pitchFamily="2" charset="-70"/>
              </a:rPr>
              <a:t>Projektai turi tiesiogiai </a:t>
            </a:r>
            <a:r>
              <a:rPr lang="lt-LT" sz="1600" b="1" dirty="0">
                <a:solidFill>
                  <a:srgbClr val="092D68"/>
                </a:solidFill>
                <a:latin typeface="Poppins" panose="00000500000000000000" pitchFamily="2" charset="-70"/>
              </a:rPr>
              <a:t>prisidėti prie inovatyvumo (kūrybingumo) HP </a:t>
            </a:r>
            <a:r>
              <a:rPr lang="lt-LT" sz="1600" b="0" dirty="0">
                <a:solidFill>
                  <a:schemeClr val="tx1"/>
                </a:solidFill>
                <a:latin typeface="Poppins" panose="00000500000000000000" pitchFamily="2" charset="-70"/>
              </a:rPr>
              <a:t>įgyvendinimo.</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600" b="0" i="0" dirty="0">
                <a:solidFill>
                  <a:srgbClr val="212529"/>
                </a:solidFill>
                <a:effectLst/>
                <a:latin typeface="Poppins" panose="00000500000000000000" pitchFamily="2" charset="-70"/>
              </a:rPr>
              <a:t>Projektai, įsipareigoję kurti lanksčias ir palankias veiklos sąlygas, turi tiesiogiai </a:t>
            </a:r>
            <a:r>
              <a:rPr lang="lt-LT" sz="1600" b="1" i="0" dirty="0">
                <a:solidFill>
                  <a:srgbClr val="092D68"/>
                </a:solidFill>
                <a:effectLst/>
                <a:latin typeface="Poppins" panose="00000500000000000000" pitchFamily="2" charset="-70"/>
              </a:rPr>
              <a:t>prisidėti prie lygių galimybių visiems HP</a:t>
            </a:r>
            <a:r>
              <a:rPr lang="lt-LT" sz="1600" b="0" i="0" dirty="0">
                <a:solidFill>
                  <a:srgbClr val="212529"/>
                </a:solidFill>
                <a:effectLst/>
                <a:latin typeface="Poppins" panose="00000500000000000000" pitchFamily="2" charset="-70"/>
              </a:rPr>
              <a:t> įgyvendinimo.</a:t>
            </a:r>
          </a:p>
          <a:p>
            <a:pPr marL="342900" indent="-342900" algn="just">
              <a:lnSpc>
                <a:spcPct val="100000"/>
              </a:lnSpc>
              <a:spcAft>
                <a:spcPts val="600"/>
              </a:spcAft>
              <a:buClr>
                <a:srgbClr val="142D64"/>
              </a:buClr>
              <a:buFont typeface="Poppins" panose="00000500000000000000" pitchFamily="2" charset="-70"/>
              <a:buChar char="।"/>
            </a:pPr>
            <a:r>
              <a:rPr lang="lt-LT" sz="1800" b="0" i="0" dirty="0">
                <a:solidFill>
                  <a:srgbClr val="212529"/>
                </a:solidFill>
                <a:effectLst/>
                <a:latin typeface="Poppins" panose="00000500000000000000" pitchFamily="2" charset="-70"/>
              </a:rPr>
              <a:t>Projektuose neturi būti numatyta veiksmų, kurie galėtų riboti ar pažeisti </a:t>
            </a:r>
            <a:r>
              <a:rPr lang="lt-LT" sz="1800" b="1" i="0" dirty="0">
                <a:solidFill>
                  <a:srgbClr val="092D68"/>
                </a:solidFill>
                <a:effectLst/>
                <a:latin typeface="Poppins" panose="00000500000000000000" pitchFamily="2" charset="-70"/>
              </a:rPr>
              <a:t>Chartijoje</a:t>
            </a:r>
            <a:r>
              <a:rPr lang="lt-LT" sz="1800" b="0" i="0" dirty="0">
                <a:solidFill>
                  <a:srgbClr val="212529"/>
                </a:solidFill>
                <a:effectLst/>
                <a:latin typeface="Poppins" panose="00000500000000000000" pitchFamily="2" charset="-70"/>
              </a:rPr>
              <a:t> numatytas pagrindines teises, </a:t>
            </a:r>
            <a:r>
              <a:rPr lang="lt-LT" sz="1800" b="1" i="0" dirty="0">
                <a:solidFill>
                  <a:srgbClr val="092D68"/>
                </a:solidFill>
                <a:effectLst/>
                <a:latin typeface="Poppins" panose="00000500000000000000" pitchFamily="2" charset="-70"/>
              </a:rPr>
              <a:t>Jungtinių Tautų neįgaliųjų teisių konvencijos</a:t>
            </a:r>
            <a:r>
              <a:rPr lang="lt-LT" sz="1800" b="0" i="0" dirty="0">
                <a:solidFill>
                  <a:srgbClr val="212529"/>
                </a:solidFill>
                <a:effectLst/>
                <a:latin typeface="Poppins" panose="00000500000000000000" pitchFamily="2" charset="-70"/>
              </a:rPr>
              <a:t> nuostatas. Projektai turi neprieštarauti Chartijos nuostatoms.</a:t>
            </a:r>
          </a:p>
          <a:p>
            <a:pPr marL="342900" indent="-342900" algn="just">
              <a:lnSpc>
                <a:spcPct val="100000"/>
              </a:lnSpc>
              <a:buClr>
                <a:srgbClr val="142D64"/>
              </a:buClr>
              <a:buFont typeface="Poppins" panose="00000500000000000000" pitchFamily="2" charset="-70"/>
              <a:buChar char="।"/>
            </a:pPr>
            <a:r>
              <a:rPr lang="lt-LT" sz="1800" b="0" i="0" dirty="0">
                <a:solidFill>
                  <a:srgbClr val="212529"/>
                </a:solidFill>
                <a:effectLst/>
                <a:latin typeface="Poppins" panose="00000500000000000000" pitchFamily="2" charset="-70"/>
              </a:rPr>
              <a:t>Projektais turi būti prisidedama prie bent vieno </a:t>
            </a:r>
            <a:r>
              <a:rPr lang="lt-LT" sz="1800" b="1" i="0" dirty="0">
                <a:solidFill>
                  <a:srgbClr val="092D68"/>
                </a:solidFill>
                <a:effectLst/>
                <a:latin typeface="Poppins" panose="00000500000000000000" pitchFamily="2" charset="-70"/>
              </a:rPr>
              <a:t>Europos Sąjungos Baltijos jūros regiono strategijos </a:t>
            </a:r>
            <a:r>
              <a:rPr lang="lt-LT" sz="1800" b="0" i="0" dirty="0">
                <a:solidFill>
                  <a:srgbClr val="212529"/>
                </a:solidFill>
                <a:effectLst/>
                <a:latin typeface="Poppins" panose="00000500000000000000" pitchFamily="2" charset="-70"/>
              </a:rPr>
              <a:t>(ESBJ RS) </a:t>
            </a:r>
            <a:r>
              <a:rPr lang="lt-LT" sz="1800" b="1" i="0" dirty="0">
                <a:solidFill>
                  <a:srgbClr val="092D68"/>
                </a:solidFill>
                <a:effectLst/>
                <a:latin typeface="Poppins" panose="00000500000000000000" pitchFamily="2" charset="-70"/>
              </a:rPr>
              <a:t>tikslo</a:t>
            </a:r>
            <a:r>
              <a:rPr lang="lt-LT" sz="1800" b="0" i="0" dirty="0">
                <a:solidFill>
                  <a:srgbClr val="212529"/>
                </a:solidFill>
                <a:effectLst/>
                <a:latin typeface="Poppins" panose="00000500000000000000" pitchFamily="2" charset="-70"/>
              </a:rPr>
              <a:t> </a:t>
            </a:r>
            <a:r>
              <a:rPr lang="lt-LT" sz="1800" b="1" i="0" dirty="0">
                <a:solidFill>
                  <a:srgbClr val="092D68"/>
                </a:solidFill>
                <a:effectLst/>
                <a:latin typeface="Poppins" panose="00000500000000000000" pitchFamily="2" charset="-70"/>
              </a:rPr>
              <a:t>įgyvendinimo pagal bent vieną</a:t>
            </a:r>
            <a:r>
              <a:rPr lang="lt-LT" sz="1800" b="0" i="0" dirty="0">
                <a:solidFill>
                  <a:srgbClr val="212529"/>
                </a:solidFill>
                <a:effectLst/>
                <a:latin typeface="Poppins" panose="00000500000000000000" pitchFamily="2" charset="-70"/>
              </a:rPr>
              <a:t> ESBJ RS veiksmų plane numatytą </a:t>
            </a:r>
            <a:r>
              <a:rPr lang="lt-LT" sz="1800" b="1" i="0" dirty="0">
                <a:solidFill>
                  <a:srgbClr val="092D68"/>
                </a:solidFill>
                <a:effectLst/>
                <a:latin typeface="Poppins" panose="00000500000000000000" pitchFamily="2" charset="-70"/>
              </a:rPr>
              <a:t>veiksmą kultūros ir (arba) inovacijų politikos srityje (-se)</a:t>
            </a:r>
            <a:r>
              <a:rPr lang="lt-LT" sz="1800" b="0" i="0" dirty="0">
                <a:solidFill>
                  <a:srgbClr val="212529"/>
                </a:solidFill>
                <a:effectLst/>
                <a:latin typeface="Poppins" panose="00000500000000000000" pitchFamily="2" charset="-70"/>
              </a:rPr>
              <a:t>.</a:t>
            </a:r>
          </a:p>
          <a:p>
            <a:pPr algn="ctr">
              <a:lnSpc>
                <a:spcPct val="100000"/>
              </a:lnSpc>
              <a:spcAft>
                <a:spcPts val="600"/>
              </a:spcAft>
              <a:buClr>
                <a:srgbClr val="142D64"/>
              </a:buClr>
            </a:pPr>
            <a:r>
              <a:rPr lang="lt-LT" sz="1600" b="1" dirty="0">
                <a:solidFill>
                  <a:srgbClr val="008080"/>
                </a:solidFill>
                <a:latin typeface="Poppins" panose="00000500000000000000" pitchFamily="2" charset="-70"/>
                <a:cs typeface="Poppins" panose="00000500000000000000" pitchFamily="2" charset="-70"/>
              </a:rPr>
              <a:t>SVARBU</a:t>
            </a:r>
            <a:r>
              <a:rPr lang="en-US" sz="1600" b="1" dirty="0">
                <a:solidFill>
                  <a:srgbClr val="008080"/>
                </a:solidFill>
                <a:latin typeface="Poppins" panose="00000500000000000000" pitchFamily="2" charset="-70"/>
                <a:cs typeface="Poppins" panose="00000500000000000000" pitchFamily="2" charset="-70"/>
              </a:rPr>
              <a:t>!</a:t>
            </a:r>
            <a:r>
              <a:rPr lang="lt-LT" sz="1600" b="1" dirty="0">
                <a:solidFill>
                  <a:srgbClr val="092D68"/>
                </a:solidFill>
                <a:latin typeface="Poppins" panose="00000500000000000000" pitchFamily="2" charset="-70"/>
                <a:cs typeface="Poppins" panose="00000500000000000000" pitchFamily="2" charset="-70"/>
              </a:rPr>
              <a:t> Projekto atitiktis HP turi būti pagrįsta PĮP dalyje „Horizontalieji principai“</a:t>
            </a:r>
            <a:r>
              <a:rPr lang="lt-LT" sz="1800" dirty="0">
                <a:solidFill>
                  <a:schemeClr val="tx1"/>
                </a:solidFill>
              </a:rPr>
              <a:t>.</a:t>
            </a:r>
            <a:endParaRPr lang="lt-LT" sz="1800" b="0" i="0" dirty="0">
              <a:solidFill>
                <a:srgbClr val="212529"/>
              </a:solidFill>
              <a:effectLst/>
              <a:latin typeface="Poppins" panose="00000500000000000000" pitchFamily="2" charset="-70"/>
            </a:endParaRPr>
          </a:p>
        </p:txBody>
      </p:sp>
    </p:spTree>
    <p:extLst>
      <p:ext uri="{BB962C8B-B14F-4D97-AF65-F5344CB8AC3E}">
        <p14:creationId xmlns:p14="http://schemas.microsoft.com/office/powerpoint/2010/main" val="610916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cxnSp>
        <p:nvCxnSpPr>
          <p:cNvPr id="17" name="Straight Connector 16"/>
          <p:cNvCxnSpPr/>
          <p:nvPr/>
        </p:nvCxnSpPr>
        <p:spPr>
          <a:xfrm rot="16200000" flipH="1">
            <a:off x="1010137" y="2309765"/>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36"/>
          <p:cNvSpPr>
            <a:spLocks noEditPoints="1"/>
          </p:cNvSpPr>
          <p:nvPr/>
        </p:nvSpPr>
        <p:spPr bwMode="auto">
          <a:xfrm>
            <a:off x="1290530" y="1664379"/>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9" name="TextBox 18"/>
          <p:cNvSpPr txBox="1"/>
          <p:nvPr/>
        </p:nvSpPr>
        <p:spPr>
          <a:xfrm>
            <a:off x="1760431" y="1628984"/>
            <a:ext cx="2111983" cy="400110"/>
          </a:xfrm>
          <a:prstGeom prst="rect">
            <a:avLst/>
          </a:prstGeom>
          <a:noFill/>
        </p:spPr>
        <p:txBody>
          <a:bodyPr wrap="square" lIns="0" tIns="0" rIns="0" bIns="0" rtlCol="0">
            <a:spAutoFit/>
          </a:bodyPr>
          <a:lstStyle/>
          <a:p>
            <a:pPr defTabSz="1219170"/>
            <a:r>
              <a:rPr lang="en-US" sz="1400" b="1" dirty="0">
                <a:latin typeface="Poppins" panose="00000500000000000000" pitchFamily="2" charset="-70"/>
                <a:cs typeface="Poppins" panose="00000500000000000000" pitchFamily="2" charset="-70"/>
              </a:rPr>
              <a:t>Kvietim</a:t>
            </a:r>
            <a:r>
              <a:rPr lang="lt-LT" sz="1400" b="1" dirty="0">
                <a:latin typeface="Poppins" panose="00000500000000000000" pitchFamily="2" charset="-70"/>
                <a:cs typeface="Poppins" panose="00000500000000000000" pitchFamily="2" charset="-70"/>
              </a:rPr>
              <a:t>ų</a:t>
            </a:r>
            <a:r>
              <a:rPr lang="en-US" sz="1400" b="1" dirty="0">
                <a:latin typeface="Poppins" panose="00000500000000000000" pitchFamily="2" charset="-70"/>
                <a:cs typeface="Poppins" panose="00000500000000000000" pitchFamily="2" charset="-70"/>
              </a:rPr>
              <a:t> skelbimas</a:t>
            </a:r>
          </a:p>
          <a:p>
            <a:pPr defTabSz="1219170"/>
            <a:r>
              <a:rPr lang="en-US" sz="1200" dirty="0">
                <a:solidFill>
                  <a:schemeClr val="tx1">
                    <a:lumMod val="75000"/>
                    <a:lumOff val="25000"/>
                  </a:schemeClr>
                </a:solidFill>
                <a:latin typeface="Poppins" panose="00000500000000000000" pitchFamily="2" charset="-70"/>
                <a:cs typeface="Poppins" panose="00000500000000000000" pitchFamily="2" charset="-70"/>
              </a:rPr>
              <a:t>202</a:t>
            </a:r>
            <a:r>
              <a:rPr lang="lt-LT" sz="1200" dirty="0">
                <a:solidFill>
                  <a:schemeClr val="tx1">
                    <a:lumMod val="75000"/>
                    <a:lumOff val="25000"/>
                  </a:schemeClr>
                </a:solidFill>
                <a:latin typeface="Poppins" panose="00000500000000000000" pitchFamily="2" charset="-70"/>
                <a:cs typeface="Poppins" panose="00000500000000000000" pitchFamily="2" charset="-70"/>
              </a:rPr>
              <a:t>5-07-21</a:t>
            </a:r>
            <a:endParaRPr lang="en-US" sz="1200" dirty="0">
              <a:solidFill>
                <a:schemeClr val="tx1">
                  <a:lumMod val="75000"/>
                  <a:lumOff val="25000"/>
                </a:schemeClr>
              </a:solidFill>
              <a:latin typeface="Poppins" panose="00000500000000000000" pitchFamily="2" charset="-70"/>
              <a:cs typeface="Poppins" panose="00000500000000000000" pitchFamily="2" charset="-70"/>
            </a:endParaRPr>
          </a:p>
        </p:txBody>
      </p:sp>
      <p:cxnSp>
        <p:nvCxnSpPr>
          <p:cNvPr id="21" name="Straight Connector 20"/>
          <p:cNvCxnSpPr/>
          <p:nvPr/>
        </p:nvCxnSpPr>
        <p:spPr>
          <a:xfrm rot="16200000" flipH="1">
            <a:off x="3968398" y="2309765"/>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Freeform 36"/>
          <p:cNvSpPr>
            <a:spLocks noEditPoints="1"/>
          </p:cNvSpPr>
          <p:nvPr/>
        </p:nvSpPr>
        <p:spPr bwMode="auto">
          <a:xfrm>
            <a:off x="4248791" y="1664379"/>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3" name="TextBox 22"/>
          <p:cNvSpPr txBox="1"/>
          <p:nvPr/>
        </p:nvSpPr>
        <p:spPr>
          <a:xfrm>
            <a:off x="4718691" y="1628984"/>
            <a:ext cx="1642260" cy="584775"/>
          </a:xfrm>
          <a:prstGeom prst="rect">
            <a:avLst/>
          </a:prstGeom>
          <a:noFill/>
        </p:spPr>
        <p:txBody>
          <a:bodyPr wrap="square" lIns="0" tIns="0" rIns="0" bIns="0" rtlCol="0">
            <a:spAutoFit/>
          </a:bodyPr>
          <a:lstStyle/>
          <a:p>
            <a:pPr defTabSz="1219170"/>
            <a:r>
              <a:rPr lang="en-US" sz="1400" b="1" dirty="0">
                <a:latin typeface="Poppins" panose="00000500000000000000" pitchFamily="2" charset="-70"/>
                <a:cs typeface="Poppins" panose="00000500000000000000" pitchFamily="2" charset="-70"/>
              </a:rPr>
              <a:t>Vertinimas</a:t>
            </a:r>
          </a:p>
          <a:p>
            <a:pPr defTabSz="1219170"/>
            <a:r>
              <a:rPr lang="en-US" sz="1200" dirty="0">
                <a:solidFill>
                  <a:schemeClr val="tx1">
                    <a:lumMod val="75000"/>
                    <a:lumOff val="25000"/>
                  </a:schemeClr>
                </a:solidFill>
                <a:latin typeface="Poppins" panose="00000500000000000000" pitchFamily="2" charset="-70"/>
                <a:cs typeface="Poppins" panose="00000500000000000000" pitchFamily="2" charset="-70"/>
              </a:rPr>
              <a:t>70 d. d. nuo kvietimo pabaigos</a:t>
            </a:r>
          </a:p>
        </p:txBody>
      </p:sp>
      <p:cxnSp>
        <p:nvCxnSpPr>
          <p:cNvPr id="25" name="Straight Connector 24"/>
          <p:cNvCxnSpPr/>
          <p:nvPr/>
        </p:nvCxnSpPr>
        <p:spPr>
          <a:xfrm rot="16200000" flipH="1">
            <a:off x="6895003" y="2313899"/>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Freeform 36"/>
          <p:cNvSpPr>
            <a:spLocks noEditPoints="1"/>
          </p:cNvSpPr>
          <p:nvPr/>
        </p:nvSpPr>
        <p:spPr bwMode="auto">
          <a:xfrm>
            <a:off x="7175396" y="1668513"/>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7" name="TextBox 26"/>
          <p:cNvSpPr txBox="1"/>
          <p:nvPr/>
        </p:nvSpPr>
        <p:spPr>
          <a:xfrm>
            <a:off x="7645297" y="1633118"/>
            <a:ext cx="1769464" cy="800219"/>
          </a:xfrm>
          <a:prstGeom prst="rect">
            <a:avLst/>
          </a:prstGeom>
          <a:noFill/>
        </p:spPr>
        <p:txBody>
          <a:bodyPr wrap="square" lIns="0" tIns="0" rIns="0" bIns="0" rtlCol="0">
            <a:spAutoFit/>
          </a:bodyPr>
          <a:lstStyle/>
          <a:p>
            <a:pPr defTabSz="1219170"/>
            <a:r>
              <a:rPr lang="lt-LT" sz="1400" b="1" dirty="0">
                <a:latin typeface="Poppins" panose="00000500000000000000" pitchFamily="2" charset="-70"/>
                <a:cs typeface="Poppins" panose="00000500000000000000" pitchFamily="2" charset="-70"/>
              </a:rPr>
              <a:t>Sutarčių pasirašymas</a:t>
            </a:r>
          </a:p>
          <a:p>
            <a:pPr defTabSz="1219170"/>
            <a:r>
              <a:rPr lang="en-US" sz="1200" dirty="0">
                <a:solidFill>
                  <a:schemeClr val="tx1">
                    <a:lumMod val="75000"/>
                    <a:lumOff val="25000"/>
                  </a:schemeClr>
                </a:solidFill>
                <a:latin typeface="Poppins" panose="00000500000000000000" pitchFamily="2" charset="-70"/>
                <a:cs typeface="Poppins" panose="00000500000000000000" pitchFamily="2" charset="-70"/>
              </a:rPr>
              <a:t>22 d. d. po </a:t>
            </a:r>
            <a:r>
              <a:rPr lang="lt-LT" sz="1200" dirty="0">
                <a:solidFill>
                  <a:schemeClr val="tx1">
                    <a:lumMod val="75000"/>
                    <a:lumOff val="25000"/>
                  </a:schemeClr>
                </a:solidFill>
                <a:latin typeface="Poppins" panose="00000500000000000000" pitchFamily="2" charset="-70"/>
                <a:cs typeface="Poppins" panose="00000500000000000000" pitchFamily="2" charset="-70"/>
              </a:rPr>
              <a:t>įsakymo pasirašymo</a:t>
            </a:r>
            <a:endParaRPr lang="en-US" sz="1200" dirty="0">
              <a:solidFill>
                <a:schemeClr val="tx1">
                  <a:lumMod val="75000"/>
                  <a:lumOff val="25000"/>
                </a:schemeClr>
              </a:solidFill>
              <a:latin typeface="Poppins" panose="00000500000000000000" pitchFamily="2" charset="-70"/>
              <a:cs typeface="Poppins" panose="00000500000000000000" pitchFamily="2" charset="-70"/>
            </a:endParaRPr>
          </a:p>
        </p:txBody>
      </p:sp>
      <p:cxnSp>
        <p:nvCxnSpPr>
          <p:cNvPr id="29" name="Straight Connector 28"/>
          <p:cNvCxnSpPr/>
          <p:nvPr/>
        </p:nvCxnSpPr>
        <p:spPr>
          <a:xfrm rot="16200000" flipH="1">
            <a:off x="2501503" y="5255147"/>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36"/>
          <p:cNvSpPr>
            <a:spLocks noEditPoints="1"/>
          </p:cNvSpPr>
          <p:nvPr/>
        </p:nvSpPr>
        <p:spPr bwMode="auto">
          <a:xfrm>
            <a:off x="3246325" y="5549560"/>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1" name="TextBox 30"/>
          <p:cNvSpPr txBox="1"/>
          <p:nvPr/>
        </p:nvSpPr>
        <p:spPr>
          <a:xfrm>
            <a:off x="961749" y="5515143"/>
            <a:ext cx="2111983" cy="400110"/>
          </a:xfrm>
          <a:prstGeom prst="rect">
            <a:avLst/>
          </a:prstGeom>
          <a:noFill/>
        </p:spPr>
        <p:txBody>
          <a:bodyPr wrap="square" lIns="0" tIns="0" rIns="0" bIns="0" rtlCol="0">
            <a:spAutoFit/>
          </a:bodyPr>
          <a:lstStyle/>
          <a:p>
            <a:pPr algn="r" defTabSz="1219170"/>
            <a:r>
              <a:rPr lang="en-US" sz="1400" b="1" dirty="0">
                <a:latin typeface="Poppins" panose="00000500000000000000" pitchFamily="2" charset="-70"/>
                <a:cs typeface="Poppins" panose="00000500000000000000" pitchFamily="2" charset="-70"/>
              </a:rPr>
              <a:t>Kvietim</a:t>
            </a:r>
            <a:r>
              <a:rPr lang="lt-LT" sz="1400" b="1" dirty="0">
                <a:latin typeface="Poppins" panose="00000500000000000000" pitchFamily="2" charset="-70"/>
                <a:cs typeface="Poppins" panose="00000500000000000000" pitchFamily="2" charset="-70"/>
              </a:rPr>
              <a:t>ų</a:t>
            </a:r>
            <a:r>
              <a:rPr lang="en-US" sz="1400" b="1" dirty="0">
                <a:latin typeface="Poppins" panose="00000500000000000000" pitchFamily="2" charset="-70"/>
                <a:cs typeface="Poppins" panose="00000500000000000000" pitchFamily="2" charset="-70"/>
              </a:rPr>
              <a:t> pabaiga</a:t>
            </a:r>
          </a:p>
          <a:p>
            <a:pPr algn="r" defTabSz="1219170"/>
            <a:r>
              <a:rPr lang="en-US" sz="1200" dirty="0">
                <a:solidFill>
                  <a:schemeClr val="tx1">
                    <a:lumMod val="75000"/>
                    <a:lumOff val="25000"/>
                  </a:schemeClr>
                </a:solidFill>
                <a:latin typeface="Poppins" panose="00000500000000000000" pitchFamily="2" charset="-70"/>
                <a:cs typeface="Poppins" panose="00000500000000000000" pitchFamily="2" charset="-70"/>
              </a:rPr>
              <a:t>202</a:t>
            </a:r>
            <a:r>
              <a:rPr lang="lt-LT" sz="1200" dirty="0">
                <a:solidFill>
                  <a:schemeClr val="tx1">
                    <a:lumMod val="75000"/>
                    <a:lumOff val="25000"/>
                  </a:schemeClr>
                </a:solidFill>
                <a:latin typeface="Poppins" panose="00000500000000000000" pitchFamily="2" charset="-70"/>
                <a:cs typeface="Poppins" panose="00000500000000000000" pitchFamily="2" charset="-70"/>
              </a:rPr>
              <a:t>5</a:t>
            </a:r>
            <a:r>
              <a:rPr lang="en-US" sz="1200" dirty="0">
                <a:solidFill>
                  <a:schemeClr val="tx1">
                    <a:lumMod val="75000"/>
                    <a:lumOff val="25000"/>
                  </a:schemeClr>
                </a:solidFill>
                <a:latin typeface="Poppins" panose="00000500000000000000" pitchFamily="2" charset="-70"/>
                <a:cs typeface="Poppins" panose="00000500000000000000" pitchFamily="2" charset="-70"/>
              </a:rPr>
              <a:t>-</a:t>
            </a:r>
            <a:r>
              <a:rPr lang="lt-LT" sz="1200" dirty="0">
                <a:solidFill>
                  <a:schemeClr val="tx1">
                    <a:lumMod val="75000"/>
                    <a:lumOff val="25000"/>
                  </a:schemeClr>
                </a:solidFill>
                <a:latin typeface="Poppins" panose="00000500000000000000" pitchFamily="2" charset="-70"/>
                <a:cs typeface="Poppins" panose="00000500000000000000" pitchFamily="2" charset="-70"/>
              </a:rPr>
              <a:t>11</a:t>
            </a:r>
            <a:r>
              <a:rPr lang="en-US" sz="1200" dirty="0">
                <a:solidFill>
                  <a:schemeClr val="tx1">
                    <a:lumMod val="75000"/>
                    <a:lumOff val="25000"/>
                  </a:schemeClr>
                </a:solidFill>
                <a:latin typeface="Poppins" panose="00000500000000000000" pitchFamily="2" charset="-70"/>
                <a:cs typeface="Poppins" panose="00000500000000000000" pitchFamily="2" charset="-70"/>
              </a:rPr>
              <a:t>-</a:t>
            </a:r>
            <a:r>
              <a:rPr lang="lt-LT" sz="1200" dirty="0">
                <a:solidFill>
                  <a:schemeClr val="tx1">
                    <a:lumMod val="75000"/>
                    <a:lumOff val="25000"/>
                  </a:schemeClr>
                </a:solidFill>
                <a:latin typeface="Poppins" panose="00000500000000000000" pitchFamily="2" charset="-70"/>
                <a:cs typeface="Poppins" panose="00000500000000000000" pitchFamily="2" charset="-70"/>
              </a:rPr>
              <a:t>28, 17 val.</a:t>
            </a:r>
            <a:endParaRPr lang="en-US" sz="1200" dirty="0">
              <a:solidFill>
                <a:schemeClr val="tx1">
                  <a:lumMod val="75000"/>
                  <a:lumOff val="25000"/>
                </a:schemeClr>
              </a:solidFill>
              <a:latin typeface="Poppins" panose="00000500000000000000" pitchFamily="2" charset="-70"/>
              <a:cs typeface="Poppins" panose="00000500000000000000" pitchFamily="2" charset="-70"/>
            </a:endParaRPr>
          </a:p>
        </p:txBody>
      </p:sp>
      <p:cxnSp>
        <p:nvCxnSpPr>
          <p:cNvPr id="33" name="Straight Connector 32"/>
          <p:cNvCxnSpPr/>
          <p:nvPr/>
        </p:nvCxnSpPr>
        <p:spPr>
          <a:xfrm rot="16200000" flipH="1">
            <a:off x="5484432" y="5255146"/>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36"/>
          <p:cNvSpPr>
            <a:spLocks noEditPoints="1"/>
          </p:cNvSpPr>
          <p:nvPr/>
        </p:nvSpPr>
        <p:spPr bwMode="auto">
          <a:xfrm>
            <a:off x="6229254" y="5549559"/>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5" name="TextBox 34"/>
          <p:cNvSpPr txBox="1"/>
          <p:nvPr/>
        </p:nvSpPr>
        <p:spPr>
          <a:xfrm>
            <a:off x="3944678" y="5467406"/>
            <a:ext cx="2111983" cy="430887"/>
          </a:xfrm>
          <a:prstGeom prst="rect">
            <a:avLst/>
          </a:prstGeom>
          <a:noFill/>
        </p:spPr>
        <p:txBody>
          <a:bodyPr wrap="square" lIns="0" tIns="0" rIns="0" bIns="0" rtlCol="0">
            <a:spAutoFit/>
          </a:bodyPr>
          <a:lstStyle/>
          <a:p>
            <a:pPr algn="r" defTabSz="1219170"/>
            <a:r>
              <a:rPr lang="lt-LT" sz="1400" b="1" dirty="0">
                <a:latin typeface="Poppins" panose="00000500000000000000" pitchFamily="2" charset="-70"/>
                <a:cs typeface="Poppins" panose="00000500000000000000" pitchFamily="2" charset="-70"/>
              </a:rPr>
              <a:t>Įsakymas skirti finansavimą</a:t>
            </a:r>
            <a:endParaRPr lang="en-US" sz="1400" dirty="0">
              <a:latin typeface="Poppins" panose="00000500000000000000" pitchFamily="2" charset="-70"/>
              <a:cs typeface="Poppins" panose="00000500000000000000" pitchFamily="2" charset="-70"/>
            </a:endParaRPr>
          </a:p>
        </p:txBody>
      </p:sp>
      <p:grpSp>
        <p:nvGrpSpPr>
          <p:cNvPr id="40" name="Group 39"/>
          <p:cNvGrpSpPr/>
          <p:nvPr/>
        </p:nvGrpSpPr>
        <p:grpSpPr>
          <a:xfrm>
            <a:off x="519891" y="2983688"/>
            <a:ext cx="8848998" cy="1581744"/>
            <a:chOff x="389918" y="2237766"/>
            <a:chExt cx="6636748" cy="1186308"/>
          </a:xfrm>
        </p:grpSpPr>
        <p:sp>
          <p:nvSpPr>
            <p:cNvPr id="4" name="Rectangle 3"/>
            <p:cNvSpPr/>
            <p:nvPr/>
          </p:nvSpPr>
          <p:spPr>
            <a:xfrm>
              <a:off x="389918" y="2564050"/>
              <a:ext cx="553958" cy="529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5" name="Rectangle 4"/>
            <p:cNvSpPr/>
            <p:nvPr/>
          </p:nvSpPr>
          <p:spPr>
            <a:xfrm>
              <a:off x="949733" y="2564050"/>
              <a:ext cx="553958" cy="529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en-US" sz="900" b="1" dirty="0">
                  <a:solidFill>
                    <a:srgbClr val="FFFFFF"/>
                  </a:solidFill>
                  <a:latin typeface="Poppins" panose="00000500000000000000" pitchFamily="2" charset="-70"/>
                  <a:cs typeface="Poppins" panose="00000500000000000000" pitchFamily="2" charset="-70"/>
                </a:rPr>
                <a:t>Skelbimas</a:t>
              </a:r>
            </a:p>
          </p:txBody>
        </p:sp>
        <p:sp>
          <p:nvSpPr>
            <p:cNvPr id="6" name="Rectangle 5"/>
            <p:cNvSpPr/>
            <p:nvPr/>
          </p:nvSpPr>
          <p:spPr>
            <a:xfrm>
              <a:off x="1502690" y="2564050"/>
              <a:ext cx="553958" cy="5293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7" name="Rectangle 6"/>
            <p:cNvSpPr/>
            <p:nvPr/>
          </p:nvSpPr>
          <p:spPr>
            <a:xfrm>
              <a:off x="2055647" y="2564050"/>
              <a:ext cx="553958" cy="5293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en-US" sz="900" b="1" dirty="0">
                  <a:solidFill>
                    <a:srgbClr val="FFFFFF"/>
                  </a:solidFill>
                  <a:latin typeface="Poppins" panose="00000500000000000000" pitchFamily="2" charset="-70"/>
                  <a:cs typeface="Poppins" panose="00000500000000000000" pitchFamily="2" charset="-70"/>
                </a:rPr>
                <a:t>Pabaiga</a:t>
              </a:r>
            </a:p>
          </p:txBody>
        </p:sp>
        <p:sp>
          <p:nvSpPr>
            <p:cNvPr id="8" name="Rectangle 7"/>
            <p:cNvSpPr/>
            <p:nvPr/>
          </p:nvSpPr>
          <p:spPr>
            <a:xfrm>
              <a:off x="2615462" y="2564050"/>
              <a:ext cx="553958" cy="5293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9" name="Rectangle 8"/>
            <p:cNvSpPr/>
            <p:nvPr/>
          </p:nvSpPr>
          <p:spPr>
            <a:xfrm>
              <a:off x="3168419" y="2564050"/>
              <a:ext cx="553958" cy="52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lt-LT" sz="900" b="1" dirty="0">
                  <a:solidFill>
                    <a:srgbClr val="FFFFFF"/>
                  </a:solidFill>
                  <a:latin typeface="Poppins" panose="00000500000000000000" pitchFamily="2" charset="-70"/>
                  <a:cs typeface="Poppins" panose="00000500000000000000" pitchFamily="2" charset="-70"/>
                </a:rPr>
                <a:t>Vertinimas</a:t>
              </a:r>
              <a:endParaRPr lang="en-US" sz="900" b="1" dirty="0">
                <a:solidFill>
                  <a:srgbClr val="FFFFFF"/>
                </a:solidFill>
                <a:latin typeface="Poppins" panose="00000500000000000000" pitchFamily="2" charset="-70"/>
                <a:cs typeface="Poppins" panose="00000500000000000000" pitchFamily="2" charset="-70"/>
              </a:endParaRPr>
            </a:p>
          </p:txBody>
        </p:sp>
        <p:sp>
          <p:nvSpPr>
            <p:cNvPr id="10" name="Rectangle 9"/>
            <p:cNvSpPr/>
            <p:nvPr/>
          </p:nvSpPr>
          <p:spPr>
            <a:xfrm>
              <a:off x="3721376" y="2564050"/>
              <a:ext cx="553958" cy="529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11" name="Rectangle 10"/>
            <p:cNvSpPr/>
            <p:nvPr/>
          </p:nvSpPr>
          <p:spPr>
            <a:xfrm>
              <a:off x="4274333" y="2564050"/>
              <a:ext cx="553958" cy="529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lt-LT" sz="900" b="1" dirty="0">
                  <a:solidFill>
                    <a:srgbClr val="FFFFFF"/>
                  </a:solidFill>
                  <a:latin typeface="Poppins" panose="00000500000000000000" pitchFamily="2" charset="-70"/>
                  <a:cs typeface="Poppins" panose="00000500000000000000" pitchFamily="2" charset="-70"/>
                </a:rPr>
                <a:t>Įsakymas</a:t>
              </a:r>
              <a:endParaRPr lang="en-US" sz="900" b="1" dirty="0">
                <a:solidFill>
                  <a:srgbClr val="FFFFFF"/>
                </a:solidFill>
                <a:latin typeface="Poppins" panose="00000500000000000000" pitchFamily="2" charset="-70"/>
                <a:cs typeface="Poppins" panose="00000500000000000000" pitchFamily="2" charset="-70"/>
              </a:endParaRPr>
            </a:p>
          </p:txBody>
        </p:sp>
        <p:sp>
          <p:nvSpPr>
            <p:cNvPr id="12" name="Rectangle 11"/>
            <p:cNvSpPr/>
            <p:nvPr/>
          </p:nvSpPr>
          <p:spPr>
            <a:xfrm>
              <a:off x="4827290" y="2564050"/>
              <a:ext cx="553958" cy="5293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13" name="Rectangle 12"/>
            <p:cNvSpPr/>
            <p:nvPr/>
          </p:nvSpPr>
          <p:spPr>
            <a:xfrm>
              <a:off x="5374521" y="2563208"/>
              <a:ext cx="553958" cy="5293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900" b="1" i="0" u="none" strike="noStrike" kern="1200" cap="none" spc="0" normalizeH="0" baseline="0" noProof="0" dirty="0">
                  <a:ln>
                    <a:noFill/>
                  </a:ln>
                  <a:solidFill>
                    <a:srgbClr val="FFFFFF"/>
                  </a:solidFill>
                  <a:effectLst/>
                  <a:uLnTx/>
                  <a:uFillTx/>
                  <a:latin typeface="Poppins" panose="00000500000000000000" pitchFamily="2" charset="-70"/>
                  <a:ea typeface="+mn-ea"/>
                  <a:cs typeface="Poppins" panose="00000500000000000000" pitchFamily="2" charset="-70"/>
                </a:rPr>
                <a:t>Sutartys</a:t>
              </a:r>
              <a:endParaRPr kumimoji="0" lang="en-US" sz="900" b="1" i="0" u="none" strike="noStrike" kern="1200" cap="none" spc="0" normalizeH="0" baseline="0" noProof="0" dirty="0">
                <a:ln>
                  <a:noFill/>
                </a:ln>
                <a:solidFill>
                  <a:srgbClr val="FFFFFF"/>
                </a:solidFill>
                <a:effectLst/>
                <a:uLnTx/>
                <a:uFillTx/>
                <a:latin typeface="Poppins" panose="00000500000000000000" pitchFamily="2" charset="-70"/>
                <a:ea typeface="+mn-ea"/>
                <a:cs typeface="Poppins" panose="00000500000000000000" pitchFamily="2" charset="-70"/>
              </a:endParaRPr>
            </a:p>
          </p:txBody>
        </p:sp>
        <p:sp>
          <p:nvSpPr>
            <p:cNvPr id="14" name="Rectangle 13"/>
            <p:cNvSpPr/>
            <p:nvPr/>
          </p:nvSpPr>
          <p:spPr>
            <a:xfrm>
              <a:off x="5920752" y="2563208"/>
              <a:ext cx="553958" cy="5293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15" name="Rectangle 14"/>
            <p:cNvSpPr/>
            <p:nvPr/>
          </p:nvSpPr>
          <p:spPr>
            <a:xfrm>
              <a:off x="6472708" y="2563569"/>
              <a:ext cx="553958" cy="52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lt-LT" sz="900" b="1" i="0" u="none" strike="noStrike" kern="1200" cap="none" spc="0" normalizeH="0" baseline="0" noProof="0" dirty="0">
                  <a:ln>
                    <a:noFill/>
                  </a:ln>
                  <a:solidFill>
                    <a:srgbClr val="FFFFFF"/>
                  </a:solidFill>
                  <a:effectLst/>
                  <a:uLnTx/>
                  <a:uFillTx/>
                  <a:latin typeface="Poppins" panose="00000500000000000000" pitchFamily="2" charset="-70"/>
                  <a:ea typeface="+mn-ea"/>
                  <a:cs typeface="Poppins" panose="00000500000000000000" pitchFamily="2" charset="-70"/>
                </a:rPr>
                <a:t>Projektas</a:t>
              </a:r>
              <a:endParaRPr kumimoji="0" lang="en-US" sz="900" b="1" i="0" u="none" strike="noStrike" kern="1200" cap="none" spc="0" normalizeH="0" baseline="0" noProof="0" dirty="0">
                <a:ln>
                  <a:noFill/>
                </a:ln>
                <a:solidFill>
                  <a:srgbClr val="FFFFFF"/>
                </a:solidFill>
                <a:effectLst/>
                <a:uLnTx/>
                <a:uFillTx/>
                <a:latin typeface="Poppins" panose="00000500000000000000" pitchFamily="2" charset="-70"/>
                <a:ea typeface="+mn-ea"/>
                <a:cs typeface="Poppins" panose="00000500000000000000" pitchFamily="2" charset="-70"/>
              </a:endParaRPr>
            </a:p>
          </p:txBody>
        </p:sp>
        <p:sp>
          <p:nvSpPr>
            <p:cNvPr id="16" name="Isosceles Triangle 15"/>
            <p:cNvSpPr/>
            <p:nvPr/>
          </p:nvSpPr>
          <p:spPr>
            <a:xfrm>
              <a:off x="1052351" y="2243301"/>
              <a:ext cx="381000" cy="32844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0" name="Isosceles Triangle 19"/>
            <p:cNvSpPr/>
            <p:nvPr/>
          </p:nvSpPr>
          <p:spPr>
            <a:xfrm>
              <a:off x="3268338" y="2237766"/>
              <a:ext cx="381000" cy="32844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4" name="Isosceles Triangle 23"/>
            <p:cNvSpPr/>
            <p:nvPr/>
          </p:nvSpPr>
          <p:spPr>
            <a:xfrm>
              <a:off x="5464073" y="2245176"/>
              <a:ext cx="381000" cy="32844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28" name="Isosceles Triangle 27"/>
            <p:cNvSpPr/>
            <p:nvPr/>
          </p:nvSpPr>
          <p:spPr>
            <a:xfrm rot="10800000">
              <a:off x="2166149" y="3095626"/>
              <a:ext cx="381000" cy="32844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endParaRPr lang="en-US" sz="2400" dirty="0">
                <a:solidFill>
                  <a:srgbClr val="FFFFFF"/>
                </a:solidFill>
                <a:latin typeface="Calibri"/>
              </a:endParaRPr>
            </a:p>
          </p:txBody>
        </p:sp>
        <p:sp>
          <p:nvSpPr>
            <p:cNvPr id="32" name="Isosceles Triangle 31"/>
            <p:cNvSpPr/>
            <p:nvPr/>
          </p:nvSpPr>
          <p:spPr>
            <a:xfrm rot="10800000">
              <a:off x="4395474" y="3092555"/>
              <a:ext cx="381000" cy="32844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endParaRPr lang="en-US" sz="2400" dirty="0">
                <a:solidFill>
                  <a:srgbClr val="FFFFFF"/>
                </a:solidFill>
                <a:latin typeface="Calibri"/>
              </a:endParaRPr>
            </a:p>
          </p:txBody>
        </p:sp>
        <p:sp>
          <p:nvSpPr>
            <p:cNvPr id="36" name="Isosceles Triangle 35"/>
            <p:cNvSpPr/>
            <p:nvPr/>
          </p:nvSpPr>
          <p:spPr>
            <a:xfrm rot="10800000">
              <a:off x="6559037" y="3094583"/>
              <a:ext cx="381000" cy="32844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rtl="1"/>
              <a:endParaRPr lang="en-US" sz="2400" dirty="0">
                <a:solidFill>
                  <a:srgbClr val="FFFFFF"/>
                </a:solidFill>
                <a:latin typeface="Calibri"/>
              </a:endParaRPr>
            </a:p>
          </p:txBody>
        </p:sp>
      </p:grpSp>
      <p:cxnSp>
        <p:nvCxnSpPr>
          <p:cNvPr id="37" name="Straight Connector 36"/>
          <p:cNvCxnSpPr/>
          <p:nvPr/>
        </p:nvCxnSpPr>
        <p:spPr>
          <a:xfrm rot="16200000" flipH="1">
            <a:off x="8365116" y="5268188"/>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Freeform 36"/>
          <p:cNvSpPr>
            <a:spLocks noEditPoints="1"/>
          </p:cNvSpPr>
          <p:nvPr/>
        </p:nvSpPr>
        <p:spPr bwMode="auto">
          <a:xfrm>
            <a:off x="9109938" y="5562601"/>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9" name="TextBox 38"/>
          <p:cNvSpPr txBox="1"/>
          <p:nvPr/>
        </p:nvSpPr>
        <p:spPr>
          <a:xfrm>
            <a:off x="6798598" y="5039488"/>
            <a:ext cx="2111983" cy="615553"/>
          </a:xfrm>
          <a:prstGeom prst="rect">
            <a:avLst/>
          </a:prstGeom>
          <a:noFill/>
        </p:spPr>
        <p:txBody>
          <a:bodyPr wrap="square" lIns="0" tIns="0" rIns="0" bIns="0" rtlCol="0">
            <a:spAutoFit/>
          </a:bodyPr>
          <a:lstStyle/>
          <a:p>
            <a:pPr algn="r" defTabSz="1219170"/>
            <a:r>
              <a:rPr lang="lt-LT" sz="1400" b="1" dirty="0">
                <a:latin typeface="Poppins" panose="00000500000000000000" pitchFamily="2" charset="-70"/>
                <a:cs typeface="Poppins" panose="00000500000000000000" pitchFamily="2" charset="-70"/>
              </a:rPr>
              <a:t>Projekto įgyvendinimas</a:t>
            </a:r>
            <a:br>
              <a:rPr lang="en-US" sz="1400" b="1" dirty="0">
                <a:latin typeface="Poppins" panose="00000500000000000000" pitchFamily="2" charset="-70"/>
                <a:cs typeface="Poppins" panose="00000500000000000000" pitchFamily="2" charset="-70"/>
              </a:rPr>
            </a:br>
            <a:r>
              <a:rPr lang="lt-LT" sz="1200" dirty="0">
                <a:solidFill>
                  <a:schemeClr val="tx1">
                    <a:lumMod val="75000"/>
                    <a:lumOff val="25000"/>
                  </a:schemeClr>
                </a:solidFill>
                <a:latin typeface="Poppins" panose="00000500000000000000" pitchFamily="2" charset="-70"/>
                <a:cs typeface="Poppins" panose="00000500000000000000" pitchFamily="2" charset="-70"/>
              </a:rPr>
              <a:t>Iki</a:t>
            </a:r>
            <a:r>
              <a:rPr lang="en-US" sz="1200" dirty="0">
                <a:solidFill>
                  <a:schemeClr val="tx1">
                    <a:lumMod val="75000"/>
                    <a:lumOff val="25000"/>
                  </a:schemeClr>
                </a:solidFill>
                <a:latin typeface="Poppins" panose="00000500000000000000" pitchFamily="2" charset="-70"/>
                <a:cs typeface="Poppins" panose="00000500000000000000" pitchFamily="2" charset="-70"/>
              </a:rPr>
              <a:t> </a:t>
            </a:r>
            <a:r>
              <a:rPr lang="lt-LT" sz="1200" dirty="0">
                <a:solidFill>
                  <a:schemeClr val="tx1">
                    <a:lumMod val="75000"/>
                    <a:lumOff val="25000"/>
                  </a:schemeClr>
                </a:solidFill>
                <a:latin typeface="Poppins" panose="00000500000000000000" pitchFamily="2" charset="-70"/>
                <a:cs typeface="Poppins" panose="00000500000000000000" pitchFamily="2" charset="-70"/>
              </a:rPr>
              <a:t>2027-12-31</a:t>
            </a:r>
            <a:endParaRPr lang="en-US" sz="1200" dirty="0">
              <a:solidFill>
                <a:schemeClr val="tx1">
                  <a:lumMod val="75000"/>
                  <a:lumOff val="25000"/>
                </a:schemeClr>
              </a:solidFill>
              <a:latin typeface="Poppins" panose="00000500000000000000" pitchFamily="2" charset="-70"/>
              <a:cs typeface="Poppins" panose="00000500000000000000" pitchFamily="2" charset="-70"/>
            </a:endParaRPr>
          </a:p>
        </p:txBody>
      </p:sp>
      <p:sp>
        <p:nvSpPr>
          <p:cNvPr id="46" name="Text Placeholder 2">
            <a:extLst>
              <a:ext uri="{FF2B5EF4-FFF2-40B4-BE49-F238E27FC236}">
                <a16:creationId xmlns:a16="http://schemas.microsoft.com/office/drawing/2014/main" id="{B9E07B8D-95B7-D7E6-F6F4-796ECE2E8E48}"/>
              </a:ext>
            </a:extLst>
          </p:cNvPr>
          <p:cNvSpPr txBox="1">
            <a:spLocks/>
          </p:cNvSpPr>
          <p:nvPr/>
        </p:nvSpPr>
        <p:spPr>
          <a:xfrm>
            <a:off x="1416049" y="476251"/>
            <a:ext cx="9085411"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Terminai</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47" name="Picture 2" descr="Centrinė projektų valdymo agentūra">
            <a:extLst>
              <a:ext uri="{FF2B5EF4-FFF2-40B4-BE49-F238E27FC236}">
                <a16:creationId xmlns:a16="http://schemas.microsoft.com/office/drawing/2014/main" id="{9DF5CD8B-BA0F-31A7-B705-0B54FD1302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48" name="Slide Number Placeholder 3">
            <a:extLst>
              <a:ext uri="{FF2B5EF4-FFF2-40B4-BE49-F238E27FC236}">
                <a16:creationId xmlns:a16="http://schemas.microsoft.com/office/drawing/2014/main" id="{1E1A7D86-0C94-4388-B297-F697F0588ABA}"/>
              </a:ext>
            </a:extLst>
          </p:cNvPr>
          <p:cNvSpPr txBox="1">
            <a:spLocks/>
          </p:cNvSpPr>
          <p:nvPr/>
        </p:nvSpPr>
        <p:spPr>
          <a:xfrm>
            <a:off x="412962" y="6281733"/>
            <a:ext cx="2928619" cy="365129"/>
          </a:xfrm>
          <a:prstGeom prst="rect">
            <a:avLst/>
          </a:prstGeom>
          <a:solidFill>
            <a:srgbClr val="DCDCDC"/>
          </a:solidFill>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49" name="Rectangle 48">
            <a:extLst>
              <a:ext uri="{FF2B5EF4-FFF2-40B4-BE49-F238E27FC236}">
                <a16:creationId xmlns:a16="http://schemas.microsoft.com/office/drawing/2014/main" id="{CC435670-836B-B33D-370D-089B99F6C526}"/>
              </a:ext>
            </a:extLst>
          </p:cNvPr>
          <p:cNvSpPr/>
          <p:nvPr/>
        </p:nvSpPr>
        <p:spPr>
          <a:xfrm>
            <a:off x="9368713" y="3415868"/>
            <a:ext cx="738611" cy="705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50" name="Rectangle 49">
            <a:extLst>
              <a:ext uri="{FF2B5EF4-FFF2-40B4-BE49-F238E27FC236}">
                <a16:creationId xmlns:a16="http://schemas.microsoft.com/office/drawing/2014/main" id="{0730EB90-E033-E60C-7AB3-52C2A24878EB}"/>
              </a:ext>
            </a:extLst>
          </p:cNvPr>
          <p:cNvSpPr/>
          <p:nvPr/>
        </p:nvSpPr>
        <p:spPr>
          <a:xfrm>
            <a:off x="10104478" y="3421190"/>
            <a:ext cx="738611" cy="705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lt-LT" sz="900" b="1" dirty="0">
                <a:solidFill>
                  <a:srgbClr val="FFFFFF"/>
                </a:solidFill>
                <a:latin typeface="Poppins" panose="00000500000000000000" pitchFamily="2" charset="-70"/>
                <a:cs typeface="Poppins" panose="00000500000000000000" pitchFamily="2" charset="-70"/>
              </a:rPr>
              <a:t>Pabaiga</a:t>
            </a:r>
            <a:endParaRPr lang="en-US" sz="900" b="1" dirty="0">
              <a:solidFill>
                <a:srgbClr val="FFFFFF"/>
              </a:solidFill>
              <a:latin typeface="Poppins" panose="00000500000000000000" pitchFamily="2" charset="-70"/>
              <a:cs typeface="Poppins" panose="00000500000000000000" pitchFamily="2" charset="-70"/>
            </a:endParaRPr>
          </a:p>
        </p:txBody>
      </p:sp>
      <p:sp>
        <p:nvSpPr>
          <p:cNvPr id="51" name="Rectangle 50">
            <a:extLst>
              <a:ext uri="{FF2B5EF4-FFF2-40B4-BE49-F238E27FC236}">
                <a16:creationId xmlns:a16="http://schemas.microsoft.com/office/drawing/2014/main" id="{ABDED91C-1891-7D31-D75C-D919F747D788}"/>
              </a:ext>
            </a:extLst>
          </p:cNvPr>
          <p:cNvSpPr/>
          <p:nvPr/>
        </p:nvSpPr>
        <p:spPr>
          <a:xfrm>
            <a:off x="10844118" y="3422444"/>
            <a:ext cx="738611" cy="7057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endParaRPr lang="en-US" sz="2133" b="1" dirty="0">
              <a:solidFill>
                <a:srgbClr val="FFFFFF"/>
              </a:solidFill>
              <a:latin typeface="Calibri"/>
            </a:endParaRPr>
          </a:p>
        </p:txBody>
      </p:sp>
      <p:sp>
        <p:nvSpPr>
          <p:cNvPr id="52" name="Isosceles Triangle 51">
            <a:extLst>
              <a:ext uri="{FF2B5EF4-FFF2-40B4-BE49-F238E27FC236}">
                <a16:creationId xmlns:a16="http://schemas.microsoft.com/office/drawing/2014/main" id="{2883D455-68DA-D78B-B1D6-385D1F9A7361}"/>
              </a:ext>
            </a:extLst>
          </p:cNvPr>
          <p:cNvSpPr/>
          <p:nvPr/>
        </p:nvSpPr>
        <p:spPr>
          <a:xfrm>
            <a:off x="10232359" y="3000680"/>
            <a:ext cx="508000" cy="43793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cxnSp>
        <p:nvCxnSpPr>
          <p:cNvPr id="53" name="Straight Connector 52">
            <a:extLst>
              <a:ext uri="{FF2B5EF4-FFF2-40B4-BE49-F238E27FC236}">
                <a16:creationId xmlns:a16="http://schemas.microsoft.com/office/drawing/2014/main" id="{3F7452C7-2C3B-ACA8-FC92-B724A5502B3A}"/>
              </a:ext>
            </a:extLst>
          </p:cNvPr>
          <p:cNvCxnSpPr/>
          <p:nvPr/>
        </p:nvCxnSpPr>
        <p:spPr>
          <a:xfrm rot="16200000" flipH="1">
            <a:off x="9849422" y="2329917"/>
            <a:ext cx="1290287" cy="3841"/>
          </a:xfrm>
          <a:prstGeom prst="line">
            <a:avLst/>
          </a:prstGeom>
          <a:ln w="19050">
            <a:solidFill>
              <a:schemeClr val="tx2">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Freeform 36">
            <a:extLst>
              <a:ext uri="{FF2B5EF4-FFF2-40B4-BE49-F238E27FC236}">
                <a16:creationId xmlns:a16="http://schemas.microsoft.com/office/drawing/2014/main" id="{9ECACDB2-1310-D802-93DA-BAA6FFD3F610}"/>
              </a:ext>
            </a:extLst>
          </p:cNvPr>
          <p:cNvSpPr>
            <a:spLocks noEditPoints="1"/>
          </p:cNvSpPr>
          <p:nvPr/>
        </p:nvSpPr>
        <p:spPr bwMode="auto">
          <a:xfrm>
            <a:off x="10101682" y="1664378"/>
            <a:ext cx="270933" cy="2942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5" name="TextBox 54">
            <a:extLst>
              <a:ext uri="{FF2B5EF4-FFF2-40B4-BE49-F238E27FC236}">
                <a16:creationId xmlns:a16="http://schemas.microsoft.com/office/drawing/2014/main" id="{80DA5124-02B0-352C-5FC8-471B7A65B6BD}"/>
              </a:ext>
            </a:extLst>
          </p:cNvPr>
          <p:cNvSpPr txBox="1"/>
          <p:nvPr/>
        </p:nvSpPr>
        <p:spPr>
          <a:xfrm>
            <a:off x="10603555" y="1623052"/>
            <a:ext cx="979174" cy="430887"/>
          </a:xfrm>
          <a:prstGeom prst="rect">
            <a:avLst/>
          </a:prstGeom>
          <a:noFill/>
        </p:spPr>
        <p:txBody>
          <a:bodyPr wrap="square" lIns="0" tIns="0" rIns="0" bIns="0" rtlCol="0">
            <a:spAutoFit/>
          </a:bodyPr>
          <a:lstStyle/>
          <a:p>
            <a:pPr defTabSz="1219170"/>
            <a:r>
              <a:rPr lang="lt-LT" sz="1400" b="1" dirty="0">
                <a:latin typeface="Poppins" panose="00000500000000000000" pitchFamily="2" charset="-70"/>
                <a:cs typeface="Poppins" panose="00000500000000000000" pitchFamily="2" charset="-70"/>
              </a:rPr>
              <a:t>Projekto pabaiga</a:t>
            </a:r>
          </a:p>
        </p:txBody>
      </p:sp>
    </p:spTree>
    <p:extLst>
      <p:ext uri="{BB962C8B-B14F-4D97-AF65-F5344CB8AC3E}">
        <p14:creationId xmlns:p14="http://schemas.microsoft.com/office/powerpoint/2010/main" val="3110982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B33BB-30DD-57E7-D1FD-6EEA694531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9187DF6-2385-E75C-874C-646B1CFD9C18}"/>
              </a:ext>
            </a:extLst>
          </p:cNvPr>
          <p:cNvSpPr>
            <a:spLocks noGrp="1"/>
          </p:cNvSpPr>
          <p:nvPr>
            <p:ph type="body" sz="quarter" idx="13"/>
          </p:nvPr>
        </p:nvSpPr>
        <p:spPr/>
        <p:txBody>
          <a:bodyPr/>
          <a:lstStyle/>
          <a:p>
            <a:pPr>
              <a:spcAft>
                <a:spcPts val="300"/>
              </a:spcAft>
            </a:pPr>
            <a:r>
              <a:rPr lang="lt-LT" dirty="0"/>
              <a:t>Naudingos nuorodos</a:t>
            </a:r>
          </a:p>
          <a:p>
            <a:pPr marL="0" marR="0" lvl="0" indent="0" algn="l"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8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endParaRPr lang="lt-LT" dirty="0"/>
          </a:p>
        </p:txBody>
      </p:sp>
      <p:sp>
        <p:nvSpPr>
          <p:cNvPr id="4" name="Slide Number Placeholder 3">
            <a:extLst>
              <a:ext uri="{FF2B5EF4-FFF2-40B4-BE49-F238E27FC236}">
                <a16:creationId xmlns:a16="http://schemas.microsoft.com/office/drawing/2014/main" id="{41B03E8F-092D-777A-271A-0A35F244C880}"/>
              </a:ext>
            </a:extLst>
          </p:cNvPr>
          <p:cNvSpPr>
            <a:spLocks noGrp="1"/>
          </p:cNvSpPr>
          <p:nvPr>
            <p:ph type="sldNum" sz="quarter" idx="4"/>
          </p:nvPr>
        </p:nvSpPr>
        <p:spPr/>
        <p:txBody>
          <a:bodyPr/>
          <a:lstStyle/>
          <a:p>
            <a:fld id="{2C9A1DEF-F8CC-264F-9A7B-89BAB9CBC5C2}" type="slidenum">
              <a:rPr lang="en-US" smtClean="0"/>
              <a:pPr/>
              <a:t>42</a:t>
            </a:fld>
            <a:r>
              <a:rPr lang="en-US" dirty="0"/>
              <a:t>   |   Centrinė projektų valdymo agentūra</a:t>
            </a:r>
            <a:endParaRPr lang="x-none" dirty="0"/>
          </a:p>
        </p:txBody>
      </p:sp>
      <p:sp>
        <p:nvSpPr>
          <p:cNvPr id="6" name="Text Placeholder 1">
            <a:extLst>
              <a:ext uri="{FF2B5EF4-FFF2-40B4-BE49-F238E27FC236}">
                <a16:creationId xmlns:a16="http://schemas.microsoft.com/office/drawing/2014/main" id="{545275CD-520D-0CD5-F237-2DE25186F2FF}"/>
              </a:ext>
            </a:extLst>
          </p:cNvPr>
          <p:cNvSpPr>
            <a:spLocks noGrp="1"/>
          </p:cNvSpPr>
          <p:nvPr>
            <p:ph type="body" sz="quarter" idx="10"/>
          </p:nvPr>
        </p:nvSpPr>
        <p:spPr>
          <a:xfrm>
            <a:off x="1416049" y="1579598"/>
            <a:ext cx="10226707" cy="4140036"/>
          </a:xfrm>
        </p:spPr>
        <p:txBody>
          <a:bodyPr/>
          <a:lstStyle/>
          <a:p>
            <a:pPr marL="342900" indent="-342900" algn="just">
              <a:lnSpc>
                <a:spcPct val="100000"/>
              </a:lnSpc>
              <a:spcAft>
                <a:spcPts val="600"/>
              </a:spcAft>
              <a:buClr>
                <a:srgbClr val="142D64"/>
              </a:buClr>
              <a:buFont typeface="Poppins" panose="00000500000000000000" pitchFamily="2" charset="-70"/>
              <a:buChar char="।"/>
            </a:pPr>
            <a:r>
              <a:rPr lang="lt-LT" i="0" dirty="0">
                <a:solidFill>
                  <a:schemeClr val="tx1"/>
                </a:solidFill>
                <a:effectLst/>
                <a:latin typeface="Poppins" panose="00000500000000000000" pitchFamily="2" charset="-70"/>
              </a:rPr>
              <a:t>Aprašas ir jo priedai: </a:t>
            </a:r>
            <a:r>
              <a:rPr lang="lt-LT" i="0" dirty="0">
                <a:solidFill>
                  <a:srgbClr val="008080"/>
                </a:solidFill>
                <a:effectLst/>
                <a:latin typeface="Poppins" panose="00000500000000000000" pitchFamily="2" charset="-70"/>
                <a:hlinkClick r:id="rId3">
                  <a:extLst>
                    <a:ext uri="{A12FA001-AC4F-418D-AE19-62706E023703}">
                      <ahyp:hlinkClr xmlns:ahyp="http://schemas.microsoft.com/office/drawing/2018/hyperlinkcolor" val="tx"/>
                    </a:ext>
                  </a:extLst>
                </a:hlinkClick>
              </a:rPr>
              <a:t>https://www.e-tar.lt/portal/lt/legalAct/e59e9ea1608511f0a3d380837a821750</a:t>
            </a:r>
            <a:r>
              <a:rPr lang="lt-LT" i="0" dirty="0">
                <a:solidFill>
                  <a:schemeClr val="tx1"/>
                </a:solidFill>
                <a:effectLst/>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pt-BR" dirty="0">
                <a:solidFill>
                  <a:schemeClr val="tx1"/>
                </a:solidFill>
                <a:latin typeface="Poppins" panose="00000500000000000000" pitchFamily="2" charset="-70"/>
              </a:rPr>
              <a:t>Europos Sąjungos Baltijos jūros regiono strategijos veiksmų planas</a:t>
            </a:r>
            <a:r>
              <a:rPr lang="lt-LT" dirty="0">
                <a:solidFill>
                  <a:schemeClr val="tx1"/>
                </a:solidFill>
                <a:latin typeface="Poppins" panose="00000500000000000000" pitchFamily="2" charset="-70"/>
              </a:rPr>
              <a:t>: </a:t>
            </a:r>
            <a:r>
              <a:rPr lang="lt-LT"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https://edz.bib.uni-mannheim.de/edz/pdf/swd/2021/swd-2021-0024-en.pdf</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PAFT: </a:t>
            </a:r>
            <a:r>
              <a:rPr lang="lt-LT" dirty="0">
                <a:solidFill>
                  <a:srgbClr val="008080"/>
                </a:solidFill>
                <a:latin typeface="Poppins" panose="00000500000000000000" pitchFamily="2" charset="-70"/>
                <a:hlinkClick r:id="rId5">
                  <a:extLst>
                    <a:ext uri="{A12FA001-AC4F-418D-AE19-62706E023703}">
                      <ahyp:hlinkClr xmlns:ahyp="http://schemas.microsoft.com/office/drawing/2018/hyperlinkcolor" val="tx"/>
                    </a:ext>
                  </a:extLst>
                </a:hlinkClick>
              </a:rPr>
              <a:t>https://www.e-tar.lt/portal/lt/legalAct/14e33320f1ed11ec8fa7d02a65c371ad/asr</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Reglamentas (ES) Nr. 651/2014: </a:t>
            </a:r>
            <a:r>
              <a:rPr lang="lt-LT" dirty="0">
                <a:solidFill>
                  <a:srgbClr val="008080"/>
                </a:solidFill>
                <a:latin typeface="Poppins" panose="00000500000000000000" pitchFamily="2" charset="-70"/>
                <a:hlinkClick r:id="rId6">
                  <a:extLst>
                    <a:ext uri="{A12FA001-AC4F-418D-AE19-62706E023703}">
                      <ahyp:hlinkClr xmlns:ahyp="http://schemas.microsoft.com/office/drawing/2018/hyperlinkcolor" val="tx"/>
                    </a:ext>
                  </a:extLst>
                </a:hlinkClick>
              </a:rPr>
              <a:t>https://eur-lex.europa.eu/legal-content/LT/TXT/?uri=CELEX:32014R0651</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Reglamentas (ES) 2023/2831: </a:t>
            </a:r>
            <a:r>
              <a:rPr lang="lt-LT" dirty="0">
                <a:solidFill>
                  <a:srgbClr val="008080"/>
                </a:solidFill>
                <a:latin typeface="Poppins" panose="00000500000000000000" pitchFamily="2" charset="-70"/>
                <a:hlinkClick r:id="rId7">
                  <a:extLst>
                    <a:ext uri="{A12FA001-AC4F-418D-AE19-62706E023703}">
                      <ahyp:hlinkClr xmlns:ahyp="http://schemas.microsoft.com/office/drawing/2018/hyperlinkcolor" val="tx"/>
                    </a:ext>
                  </a:extLst>
                </a:hlinkClick>
              </a:rPr>
              <a:t>https://eur-lex.europa.eu/legal-content/LT/TXT/?uri=CELEX:32023R2831</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Rekomendacijos dėl projektų išlaidų atitikties Europos Sąjungos fondų reikalavimams: </a:t>
            </a:r>
            <a:r>
              <a:rPr lang="lt-LT" dirty="0">
                <a:solidFill>
                  <a:srgbClr val="008080"/>
                </a:solidFill>
                <a:latin typeface="Poppins" panose="00000500000000000000" pitchFamily="2" charset="-70"/>
                <a:hlinkClick r:id="rId8">
                  <a:extLst>
                    <a:ext uri="{A12FA001-AC4F-418D-AE19-62706E023703}">
                      <ahyp:hlinkClr xmlns:ahyp="http://schemas.microsoft.com/office/drawing/2018/hyperlinkcolor" val="tx"/>
                    </a:ext>
                  </a:extLst>
                </a:hlinkClick>
              </a:rPr>
              <a:t>https://www.esinvesticijos.lt/dokumentai/rekomendacijos-del-projektu-islaidu-atitikties-europos-sajungos-fondu-reikalavimams</a:t>
            </a:r>
            <a:r>
              <a:rPr lang="lt-LT" dirty="0">
                <a:solidFill>
                  <a:schemeClr val="tx1"/>
                </a:solidFill>
                <a:latin typeface="Poppins" panose="00000500000000000000" pitchFamily="2" charset="-70"/>
              </a:rPr>
              <a:t>.</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Stebėsenos rodiklių aprašymo kortelės:</a:t>
            </a:r>
            <a:r>
              <a:rPr lang="lt-LT" b="1" dirty="0">
                <a:solidFill>
                  <a:srgbClr val="092D68"/>
                </a:solidFill>
                <a:latin typeface="Poppins" panose="00000500000000000000" pitchFamily="2" charset="-70"/>
              </a:rPr>
              <a:t> </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400" dirty="0">
                <a:solidFill>
                  <a:srgbClr val="008080"/>
                </a:solidFill>
                <a:latin typeface="Poppins" panose="00000500000000000000" pitchFamily="2" charset="-70"/>
                <a:hlinkClick r:id="rId9">
                  <a:extLst>
                    <a:ext uri="{A12FA001-AC4F-418D-AE19-62706E023703}">
                      <ahyp:hlinkClr xmlns:ahyp="http://schemas.microsoft.com/office/drawing/2018/hyperlinkcolor" val="tx"/>
                    </a:ext>
                  </a:extLst>
                </a:hlinkClick>
              </a:rPr>
              <a:t>https://www.e-tar.lt/portal/lt/legalAct/a37720f0650511efafbb8694c098bac5</a:t>
            </a:r>
            <a:r>
              <a:rPr lang="lt-LT" sz="1400" dirty="0">
                <a:solidFill>
                  <a:srgbClr val="008080"/>
                </a:solidFill>
                <a:latin typeface="Poppins" panose="00000500000000000000" pitchFamily="2" charset="-70"/>
              </a:rPr>
              <a:t> </a:t>
            </a:r>
            <a:r>
              <a:rPr lang="lt-LT" sz="1400" dirty="0">
                <a:solidFill>
                  <a:schemeClr val="tx1"/>
                </a:solidFill>
                <a:latin typeface="Poppins" panose="00000500000000000000" pitchFamily="2" charset="-70"/>
              </a:rPr>
              <a:t>(1-6, 8-9 priedai);</a:t>
            </a:r>
          </a:p>
          <a:p>
            <a:pPr marL="1028700" lvl="1" indent="-342900" algn="just">
              <a:lnSpc>
                <a:spcPct val="100000"/>
              </a:lnSpc>
              <a:spcBef>
                <a:spcPts val="0"/>
              </a:spcBef>
              <a:spcAft>
                <a:spcPts val="600"/>
              </a:spcAft>
              <a:buClr>
                <a:srgbClr val="142D64"/>
              </a:buClr>
              <a:buFont typeface="Poppins" panose="00000500000000000000" pitchFamily="2" charset="-70"/>
              <a:buChar char="।"/>
            </a:pPr>
            <a:r>
              <a:rPr lang="lt-LT" sz="1400" dirty="0">
                <a:solidFill>
                  <a:srgbClr val="008080"/>
                </a:solidFill>
                <a:latin typeface="Poppins" panose="00000500000000000000" pitchFamily="2" charset="-70"/>
                <a:hlinkClick r:id="rId3">
                  <a:extLst>
                    <a:ext uri="{A12FA001-AC4F-418D-AE19-62706E023703}">
                      <ahyp:hlinkClr xmlns:ahyp="http://schemas.microsoft.com/office/drawing/2018/hyperlinkcolor" val="tx"/>
                    </a:ext>
                  </a:extLst>
                </a:hlinkClick>
              </a:rPr>
              <a:t>https://www.e-tar.lt/portal/lt/legalAct/e59e9ea1608511f0a3d380837a821750</a:t>
            </a:r>
            <a:r>
              <a:rPr lang="lt-LT" sz="1400" dirty="0">
                <a:solidFill>
                  <a:schemeClr val="tx1"/>
                </a:solidFill>
                <a:latin typeface="Poppins" panose="00000500000000000000" pitchFamily="2" charset="-70"/>
              </a:rPr>
              <a:t> (13-15 priedai)</a:t>
            </a:r>
          </a:p>
          <a:p>
            <a:pPr marL="342900" indent="-342900" algn="just">
              <a:lnSpc>
                <a:spcPct val="100000"/>
              </a:lnSpc>
              <a:spcAft>
                <a:spcPts val="600"/>
              </a:spcAft>
              <a:buClr>
                <a:srgbClr val="142D64"/>
              </a:buClr>
              <a:buFont typeface="Poppins" panose="00000500000000000000" pitchFamily="2" charset="-70"/>
              <a:buChar char="।"/>
            </a:pPr>
            <a:r>
              <a:rPr lang="lt-LT" dirty="0">
                <a:solidFill>
                  <a:schemeClr val="tx1"/>
                </a:solidFill>
                <a:latin typeface="Poppins" panose="00000500000000000000" pitchFamily="2" charset="-70"/>
              </a:rPr>
              <a:t>Supaprastintai apmokamų išlaidų dydžių registras: </a:t>
            </a:r>
            <a:r>
              <a:rPr lang="lt-LT" dirty="0">
                <a:solidFill>
                  <a:srgbClr val="008080"/>
                </a:solidFill>
                <a:latin typeface="Poppins" panose="00000500000000000000" pitchFamily="2" charset="-70"/>
                <a:hlinkClick r:id="rId10">
                  <a:extLst>
                    <a:ext uri="{A12FA001-AC4F-418D-AE19-62706E023703}">
                      <ahyp:hlinkClr xmlns:ahyp="http://schemas.microsoft.com/office/drawing/2018/hyperlinkcolor" val="tx"/>
                    </a:ext>
                  </a:extLst>
                </a:hlinkClick>
              </a:rPr>
              <a:t>https://2021.esinvesticijos.lt/dokumentai/supaprastintai-apmokamu-islaidu-dydziu-registras</a:t>
            </a:r>
            <a:r>
              <a:rPr lang="lt-LT" dirty="0">
                <a:solidFill>
                  <a:schemeClr val="tx1"/>
                </a:solidFill>
                <a:latin typeface="Poppins" panose="00000500000000000000" pitchFamily="2" charset="-70"/>
              </a:rPr>
              <a:t>. </a:t>
            </a:r>
          </a:p>
          <a:p>
            <a:pPr marL="342900" indent="-342900" algn="just">
              <a:lnSpc>
                <a:spcPct val="100000"/>
              </a:lnSpc>
              <a:spcAft>
                <a:spcPts val="600"/>
              </a:spcAft>
              <a:buClr>
                <a:srgbClr val="142D64"/>
              </a:buClr>
              <a:buFont typeface="Poppins" panose="00000500000000000000" pitchFamily="2" charset="-70"/>
              <a:buChar char="।"/>
            </a:pPr>
            <a:endParaRPr lang="lt-LT" dirty="0">
              <a:solidFill>
                <a:schemeClr val="tx1"/>
              </a:solidFill>
              <a:latin typeface="Poppins" panose="00000500000000000000" pitchFamily="2" charset="-70"/>
            </a:endParaRPr>
          </a:p>
          <a:p>
            <a:pPr algn="ctr">
              <a:lnSpc>
                <a:spcPct val="100000"/>
              </a:lnSpc>
              <a:spcAft>
                <a:spcPts val="600"/>
              </a:spcAft>
              <a:buClr>
                <a:srgbClr val="142D64"/>
              </a:buClr>
            </a:pPr>
            <a:r>
              <a:rPr lang="lt-LT" dirty="0">
                <a:solidFill>
                  <a:schemeClr val="tx1"/>
                </a:solidFill>
                <a:latin typeface="Poppins" panose="00000500000000000000" pitchFamily="2" charset="-70"/>
              </a:rPr>
              <a:t>Nuorodos į kitus teisės aktus ir dokumentus pateikiamos prie </a:t>
            </a:r>
            <a:r>
              <a:rPr lang="lt-LT" i="1" dirty="0">
                <a:solidFill>
                  <a:srgbClr val="008080"/>
                </a:solidFill>
                <a:latin typeface="Poppins" panose="00000500000000000000" pitchFamily="2" charset="-70"/>
                <a:hlinkClick r:id="rId11">
                  <a:extLst>
                    <a:ext uri="{A12FA001-AC4F-418D-AE19-62706E023703}">
                      <ahyp:hlinkClr xmlns:ahyp="http://schemas.microsoft.com/office/drawing/2018/hyperlinkcolor" val="tx"/>
                    </a:ext>
                  </a:extLst>
                </a:hlinkClick>
              </a:rPr>
              <a:t>www.esinvesticijos.lt</a:t>
            </a:r>
            <a:r>
              <a:rPr lang="lt-LT" i="1" dirty="0">
                <a:solidFill>
                  <a:srgbClr val="008080"/>
                </a:solidFill>
                <a:latin typeface="Poppins" panose="00000500000000000000" pitchFamily="2" charset="-70"/>
              </a:rPr>
              <a:t> </a:t>
            </a:r>
            <a:r>
              <a:rPr lang="lt-LT" dirty="0">
                <a:solidFill>
                  <a:schemeClr val="tx1"/>
                </a:solidFill>
                <a:latin typeface="Poppins" panose="00000500000000000000" pitchFamily="2" charset="-70"/>
              </a:rPr>
              <a:t>paskelbtų kvietimų (</a:t>
            </a:r>
            <a:r>
              <a:rPr lang="lt-LT" b="1" dirty="0">
                <a:solidFill>
                  <a:srgbClr val="092D68"/>
                </a:solidFill>
                <a:latin typeface="Poppins" panose="00000500000000000000" pitchFamily="2" charset="-70"/>
              </a:rPr>
              <a:t>rubrika „Aprašas ir kiti teisės aktai“</a:t>
            </a:r>
            <a:r>
              <a:rPr lang="lt-LT" dirty="0">
                <a:solidFill>
                  <a:srgbClr val="092D68"/>
                </a:solidFill>
                <a:latin typeface="Poppins" panose="00000500000000000000" pitchFamily="2" charset="-70"/>
              </a:rPr>
              <a:t>).</a:t>
            </a:r>
          </a:p>
          <a:p>
            <a:pPr lvl="1" indent="0" algn="just">
              <a:lnSpc>
                <a:spcPct val="100000"/>
              </a:lnSpc>
              <a:spcBef>
                <a:spcPts val="0"/>
              </a:spcBef>
              <a:spcAft>
                <a:spcPts val="600"/>
              </a:spcAft>
              <a:buClr>
                <a:srgbClr val="142D64"/>
              </a:buClr>
              <a:buNone/>
            </a:pPr>
            <a:endParaRPr lang="lt-LT" sz="1400" dirty="0">
              <a:solidFill>
                <a:schemeClr val="tx1"/>
              </a:solidFill>
              <a:latin typeface="Poppins" panose="00000500000000000000" pitchFamily="2" charset="-70"/>
            </a:endParaRPr>
          </a:p>
          <a:p>
            <a:pPr algn="just">
              <a:buClr>
                <a:srgbClr val="142D64"/>
              </a:buClr>
            </a:pPr>
            <a:endParaRPr lang="lt-LT" b="0" i="0" dirty="0">
              <a:solidFill>
                <a:srgbClr val="212529"/>
              </a:solidFill>
              <a:effectLst/>
              <a:latin typeface="Poppins" panose="00000500000000000000" pitchFamily="2" charset="-70"/>
            </a:endParaRPr>
          </a:p>
        </p:txBody>
      </p:sp>
    </p:spTree>
    <p:extLst>
      <p:ext uri="{BB962C8B-B14F-4D97-AF65-F5344CB8AC3E}">
        <p14:creationId xmlns:p14="http://schemas.microsoft.com/office/powerpoint/2010/main" val="1652301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479425" y="2459735"/>
            <a:ext cx="5808359" cy="2163635"/>
          </a:xfrm>
        </p:spPr>
        <p:txBody>
          <a:bodyPr/>
          <a:lstStyle/>
          <a:p>
            <a:pPr algn="ctr"/>
            <a:r>
              <a:rPr lang="lt-LT" sz="2400"/>
              <a:t>Daugiau informacijos</a:t>
            </a:r>
            <a:br>
              <a:rPr lang="lt-LT" sz="3200"/>
            </a:br>
            <a:br>
              <a:rPr lang="lt-LT" sz="3200"/>
            </a:br>
            <a:r>
              <a:rPr lang="lt-LT" sz="2000">
                <a:solidFill>
                  <a:schemeClr val="accent1">
                    <a:lumMod val="60000"/>
                    <a:lumOff val="40000"/>
                  </a:schemeClr>
                </a:solidFill>
                <a:hlinkClick r:id="rId3">
                  <a:extLst>
                    <a:ext uri="{A12FA001-AC4F-418D-AE19-62706E023703}">
                      <ahyp:hlinkClr xmlns:ahyp="http://schemas.microsoft.com/office/drawing/2018/hyperlinkcolor" val="tx"/>
                    </a:ext>
                  </a:extLst>
                </a:hlinkClick>
              </a:rPr>
              <a:t>www.esinvesticijos.lt</a:t>
            </a:r>
            <a:r>
              <a:rPr lang="lt-LT" sz="2000">
                <a:solidFill>
                  <a:schemeClr val="accent1">
                    <a:lumMod val="60000"/>
                    <a:lumOff val="40000"/>
                  </a:schemeClr>
                </a:solidFill>
              </a:rPr>
              <a:t> </a:t>
            </a:r>
            <a:r>
              <a:rPr lang="lt-LT" sz="2000">
                <a:cs typeface="Poppins" panose="00000500000000000000" pitchFamily="2" charset="-70"/>
              </a:rPr>
              <a:t>। Kvietimai</a:t>
            </a:r>
            <a:br>
              <a:rPr lang="lt-LT" sz="2000">
                <a:cs typeface="Poppins" panose="00000500000000000000" pitchFamily="2" charset="-70"/>
              </a:rPr>
            </a:br>
            <a:r>
              <a:rPr lang="es-ES" sz="2000">
                <a:cs typeface="Poppins" panose="00000500000000000000" pitchFamily="2" charset="-70"/>
              </a:rPr>
              <a:t> </a:t>
            </a:r>
            <a:r>
              <a:rPr lang="lt-LT" sz="2000">
                <a:cs typeface="Poppins" panose="00000500000000000000" pitchFamily="2" charset="-70"/>
              </a:rPr>
              <a:t>T</a:t>
            </a:r>
            <a:r>
              <a:rPr lang="es-ES" sz="2000">
                <a:cs typeface="Poppins" panose="00000500000000000000" pitchFamily="2" charset="-70"/>
              </a:rPr>
              <a:t>el. +370 659 41 944</a:t>
            </a:r>
            <a:br>
              <a:rPr lang="lt-LT" sz="2000">
                <a:cs typeface="Poppins" panose="00000500000000000000" pitchFamily="2" charset="-70"/>
              </a:rPr>
            </a:br>
            <a:r>
              <a:rPr lang="lt-LT" sz="2000">
                <a:cs typeface="Poppins" panose="00000500000000000000" pitchFamily="2" charset="-70"/>
              </a:rPr>
              <a:t>E</a:t>
            </a:r>
            <a:r>
              <a:rPr lang="es-ES" sz="2000">
                <a:cs typeface="Poppins" panose="00000500000000000000" pitchFamily="2" charset="-70"/>
              </a:rPr>
              <a:t>l. p. </a:t>
            </a:r>
            <a:r>
              <a:rPr lang="es-ES" sz="2000">
                <a:solidFill>
                  <a:schemeClr val="accent1">
                    <a:lumMod val="60000"/>
                    <a:lumOff val="40000"/>
                  </a:schemeClr>
                </a:solidFill>
                <a:cs typeface="Poppins" panose="00000500000000000000" pitchFamily="2" charset="-70"/>
                <a:hlinkClick r:id="rId4">
                  <a:extLst>
                    <a:ext uri="{A12FA001-AC4F-418D-AE19-62706E023703}">
                      <ahyp:hlinkClr xmlns:ahyp="http://schemas.microsoft.com/office/drawing/2018/hyperlinkcolor" val="tx"/>
                    </a:ext>
                  </a:extLst>
                </a:hlinkClick>
              </a:rPr>
              <a:t>n.andruliene@cpva.lt</a:t>
            </a:r>
            <a:r>
              <a:rPr lang="lt-LT" sz="2000">
                <a:solidFill>
                  <a:schemeClr val="accent1">
                    <a:lumMod val="60000"/>
                    <a:lumOff val="40000"/>
                  </a:schemeClr>
                </a:solidFill>
                <a:cs typeface="Poppins" panose="00000500000000000000" pitchFamily="2" charset="-70"/>
              </a:rPr>
              <a:t> </a:t>
            </a:r>
            <a:endParaRPr lang="lt-LT" sz="2000" dirty="0">
              <a:solidFill>
                <a:schemeClr val="accent1">
                  <a:lumMod val="60000"/>
                  <a:lumOff val="40000"/>
                </a:schemeClr>
              </a:solidFill>
            </a:endParaRPr>
          </a:p>
        </p:txBody>
      </p:sp>
    </p:spTree>
    <p:extLst>
      <p:ext uri="{BB962C8B-B14F-4D97-AF65-F5344CB8AC3E}">
        <p14:creationId xmlns:p14="http://schemas.microsoft.com/office/powerpoint/2010/main" val="215570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F89FD-AC66-636E-C55E-5DC39FBF01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ECA113-8618-64C7-8337-C5356EAFE17B}"/>
              </a:ext>
            </a:extLst>
          </p:cNvPr>
          <p:cNvSpPr>
            <a:spLocks noGrp="1"/>
          </p:cNvSpPr>
          <p:nvPr>
            <p:ph type="body" sz="quarter" idx="10"/>
          </p:nvPr>
        </p:nvSpPr>
        <p:spPr>
          <a:xfrm>
            <a:off x="1416048" y="2027824"/>
            <a:ext cx="10281028" cy="4619038"/>
          </a:xfrm>
        </p:spPr>
        <p:txBody>
          <a:bodyPr/>
          <a:lstStyle/>
          <a:p>
            <a:pPr marL="342900" indent="-342900" algn="just">
              <a:spcAft>
                <a:spcPts val="600"/>
              </a:spcAft>
              <a:buClr>
                <a:srgbClr val="142D64"/>
              </a:buClr>
              <a:buFont typeface="Poppins" panose="00000500000000000000" pitchFamily="2" charset="-70"/>
              <a:buChar char="।"/>
            </a:pPr>
            <a:r>
              <a:rPr lang="lt-LT" sz="1800" b="0" i="0" noProof="0" dirty="0">
                <a:solidFill>
                  <a:srgbClr val="212529"/>
                </a:solidFill>
                <a:effectLst/>
                <a:latin typeface="Poppins" panose="00000500000000000000" pitchFamily="2" charset="-70"/>
              </a:rPr>
              <a:t>Projekto įgyvendinimo metu sukurtas naujas arba patobulintas esamas </a:t>
            </a:r>
            <a:r>
              <a:rPr lang="lt-LT" sz="1800" b="1" i="0" noProof="0" dirty="0">
                <a:solidFill>
                  <a:srgbClr val="092D68"/>
                </a:solidFill>
                <a:effectLst/>
                <a:latin typeface="Poppins" panose="00000500000000000000" pitchFamily="2" charset="-70"/>
              </a:rPr>
              <a:t>garso ir (arba) vaizdo produktas turi atitikti šiuos reikalavimus</a:t>
            </a:r>
            <a:r>
              <a:rPr lang="lt-LT" sz="1800" b="0" i="0" noProof="0" dirty="0">
                <a:solidFill>
                  <a:srgbClr val="212529"/>
                </a:solidFill>
                <a:effectLst/>
                <a:latin typeface="Poppins" panose="00000500000000000000" pitchFamily="2" charset="-70"/>
              </a:rPr>
              <a:t>:</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prieštarauti HP, nurodytiems Aprašo 8 punkte;</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turinys neturi demonstruoti ar propaguoti smurto;</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turinys neturi turėti nešvankaus ar seksualinio turinio vaizdų ir (arba) žodžių;</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skatinti priklausomybės;</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skatinti pernelyg ilgo sėdimo naudojimo be pertraukų;</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skatinti pirkti virtualius ar materialius daiktus;</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neturi turėti sąsajų su žalingomis bendruomenėmis, kuriose vyrauja agresyvus bendravimas, seksualiai priekabiaujama, esama neapykantos kalbos, patyčių;</a:t>
            </a:r>
          </a:p>
          <a:p>
            <a:pPr marL="1028700" lvl="1" indent="-342900" algn="just">
              <a:spcBef>
                <a:spcPts val="0"/>
              </a:spcBef>
              <a:spcAft>
                <a:spcPts val="600"/>
              </a:spcAft>
              <a:buClr>
                <a:srgbClr val="142D64"/>
              </a:buClr>
              <a:buFont typeface="Poppins" panose="00000500000000000000" pitchFamily="2" charset="-70"/>
              <a:buChar char="।"/>
            </a:pPr>
            <a:r>
              <a:rPr lang="lt-LT" sz="1600" b="0" i="0" noProof="0" dirty="0">
                <a:solidFill>
                  <a:srgbClr val="212529"/>
                </a:solidFill>
                <a:effectLst/>
                <a:latin typeface="Poppins" panose="00000500000000000000" pitchFamily="2" charset="-70"/>
              </a:rPr>
              <a:t>turi turėti griežtas taisykles prieš priekabiavimą, patyčias, neapykantos, agresijos skleidimą ir kt. netinkamą elgesį.</a:t>
            </a:r>
          </a:p>
          <a:p>
            <a:pPr marL="342900" indent="-342900" algn="just">
              <a:spcAft>
                <a:spcPts val="600"/>
              </a:spcAft>
              <a:buClr>
                <a:srgbClr val="142D64"/>
              </a:buClr>
              <a:buFont typeface="Poppins" panose="00000500000000000000" pitchFamily="2" charset="-70"/>
              <a:buChar char="।"/>
            </a:pPr>
            <a:r>
              <a:rPr lang="lt-LT" sz="1800" b="1" i="0" noProof="0" dirty="0">
                <a:solidFill>
                  <a:srgbClr val="008080"/>
                </a:solidFill>
                <a:effectLst/>
                <a:latin typeface="Poppins" panose="00000500000000000000" pitchFamily="2" charset="-70"/>
              </a:rPr>
              <a:t>SVARBU</a:t>
            </a:r>
            <a:r>
              <a:rPr lang="en-US" sz="1800" b="1" i="0" noProof="0" dirty="0">
                <a:solidFill>
                  <a:srgbClr val="008080"/>
                </a:solidFill>
                <a:effectLst/>
                <a:latin typeface="Poppins" panose="00000500000000000000" pitchFamily="2" charset="-70"/>
              </a:rPr>
              <a:t>!</a:t>
            </a:r>
            <a:r>
              <a:rPr lang="en-US" sz="1800" b="0" i="0" noProof="0" dirty="0">
                <a:solidFill>
                  <a:srgbClr val="212529"/>
                </a:solidFill>
                <a:effectLst/>
                <a:latin typeface="Poppins" panose="00000500000000000000" pitchFamily="2" charset="-70"/>
              </a:rPr>
              <a:t> </a:t>
            </a:r>
            <a:r>
              <a:rPr lang="lt-LT" sz="1800" b="1" i="0" noProof="0" dirty="0">
                <a:solidFill>
                  <a:srgbClr val="092D68"/>
                </a:solidFill>
                <a:effectLst/>
                <a:latin typeface="Poppins" panose="00000500000000000000" pitchFamily="2" charset="-70"/>
              </a:rPr>
              <a:t>Finansavimas</a:t>
            </a:r>
            <a:r>
              <a:rPr lang="lt-LT" sz="1800" b="0" i="0" noProof="0" dirty="0">
                <a:solidFill>
                  <a:srgbClr val="212529"/>
                </a:solidFill>
                <a:effectLst/>
                <a:latin typeface="Poppins" panose="00000500000000000000" pitchFamily="2" charset="-70"/>
              </a:rPr>
              <a:t> </a:t>
            </a:r>
            <a:r>
              <a:rPr lang="lt-LT" sz="1800" b="1" i="0" noProof="0" dirty="0">
                <a:solidFill>
                  <a:srgbClr val="092D68"/>
                </a:solidFill>
                <a:effectLst/>
                <a:latin typeface="Poppins" panose="00000500000000000000" pitchFamily="2" charset="-70"/>
              </a:rPr>
              <a:t>neskiriamas filmo (-ų) gamybai</a:t>
            </a:r>
            <a:r>
              <a:rPr lang="lt-LT" sz="1800" b="0" i="0" noProof="0" dirty="0">
                <a:solidFill>
                  <a:srgbClr val="212529"/>
                </a:solidFill>
                <a:effectLst/>
                <a:latin typeface="Poppins" panose="00000500000000000000" pitchFamily="2" charset="-70"/>
              </a:rPr>
              <a:t>, kaip ji apibrėžiama </a:t>
            </a:r>
            <a:r>
              <a:rPr lang="lt-LT" sz="1800" b="0" i="0" noProof="0" dirty="0">
                <a:solidFill>
                  <a:srgbClr val="008080"/>
                </a:solidFill>
                <a:effectLst/>
                <a:latin typeface="Poppins" panose="00000500000000000000" pitchFamily="2" charset="-70"/>
                <a:hlinkClick r:id="rId3">
                  <a:extLst>
                    <a:ext uri="{A12FA001-AC4F-418D-AE19-62706E023703}">
                      <ahyp:hlinkClr xmlns:ahyp="http://schemas.microsoft.com/office/drawing/2018/hyperlinkcolor" val="tx"/>
                    </a:ext>
                  </a:extLst>
                </a:hlinkClick>
              </a:rPr>
              <a:t>Lietuvos Respublikos kino įstatymo</a:t>
            </a:r>
            <a:r>
              <a:rPr lang="lt-LT" sz="1800" b="0" i="0" noProof="0" dirty="0">
                <a:solidFill>
                  <a:srgbClr val="212529"/>
                </a:solidFill>
                <a:effectLst/>
                <a:latin typeface="Poppins" panose="00000500000000000000" pitchFamily="2" charset="-70"/>
              </a:rPr>
              <a:t> 2 straipsnio 3 punkte.</a:t>
            </a:r>
          </a:p>
          <a:p>
            <a:pPr marL="342900" indent="-342900" algn="just">
              <a:spcAft>
                <a:spcPts val="600"/>
              </a:spcAft>
              <a:buClr>
                <a:srgbClr val="142D64"/>
              </a:buClr>
              <a:buFont typeface="Poppins" panose="00000500000000000000" pitchFamily="2" charset="-70"/>
              <a:buChar char="।"/>
            </a:pPr>
            <a:endParaRPr lang="lt-LT" sz="1800" b="0" i="0" noProof="0" dirty="0">
              <a:solidFill>
                <a:srgbClr val="212529"/>
              </a:solidFill>
              <a:effectLst/>
              <a:latin typeface="Poppins" panose="00000500000000000000" pitchFamily="2" charset="-70"/>
            </a:endParaRPr>
          </a:p>
        </p:txBody>
      </p:sp>
      <p:sp>
        <p:nvSpPr>
          <p:cNvPr id="3" name="Text Placeholder 2">
            <a:extLst>
              <a:ext uri="{FF2B5EF4-FFF2-40B4-BE49-F238E27FC236}">
                <a16:creationId xmlns:a16="http://schemas.microsoft.com/office/drawing/2014/main" id="{078EBF12-3B5B-0E73-8077-AADF97BB9DDD}"/>
              </a:ext>
            </a:extLst>
          </p:cNvPr>
          <p:cNvSpPr>
            <a:spLocks noGrp="1"/>
          </p:cNvSpPr>
          <p:nvPr>
            <p:ph type="body" sz="quarter" idx="13"/>
          </p:nvPr>
        </p:nvSpPr>
        <p:spPr>
          <a:xfrm>
            <a:off x="1416049" y="476251"/>
            <a:ext cx="10281028" cy="1003758"/>
          </a:xfrm>
        </p:spPr>
        <p:txBody>
          <a:bodyPr/>
          <a:lstStyle/>
          <a:p>
            <a:pPr algn="just">
              <a:spcAft>
                <a:spcPts val="300"/>
              </a:spcAft>
            </a:pPr>
            <a:r>
              <a:rPr lang="lt-LT" dirty="0"/>
              <a:t>Finansuojamos veiklos ir joms taikomi reikalavimai (2)</a:t>
            </a:r>
          </a:p>
          <a:p>
            <a:pPr algn="just">
              <a:spcAft>
                <a:spcPts val="300"/>
              </a:spcAft>
            </a:pPr>
            <a:r>
              <a:rPr lang="lt-LT" sz="2400" i="1" dirty="0">
                <a:solidFill>
                  <a:schemeClr val="bg2">
                    <a:lumMod val="50000"/>
                  </a:schemeClr>
                </a:solidFill>
              </a:rPr>
              <a:t>Pirmasis ir antrasis kvietimai</a:t>
            </a:r>
          </a:p>
        </p:txBody>
      </p:sp>
      <p:sp>
        <p:nvSpPr>
          <p:cNvPr id="4" name="Slide Number Placeholder 3">
            <a:extLst>
              <a:ext uri="{FF2B5EF4-FFF2-40B4-BE49-F238E27FC236}">
                <a16:creationId xmlns:a16="http://schemas.microsoft.com/office/drawing/2014/main" id="{0F251F48-AB0B-38C1-A8B2-0831C4254E81}"/>
              </a:ext>
            </a:extLst>
          </p:cNvPr>
          <p:cNvSpPr>
            <a:spLocks noGrp="1"/>
          </p:cNvSpPr>
          <p:nvPr>
            <p:ph type="sldNum" sz="quarter" idx="4"/>
          </p:nvPr>
        </p:nvSpPr>
        <p:spPr/>
        <p:txBody>
          <a:bodyPr/>
          <a:lstStyle/>
          <a:p>
            <a:fld id="{2C9A1DEF-F8CC-264F-9A7B-89BAB9CBC5C2}" type="slidenum">
              <a:rPr lang="en-US" smtClean="0"/>
              <a:pPr/>
              <a:t>4</a:t>
            </a:fld>
            <a:r>
              <a:rPr lang="en-US" dirty="0"/>
              <a:t>   |   Centrinė projektų valdymo agentūra</a:t>
            </a:r>
            <a:endParaRPr lang="x-none" dirty="0"/>
          </a:p>
        </p:txBody>
      </p:sp>
    </p:spTree>
    <p:extLst>
      <p:ext uri="{BB962C8B-B14F-4D97-AF65-F5344CB8AC3E}">
        <p14:creationId xmlns:p14="http://schemas.microsoft.com/office/powerpoint/2010/main" val="326122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C4691717-218C-FB50-BD35-21B2761AF4C7}"/>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59EA36FE-E8E9-5508-FBF1-18C3D4BA1725}"/>
              </a:ext>
            </a:extLst>
          </p:cNvPr>
          <p:cNvSpPr txBox="1">
            <a:spLocks/>
          </p:cNvSpPr>
          <p:nvPr/>
        </p:nvSpPr>
        <p:spPr>
          <a:xfrm>
            <a:off x="1416049" y="476251"/>
            <a:ext cx="10271188"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Galimi pareiškėjai / partneriai ir jiems taikomi reikalavimai (1)</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rPr>
              <a:t>Pirmasis ir antrasis kvietimai</a:t>
            </a:r>
          </a:p>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pic>
        <p:nvPicPr>
          <p:cNvPr id="27" name="Picture 2" descr="Centrinė projektų valdymo agentūra">
            <a:extLst>
              <a:ext uri="{FF2B5EF4-FFF2-40B4-BE49-F238E27FC236}">
                <a16:creationId xmlns:a16="http://schemas.microsoft.com/office/drawing/2014/main" id="{480C9057-5D20-84DC-4847-A1F2EAED3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1">
            <a:extLst>
              <a:ext uri="{FF2B5EF4-FFF2-40B4-BE49-F238E27FC236}">
                <a16:creationId xmlns:a16="http://schemas.microsoft.com/office/drawing/2014/main" id="{A32F46C4-98F2-EB91-3430-927E771A196C}"/>
              </a:ext>
            </a:extLst>
          </p:cNvPr>
          <p:cNvSpPr txBox="1">
            <a:spLocks/>
          </p:cNvSpPr>
          <p:nvPr/>
        </p:nvSpPr>
        <p:spPr>
          <a:xfrm>
            <a:off x="1416049" y="2034241"/>
            <a:ext cx="10271188" cy="3856222"/>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spcBef>
                <a:spcPts val="0"/>
              </a:spcBef>
              <a:spcAft>
                <a:spcPts val="600"/>
              </a:spcAft>
              <a:buClr>
                <a:srgbClr val="142D64"/>
              </a:buClr>
              <a:buFont typeface="Poppins" panose="00000500000000000000" pitchFamily="2" charset="-70"/>
              <a:buChar char="।"/>
            </a:pPr>
            <a:r>
              <a:rPr lang="lt-LT" sz="1800" b="1" dirty="0">
                <a:solidFill>
                  <a:srgbClr val="142D64"/>
                </a:solidFill>
                <a:latin typeface="Poppins" panose="00000500000000000000" pitchFamily="2" charset="-70"/>
              </a:rPr>
              <a:t>Galimi pareiškėjai </a:t>
            </a:r>
            <a:r>
              <a:rPr lang="lt-LT" sz="1800" dirty="0">
                <a:latin typeface="Poppins" panose="00000500000000000000" pitchFamily="2" charset="-70"/>
              </a:rPr>
              <a:t>– KKI subjektai, atitinkantys Aprašo 4.2.3 papunktyje apibrėžtą sąvoką</a:t>
            </a:r>
            <a:r>
              <a:rPr lang="en-US" sz="1800" dirty="0">
                <a:latin typeface="Poppins" panose="00000500000000000000" pitchFamily="2" charset="-70"/>
              </a:rPr>
              <a:t>.</a:t>
            </a:r>
          </a:p>
          <a:p>
            <a:pPr marL="876286" lvl="1" indent="-342900" algn="just">
              <a:spcBef>
                <a:spcPts val="0"/>
              </a:spcBef>
              <a:spcAft>
                <a:spcPts val="600"/>
              </a:spcAft>
              <a:buClr>
                <a:srgbClr val="142D64"/>
              </a:buClr>
              <a:buFont typeface="Poppins" panose="00000500000000000000" pitchFamily="2" charset="-70"/>
              <a:buChar char="।"/>
            </a:pPr>
            <a:r>
              <a:rPr lang="lt-LT" sz="1600" b="1" dirty="0">
                <a:solidFill>
                  <a:srgbClr val="008080"/>
                </a:solidFill>
                <a:latin typeface="Poppins" panose="00000500000000000000" pitchFamily="2" charset="-70"/>
              </a:rPr>
              <a:t>KKI subjektai </a:t>
            </a:r>
            <a:r>
              <a:rPr lang="lt-LT" sz="1600" dirty="0">
                <a:latin typeface="Poppins" panose="00000500000000000000" pitchFamily="2" charset="-70"/>
              </a:rPr>
              <a:t>– Lietuvoje registruot</a:t>
            </a:r>
            <a:r>
              <a:rPr lang="en-US" sz="1600" dirty="0">
                <a:latin typeface="Poppins" panose="00000500000000000000" pitchFamily="2" charset="-70"/>
              </a:rPr>
              <a:t>os</a:t>
            </a:r>
            <a:r>
              <a:rPr lang="lt-LT" sz="1600" dirty="0">
                <a:latin typeface="Poppins" panose="00000500000000000000" pitchFamily="2" charset="-70"/>
              </a:rPr>
              <a:t> </a:t>
            </a:r>
            <a:r>
              <a:rPr lang="lt-LT" sz="1600" b="1" dirty="0">
                <a:solidFill>
                  <a:srgbClr val="142D64"/>
                </a:solidFill>
                <a:latin typeface="Poppins" panose="00000500000000000000" pitchFamily="2" charset="-70"/>
              </a:rPr>
              <a:t>įmonės ir NVO </a:t>
            </a:r>
            <a:r>
              <a:rPr lang="lt-LT" sz="1600" dirty="0">
                <a:latin typeface="Poppins" panose="00000500000000000000" pitchFamily="2" charset="-70"/>
              </a:rPr>
              <a:t>arba vienoje iš Europos Sąjungos / Europos ekonominės erdvės valstybių narių registruotų </a:t>
            </a:r>
            <a:r>
              <a:rPr lang="lt-LT" sz="1600" b="1" dirty="0">
                <a:solidFill>
                  <a:srgbClr val="142D64"/>
                </a:solidFill>
                <a:latin typeface="Poppins" panose="00000500000000000000" pitchFamily="2" charset="-70"/>
              </a:rPr>
              <a:t>įmonių ir NVO </a:t>
            </a:r>
            <a:r>
              <a:rPr lang="lt-LT" sz="1600" dirty="0">
                <a:latin typeface="Poppins" panose="00000500000000000000" pitchFamily="2" charset="-70"/>
              </a:rPr>
              <a:t>Lietuvoje registruoti </a:t>
            </a:r>
            <a:r>
              <a:rPr lang="lt-LT" sz="1600" b="1" dirty="0">
                <a:solidFill>
                  <a:srgbClr val="142D64"/>
                </a:solidFill>
                <a:latin typeface="Poppins" panose="00000500000000000000" pitchFamily="2" charset="-70"/>
              </a:rPr>
              <a:t>filialai</a:t>
            </a:r>
            <a:r>
              <a:rPr lang="lt-LT" sz="1600" dirty="0">
                <a:latin typeface="Poppins" panose="00000500000000000000" pitchFamily="2" charset="-70"/>
              </a:rPr>
              <a:t>, </a:t>
            </a:r>
            <a:r>
              <a:rPr lang="lt-LT" sz="1600" b="1" dirty="0">
                <a:solidFill>
                  <a:srgbClr val="142D64"/>
                </a:solidFill>
                <a:latin typeface="Poppins" panose="00000500000000000000" pitchFamily="2" charset="-70"/>
              </a:rPr>
              <a:t>veikiantys KKI sektoriuje ir atitinkantys </a:t>
            </a:r>
            <a:r>
              <a:rPr lang="lt-LT" sz="1600" dirty="0">
                <a:latin typeface="Poppins" panose="00000500000000000000" pitchFamily="2" charset="-70"/>
              </a:rPr>
              <a:t>Apraše nurodytus</a:t>
            </a:r>
            <a:r>
              <a:rPr lang="lt-LT" sz="1600" b="1" dirty="0">
                <a:solidFill>
                  <a:srgbClr val="142D64"/>
                </a:solidFill>
                <a:latin typeface="Poppins" panose="00000500000000000000" pitchFamily="2" charset="-70"/>
              </a:rPr>
              <a:t> specialiuosius projektų atrankos kriterijus.</a:t>
            </a:r>
          </a:p>
          <a:p>
            <a:pPr marL="342900" indent="-342900" algn="just">
              <a:spcBef>
                <a:spcPts val="0"/>
              </a:spcBef>
              <a:spcAft>
                <a:spcPts val="600"/>
              </a:spcAft>
              <a:buClr>
                <a:srgbClr val="142D64"/>
              </a:buClr>
              <a:buFont typeface="Poppins" panose="00000500000000000000" pitchFamily="2" charset="-70"/>
              <a:buChar char="।"/>
            </a:pPr>
            <a:r>
              <a:rPr lang="it-IT" sz="1800" dirty="0">
                <a:latin typeface="Poppins" panose="00000500000000000000" pitchFamily="2" charset="-70"/>
              </a:rPr>
              <a:t>Projektai </a:t>
            </a:r>
            <a:r>
              <a:rPr lang="it-IT" sz="1800" b="1" dirty="0">
                <a:solidFill>
                  <a:srgbClr val="142D64"/>
                </a:solidFill>
                <a:latin typeface="Poppins" panose="00000500000000000000" pitchFamily="2" charset="-70"/>
              </a:rPr>
              <a:t>gali būti įgyvendinami su partneriais</a:t>
            </a:r>
            <a:r>
              <a:rPr lang="it-IT" sz="1800" dirty="0">
                <a:latin typeface="Poppins" panose="00000500000000000000" pitchFamily="2" charset="-70"/>
              </a:rPr>
              <a:t>.</a:t>
            </a:r>
          </a:p>
          <a:p>
            <a:pPr marL="876286" lvl="1" indent="-342900" algn="just">
              <a:spcBef>
                <a:spcPts val="0"/>
              </a:spcBef>
              <a:spcAft>
                <a:spcPts val="600"/>
              </a:spcAft>
              <a:buClr>
                <a:srgbClr val="142D64"/>
              </a:buClr>
              <a:buFont typeface="Poppins" panose="00000500000000000000" pitchFamily="2" charset="-70"/>
              <a:buChar char="।"/>
            </a:pPr>
            <a:r>
              <a:rPr lang="lt-LT" sz="1600" b="1" dirty="0">
                <a:solidFill>
                  <a:srgbClr val="142D64"/>
                </a:solidFill>
                <a:latin typeface="Poppins" panose="00000500000000000000" pitchFamily="2" charset="-70"/>
              </a:rPr>
              <a:t>Galimi partneriai </a:t>
            </a:r>
            <a:r>
              <a:rPr lang="lt-LT" sz="1600" dirty="0">
                <a:latin typeface="Poppins" panose="00000500000000000000" pitchFamily="2" charset="-70"/>
              </a:rPr>
              <a:t>– KKI subjektai, atitinkantys Aprašo 4.2.3 papunktyje apibrėžtą sąvoką.</a:t>
            </a:r>
            <a:endParaRPr lang="en-US" sz="1600" dirty="0">
              <a:latin typeface="Poppins" panose="00000500000000000000" pitchFamily="2" charset="-70"/>
            </a:endParaRPr>
          </a:p>
          <a:p>
            <a:pPr marL="342900" indent="-342900" algn="just">
              <a:spcBef>
                <a:spcPts val="0"/>
              </a:spcBef>
              <a:spcAft>
                <a:spcPts val="600"/>
              </a:spcAft>
              <a:buClr>
                <a:srgbClr val="142D64"/>
              </a:buClr>
              <a:buFont typeface="Poppins" panose="00000500000000000000" pitchFamily="2" charset="-70"/>
              <a:buChar char="।"/>
            </a:pPr>
            <a:r>
              <a:rPr lang="en-US" sz="1800" b="1" dirty="0">
                <a:solidFill>
                  <a:srgbClr val="008080"/>
                </a:solidFill>
                <a:latin typeface="Poppins" panose="00000500000000000000" pitchFamily="2" charset="-70"/>
              </a:rPr>
              <a:t>SVARBU!</a:t>
            </a:r>
            <a:r>
              <a:rPr lang="en-US" sz="1800" b="1" dirty="0">
                <a:solidFill>
                  <a:srgbClr val="142D64"/>
                </a:solidFill>
                <a:latin typeface="Poppins" panose="00000500000000000000" pitchFamily="2" charset="-70"/>
              </a:rPr>
              <a:t> Galimi vie</a:t>
            </a:r>
            <a:r>
              <a:rPr lang="lt-LT" sz="1800" b="1" dirty="0">
                <a:solidFill>
                  <a:srgbClr val="142D64"/>
                </a:solidFill>
                <a:latin typeface="Poppins" panose="00000500000000000000" pitchFamily="2" charset="-70"/>
              </a:rPr>
              <a:t>šojo sektoriaus pareiškėjai yra tik NVO. </a:t>
            </a:r>
            <a:r>
              <a:rPr lang="lt-LT" sz="1800" dirty="0">
                <a:latin typeface="Poppins" panose="00000500000000000000" pitchFamily="2" charset="-70"/>
              </a:rPr>
              <a:t>NVO</a:t>
            </a:r>
            <a:r>
              <a:rPr lang="en-US" sz="1800" dirty="0">
                <a:latin typeface="Poppins" panose="00000500000000000000" pitchFamily="2" charset="-70"/>
              </a:rPr>
              <a:t> </a:t>
            </a:r>
            <a:r>
              <a:rPr lang="lt-LT" sz="1800" dirty="0">
                <a:latin typeface="Poppins" panose="00000500000000000000" pitchFamily="2" charset="-70"/>
              </a:rPr>
              <a:t>turi būti registruota ir turi atitikti</a:t>
            </a:r>
            <a:r>
              <a:rPr lang="lt-LT" sz="1800" b="1" dirty="0">
                <a:solidFill>
                  <a:srgbClr val="142D64"/>
                </a:solidFill>
                <a:latin typeface="Poppins" panose="00000500000000000000" pitchFamily="2" charset="-70"/>
              </a:rPr>
              <a:t> </a:t>
            </a:r>
            <a:r>
              <a:rPr lang="lt-LT" sz="1800" u="sng" dirty="0">
                <a:solidFill>
                  <a:srgbClr val="008080"/>
                </a:solidFill>
                <a:latin typeface="Poppins" panose="00000500000000000000" pitchFamily="2" charset="-70"/>
              </a:rPr>
              <a:t>Lietuvos </a:t>
            </a:r>
            <a:r>
              <a:rPr lang="lt-LT" sz="1800" spc="40" dirty="0">
                <a:solidFill>
                  <a:srgbClr val="008080"/>
                </a:solidFill>
                <a:latin typeface="Poppins" panose="00000500000000000000" pitchFamily="2" charset="-70"/>
                <a:hlinkClick r:id="rId4">
                  <a:extLst>
                    <a:ext uri="{A12FA001-AC4F-418D-AE19-62706E023703}">
                      <ahyp:hlinkClr xmlns:ahyp="http://schemas.microsoft.com/office/drawing/2018/hyperlinkcolor" val="tx"/>
                    </a:ext>
                  </a:extLst>
                </a:hlinkClick>
              </a:rPr>
              <a:t>Respublikos nevyriausybinių organizacijų plėtros įstatymo</a:t>
            </a:r>
            <a:r>
              <a:rPr lang="lt-LT" sz="1800" b="1" dirty="0">
                <a:solidFill>
                  <a:schemeClr val="accent5">
                    <a:lumMod val="50000"/>
                  </a:schemeClr>
                </a:solidFill>
                <a:latin typeface="Poppins" panose="00000500000000000000" pitchFamily="2" charset="-70"/>
              </a:rPr>
              <a:t> </a:t>
            </a:r>
            <a:r>
              <a:rPr lang="lt-LT" sz="1800" dirty="0">
                <a:latin typeface="Poppins" panose="00000500000000000000" pitchFamily="2" charset="-70"/>
              </a:rPr>
              <a:t>2 str. 3 d. nustatytą NVO sąvoką bei </a:t>
            </a:r>
            <a:r>
              <a:rPr lang="lt-LT" sz="1800" b="1" dirty="0">
                <a:solidFill>
                  <a:srgbClr val="142D64"/>
                </a:solidFill>
                <a:latin typeface="Poppins" panose="00000500000000000000" pitchFamily="2" charset="-70"/>
              </a:rPr>
              <a:t>turi būti </a:t>
            </a:r>
            <a:r>
              <a:rPr lang="lt-LT" sz="1800" dirty="0">
                <a:latin typeface="Poppins" panose="00000500000000000000" pitchFamily="2" charset="-70"/>
              </a:rPr>
              <a:t>JAR </a:t>
            </a:r>
            <a:r>
              <a:rPr lang="lt-LT" sz="1800" b="1" dirty="0">
                <a:solidFill>
                  <a:srgbClr val="142D64"/>
                </a:solidFill>
                <a:latin typeface="Poppins" panose="00000500000000000000" pitchFamily="2" charset="-70"/>
              </a:rPr>
              <a:t>įregistravusi žymą, patvirtinančią, kad ji yra NVO</a:t>
            </a:r>
            <a:r>
              <a:rPr lang="en-US" sz="1800" dirty="0">
                <a:latin typeface="Poppins" panose="00000500000000000000" pitchFamily="2" charset="-70"/>
              </a:rPr>
              <a:t> ir, </a:t>
            </a:r>
            <a:r>
              <a:rPr lang="lt-LT" sz="1800" dirty="0">
                <a:latin typeface="Poppins" panose="00000500000000000000" pitchFamily="2" charset="-70"/>
              </a:rPr>
              <a:t>teisės aktų nustatyta tvarka, </a:t>
            </a:r>
            <a:r>
              <a:rPr lang="lt-LT" sz="1800" b="1" dirty="0">
                <a:solidFill>
                  <a:srgbClr val="142D64"/>
                </a:solidFill>
                <a:latin typeface="Poppins" panose="00000500000000000000" pitchFamily="2" charset="-70"/>
              </a:rPr>
              <a:t>pateikusi finansinių ataskaitų rinkinį ir veiklos ataskaitą</a:t>
            </a:r>
            <a:r>
              <a:rPr lang="lt-LT" sz="1800" dirty="0">
                <a:latin typeface="Poppins" panose="00000500000000000000" pitchFamily="2" charset="-70"/>
              </a:rPr>
              <a:t>.</a:t>
            </a:r>
            <a:endParaRPr lang="en-US" sz="1800" dirty="0">
              <a:latin typeface="Poppins" panose="00000500000000000000" pitchFamily="2" charset="-70"/>
            </a:endParaRPr>
          </a:p>
        </p:txBody>
      </p:sp>
      <p:sp>
        <p:nvSpPr>
          <p:cNvPr id="32" name="Slide Number Placeholder 3">
            <a:extLst>
              <a:ext uri="{FF2B5EF4-FFF2-40B4-BE49-F238E27FC236}">
                <a16:creationId xmlns:a16="http://schemas.microsoft.com/office/drawing/2014/main" id="{9D9B82A8-B4D5-650B-413F-A2DD58AAC2B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Tree>
    <p:extLst>
      <p:ext uri="{BB962C8B-B14F-4D97-AF65-F5344CB8AC3E}">
        <p14:creationId xmlns:p14="http://schemas.microsoft.com/office/powerpoint/2010/main" val="142541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sp>
        <p:nvSpPr>
          <p:cNvPr id="26" name="Rectangle 25"/>
          <p:cNvSpPr/>
          <p:nvPr/>
        </p:nvSpPr>
        <p:spPr>
          <a:xfrm>
            <a:off x="1416049" y="2848512"/>
            <a:ext cx="3458609" cy="1107996"/>
          </a:xfrm>
          <a:prstGeom prst="rect">
            <a:avLst/>
          </a:prstGeom>
        </p:spPr>
        <p:txBody>
          <a:bodyPr wrap="square" lIns="0" tIns="0" rIns="0" bIns="0">
            <a:spAutoFit/>
          </a:bodyPr>
          <a:lstStyle/>
          <a:p>
            <a:pPr algn="ctr" defTabSz="1219170">
              <a:spcAft>
                <a:spcPts val="600"/>
              </a:spcAft>
            </a:pPr>
            <a:r>
              <a:rPr lang="lt-LT" sz="1400" b="1" dirty="0">
                <a:solidFill>
                  <a:srgbClr val="008080"/>
                </a:solidFill>
                <a:latin typeface="Poppins" panose="00000500000000000000" pitchFamily="2" charset="-70"/>
                <a:cs typeface="Poppins" panose="00000500000000000000" pitchFamily="2" charset="-70"/>
              </a:rPr>
              <a:t>Kai projektas įgyvendinamas be partnerio (-ų)</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Pareiškėjas</a:t>
            </a:r>
            <a:r>
              <a:rPr lang="lt-LT" sz="1300" dirty="0">
                <a:latin typeface="Poppins" panose="00000500000000000000" pitchFamily="2" charset="-70"/>
                <a:cs typeface="Poppins" panose="00000500000000000000" pitchFamily="2" charset="-70"/>
              </a:rPr>
              <a:t> PĮP pateikimo dieną KKI sektoriuje </a:t>
            </a:r>
            <a:r>
              <a:rPr lang="lt-LT" sz="1300" b="1" dirty="0">
                <a:solidFill>
                  <a:srgbClr val="092D68"/>
                </a:solidFill>
                <a:latin typeface="Poppins" panose="00000500000000000000" pitchFamily="2" charset="-70"/>
                <a:cs typeface="Poppins" panose="00000500000000000000" pitchFamily="2" charset="-70"/>
              </a:rPr>
              <a:t>turi veikti ne trumpiau kaip 2 metus</a:t>
            </a:r>
          </a:p>
        </p:txBody>
      </p:sp>
      <p:sp>
        <p:nvSpPr>
          <p:cNvPr id="22" name="Text Placeholder 2">
            <a:extLst>
              <a:ext uri="{FF2B5EF4-FFF2-40B4-BE49-F238E27FC236}">
                <a16:creationId xmlns:a16="http://schemas.microsoft.com/office/drawing/2014/main" id="{40404227-5E14-178D-6AA5-0E42328623A1}"/>
              </a:ext>
            </a:extLst>
          </p:cNvPr>
          <p:cNvSpPr txBox="1">
            <a:spLocks/>
          </p:cNvSpPr>
          <p:nvPr/>
        </p:nvSpPr>
        <p:spPr>
          <a:xfrm>
            <a:off x="1416049" y="476251"/>
            <a:ext cx="10271188"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Aft>
                <a:spcPts val="300"/>
              </a:spcAft>
              <a:defRPr/>
            </a:pPr>
            <a:r>
              <a:rPr lang="lt-LT" dirty="0"/>
              <a:t>Galimi pareiškėjai / partneriai ir jiems taikomi reikalavimai (2)</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ir antrasis kvietimai</a:t>
            </a:r>
          </a:p>
          <a:p>
            <a:pPr lvl="0" algn="just">
              <a:defRPr/>
            </a:pPr>
            <a:endParaRPr lang="lt-LT" dirty="0"/>
          </a:p>
        </p:txBody>
      </p:sp>
      <p:pic>
        <p:nvPicPr>
          <p:cNvPr id="27" name="Picture 2" descr="Centrinė projektų valdymo agentūra">
            <a:extLst>
              <a:ext uri="{FF2B5EF4-FFF2-40B4-BE49-F238E27FC236}">
                <a16:creationId xmlns:a16="http://schemas.microsoft.com/office/drawing/2014/main" id="{B145709F-962D-330F-71A1-7BEAAA006E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3">
            <a:extLst>
              <a:ext uri="{FF2B5EF4-FFF2-40B4-BE49-F238E27FC236}">
                <a16:creationId xmlns:a16="http://schemas.microsoft.com/office/drawing/2014/main" id="{778D786F-89F5-6C12-1D2D-9AC28116DDEB}"/>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2" name="Rectangle 1">
            <a:extLst>
              <a:ext uri="{FF2B5EF4-FFF2-40B4-BE49-F238E27FC236}">
                <a16:creationId xmlns:a16="http://schemas.microsoft.com/office/drawing/2014/main" id="{D521991A-8868-1067-476D-98ABFEC0305D}"/>
              </a:ext>
            </a:extLst>
          </p:cNvPr>
          <p:cNvSpPr/>
          <p:nvPr/>
        </p:nvSpPr>
        <p:spPr>
          <a:xfrm>
            <a:off x="1416049" y="2000712"/>
            <a:ext cx="7129225" cy="738664"/>
          </a:xfrm>
          <a:prstGeom prst="rect">
            <a:avLst/>
          </a:prstGeom>
          <a:solidFill>
            <a:schemeClr val="lt1"/>
          </a:solidFill>
          <a:ln>
            <a:solidFill>
              <a:srgbClr val="142D64"/>
            </a:solidFill>
          </a:ln>
          <a:effectLst>
            <a:softEdge rad="0"/>
          </a:effec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1219170"/>
            <a:endParaRPr lang="lt-LT" sz="600" b="1" dirty="0">
              <a:solidFill>
                <a:srgbClr val="092D68"/>
              </a:solidFill>
              <a:latin typeface="Poppins" panose="00000500000000000000" pitchFamily="2" charset="-70"/>
              <a:cs typeface="Poppins" panose="00000500000000000000" pitchFamily="2" charset="-70"/>
            </a:endParaRPr>
          </a:p>
          <a:p>
            <a:pPr algn="ctr" defTabSz="1219170"/>
            <a:r>
              <a:rPr lang="lt-LT" sz="1600" b="1" dirty="0">
                <a:solidFill>
                  <a:srgbClr val="092D68"/>
                </a:solidFill>
                <a:latin typeface="Poppins" panose="00000500000000000000" pitchFamily="2" charset="-70"/>
                <a:cs typeface="Poppins" panose="00000500000000000000" pitchFamily="2" charset="-70"/>
              </a:rPr>
              <a:t>  </a:t>
            </a:r>
            <a:r>
              <a:rPr lang="lt-LT" b="1" dirty="0">
                <a:solidFill>
                  <a:srgbClr val="092D68"/>
                </a:solidFill>
                <a:latin typeface="Poppins" panose="00000500000000000000" pitchFamily="2" charset="-70"/>
                <a:cs typeface="Poppins" panose="00000500000000000000" pitchFamily="2" charset="-70"/>
              </a:rPr>
              <a:t>Pirmasis kriterijus – pareiškėjo ir, jeigu taikoma, partnerio veikimas KKI sektoriuje</a:t>
            </a:r>
          </a:p>
          <a:p>
            <a:pPr algn="ctr" defTabSz="1219170"/>
            <a:endParaRPr lang="lt-LT" sz="600" b="1" dirty="0">
              <a:solidFill>
                <a:srgbClr val="092D68"/>
              </a:solidFill>
              <a:latin typeface="Poppins" panose="00000500000000000000" pitchFamily="2" charset="-70"/>
              <a:cs typeface="Poppins" panose="00000500000000000000" pitchFamily="2" charset="-70"/>
            </a:endParaRPr>
          </a:p>
        </p:txBody>
      </p:sp>
      <p:sp>
        <p:nvSpPr>
          <p:cNvPr id="6" name="Rectangle 5">
            <a:extLst>
              <a:ext uri="{FF2B5EF4-FFF2-40B4-BE49-F238E27FC236}">
                <a16:creationId xmlns:a16="http://schemas.microsoft.com/office/drawing/2014/main" id="{780E78BB-9414-D42F-653E-B5DB48184403}"/>
              </a:ext>
            </a:extLst>
          </p:cNvPr>
          <p:cNvSpPr/>
          <p:nvPr/>
        </p:nvSpPr>
        <p:spPr>
          <a:xfrm>
            <a:off x="5086665" y="2823827"/>
            <a:ext cx="3458609" cy="1785104"/>
          </a:xfrm>
          <a:prstGeom prst="rect">
            <a:avLst/>
          </a:prstGeom>
        </p:spPr>
        <p:txBody>
          <a:bodyPr wrap="square" lIns="0" tIns="0" rIns="0" bIns="0">
            <a:spAutoFit/>
          </a:bodyPr>
          <a:lstStyle/>
          <a:p>
            <a:pPr algn="ctr" defTabSz="1219170">
              <a:spcAft>
                <a:spcPts val="600"/>
              </a:spcAft>
            </a:pPr>
            <a:r>
              <a:rPr lang="lt-LT" sz="1400" b="1" dirty="0">
                <a:solidFill>
                  <a:srgbClr val="008080"/>
                </a:solidFill>
                <a:latin typeface="Poppins" panose="00000500000000000000" pitchFamily="2" charset="-70"/>
                <a:cs typeface="Poppins" panose="00000500000000000000" pitchFamily="2" charset="-70"/>
              </a:rPr>
              <a:t>Kai projektas įgyvendinamas su partneriu (-iais) </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Pareiškėjas</a:t>
            </a:r>
            <a:r>
              <a:rPr lang="lt-LT" sz="1300" dirty="0">
                <a:latin typeface="Poppins" panose="00000500000000000000" pitchFamily="2" charset="-70"/>
                <a:cs typeface="Poppins" panose="00000500000000000000" pitchFamily="2" charset="-70"/>
              </a:rPr>
              <a:t> PĮP pateikimo dieną KKI sektoriuje </a:t>
            </a:r>
            <a:r>
              <a:rPr lang="lt-LT" sz="1300" b="1" dirty="0">
                <a:solidFill>
                  <a:srgbClr val="092D68"/>
                </a:solidFill>
                <a:latin typeface="Poppins" panose="00000500000000000000" pitchFamily="2" charset="-70"/>
                <a:cs typeface="Poppins" panose="00000500000000000000" pitchFamily="2" charset="-70"/>
              </a:rPr>
              <a:t>turi veikti ne trumpiau kaip 2 metus</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Partneris</a:t>
            </a:r>
            <a:r>
              <a:rPr lang="lt-LT" sz="1300" dirty="0">
                <a:latin typeface="Poppins" panose="00000500000000000000" pitchFamily="2" charset="-70"/>
                <a:cs typeface="Poppins" panose="00000500000000000000" pitchFamily="2" charset="-70"/>
              </a:rPr>
              <a:t> PĮP pateikimo dieną KKI sektoriuje </a:t>
            </a:r>
            <a:r>
              <a:rPr lang="lt-LT" sz="1300" b="1" dirty="0">
                <a:solidFill>
                  <a:srgbClr val="092D68"/>
                </a:solidFill>
                <a:latin typeface="Poppins" panose="00000500000000000000" pitchFamily="2" charset="-70"/>
                <a:cs typeface="Poppins" panose="00000500000000000000" pitchFamily="2" charset="-70"/>
              </a:rPr>
              <a:t>turi veikti ne trumpiau kaip 1 metus</a:t>
            </a:r>
          </a:p>
        </p:txBody>
      </p:sp>
      <p:sp>
        <p:nvSpPr>
          <p:cNvPr id="18" name="Rectangle 17">
            <a:extLst>
              <a:ext uri="{FF2B5EF4-FFF2-40B4-BE49-F238E27FC236}">
                <a16:creationId xmlns:a16="http://schemas.microsoft.com/office/drawing/2014/main" id="{F84313DA-7BA3-0FF6-3BD1-4765C093FF01}"/>
              </a:ext>
            </a:extLst>
          </p:cNvPr>
          <p:cNvSpPr/>
          <p:nvPr/>
        </p:nvSpPr>
        <p:spPr>
          <a:xfrm>
            <a:off x="1416050" y="4718067"/>
            <a:ext cx="7129224"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1219170">
              <a:spcAft>
                <a:spcPts val="600"/>
              </a:spcAft>
            </a:pPr>
            <a:r>
              <a:rPr lang="lt-LT" sz="1400" b="1" dirty="0">
                <a:solidFill>
                  <a:srgbClr val="008080"/>
                </a:solidFill>
                <a:latin typeface="Poppins" panose="00000500000000000000" pitchFamily="2" charset="-70"/>
                <a:cs typeface="Poppins" panose="00000500000000000000" pitchFamily="2" charset="-70"/>
              </a:rPr>
              <a:t>Įmonės / NVO prisikyrimas KKI sektoriui</a:t>
            </a:r>
          </a:p>
          <a:p>
            <a:pPr algn="ctr" defTabSz="1219170">
              <a:spcAft>
                <a:spcPts val="600"/>
              </a:spcAft>
            </a:pPr>
            <a:r>
              <a:rPr lang="lt-LT" sz="1300" b="1" dirty="0">
                <a:solidFill>
                  <a:srgbClr val="142D64"/>
                </a:solidFill>
                <a:latin typeface="Poppins" panose="00000500000000000000" pitchFamily="2" charset="-70"/>
                <a:cs typeface="Poppins" panose="00000500000000000000" pitchFamily="2" charset="-70"/>
              </a:rPr>
              <a:t>Pagrindinė įmonės / NVO veikla turi atitikti bent vieną iš Aprašo 2 priede nurodytų EVRK kodų</a:t>
            </a:r>
            <a:r>
              <a:rPr lang="lt-LT" sz="1300" dirty="0">
                <a:solidFill>
                  <a:schemeClr val="tx1"/>
                </a:solidFill>
                <a:latin typeface="Poppins" panose="00000500000000000000" pitchFamily="2" charset="-70"/>
                <a:cs typeface="Poppins" panose="00000500000000000000" pitchFamily="2" charset="-70"/>
              </a:rPr>
              <a:t>.</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Pareiškėjo</a:t>
            </a:r>
            <a:r>
              <a:rPr lang="lt-LT" sz="1300" dirty="0">
                <a:solidFill>
                  <a:schemeClr val="tx1"/>
                </a:solidFill>
                <a:latin typeface="Poppins" panose="00000500000000000000" pitchFamily="2" charset="-70"/>
                <a:cs typeface="Poppins" panose="00000500000000000000" pitchFamily="2" charset="-70"/>
              </a:rPr>
              <a:t> </a:t>
            </a:r>
            <a:r>
              <a:rPr lang="lt-LT" sz="1300" b="1" dirty="0">
                <a:solidFill>
                  <a:srgbClr val="092D68"/>
                </a:solidFill>
                <a:latin typeface="Poppins" panose="00000500000000000000" pitchFamily="2" charset="-70"/>
                <a:cs typeface="Poppins" panose="00000500000000000000" pitchFamily="2" charset="-70"/>
              </a:rPr>
              <a:t>vidutinės metinės pajamos per 2 paskutinius finansinius metus </a:t>
            </a:r>
            <a:r>
              <a:rPr lang="lt-LT" sz="1300" dirty="0">
                <a:solidFill>
                  <a:schemeClr val="tx1"/>
                </a:solidFill>
                <a:latin typeface="Poppins" panose="00000500000000000000" pitchFamily="2" charset="-70"/>
                <a:cs typeface="Poppins" panose="00000500000000000000" pitchFamily="2" charset="-70"/>
              </a:rPr>
              <a:t>iki PĮP pateikimo dienos, o </a:t>
            </a:r>
            <a:r>
              <a:rPr lang="lt-LT" sz="1300" b="1" dirty="0">
                <a:solidFill>
                  <a:srgbClr val="092D68"/>
                </a:solidFill>
                <a:latin typeface="Poppins" panose="00000500000000000000" pitchFamily="2" charset="-70"/>
                <a:cs typeface="Poppins" panose="00000500000000000000" pitchFamily="2" charset="-70"/>
              </a:rPr>
              <a:t>partnerio metinės pajamos per 1 paskutinius finansinius metus</a:t>
            </a:r>
            <a:r>
              <a:rPr lang="lt-LT" sz="1300" dirty="0">
                <a:solidFill>
                  <a:schemeClr val="tx1"/>
                </a:solidFill>
                <a:latin typeface="Poppins" panose="00000500000000000000" pitchFamily="2" charset="-70"/>
                <a:cs typeface="Poppins" panose="00000500000000000000" pitchFamily="2" charset="-70"/>
              </a:rPr>
              <a:t> iki PĮP pateikimo dienos iš pagrindinės veiklos turi sudaryti </a:t>
            </a:r>
            <a:r>
              <a:rPr lang="lt-LT" sz="1300" b="1" dirty="0">
                <a:solidFill>
                  <a:srgbClr val="092D68"/>
                </a:solidFill>
              </a:rPr>
              <a:t>≥ </a:t>
            </a:r>
            <a:r>
              <a:rPr lang="lt-LT" sz="1300" b="1" dirty="0">
                <a:solidFill>
                  <a:srgbClr val="142D64"/>
                </a:solidFill>
                <a:latin typeface="Poppins" panose="00000500000000000000" pitchFamily="2" charset="-70"/>
                <a:cs typeface="Poppins" panose="00000500000000000000" pitchFamily="2" charset="-70"/>
              </a:rPr>
              <a:t>50 proc. visų įmonės pajamų</a:t>
            </a:r>
            <a:r>
              <a:rPr lang="lt-LT" sz="1300" dirty="0">
                <a:solidFill>
                  <a:schemeClr val="tx1"/>
                </a:solidFill>
                <a:latin typeface="Poppins" panose="00000500000000000000" pitchFamily="2" charset="-70"/>
                <a:cs typeface="Poppins" panose="00000500000000000000" pitchFamily="2" charset="-70"/>
              </a:rPr>
              <a:t>.</a:t>
            </a:r>
          </a:p>
        </p:txBody>
      </p:sp>
      <p:grpSp>
        <p:nvGrpSpPr>
          <p:cNvPr id="60" name="Group 59">
            <a:extLst>
              <a:ext uri="{FF2B5EF4-FFF2-40B4-BE49-F238E27FC236}">
                <a16:creationId xmlns:a16="http://schemas.microsoft.com/office/drawing/2014/main" id="{DFEFA383-6BA0-95AB-3F35-E8A2B34EB10D}"/>
              </a:ext>
            </a:extLst>
          </p:cNvPr>
          <p:cNvGrpSpPr/>
          <p:nvPr/>
        </p:nvGrpSpPr>
        <p:grpSpPr>
          <a:xfrm>
            <a:off x="9008197" y="2622675"/>
            <a:ext cx="2679039" cy="2370917"/>
            <a:chOff x="5359400" y="1489075"/>
            <a:chExt cx="3454401" cy="2681288"/>
          </a:xfrm>
        </p:grpSpPr>
        <p:grpSp>
          <p:nvGrpSpPr>
            <p:cNvPr id="61" name="Group 60">
              <a:extLst>
                <a:ext uri="{FF2B5EF4-FFF2-40B4-BE49-F238E27FC236}">
                  <a16:creationId xmlns:a16="http://schemas.microsoft.com/office/drawing/2014/main" id="{EF8930D8-6763-A528-17A4-74EC91D44904}"/>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66" name="Freeform 5">
                <a:extLst>
                  <a:ext uri="{FF2B5EF4-FFF2-40B4-BE49-F238E27FC236}">
                    <a16:creationId xmlns:a16="http://schemas.microsoft.com/office/drawing/2014/main" id="{E7CA837E-975E-632B-A51A-92FA98EC8454}"/>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67" name="Freeform 6">
                <a:extLst>
                  <a:ext uri="{FF2B5EF4-FFF2-40B4-BE49-F238E27FC236}">
                    <a16:creationId xmlns:a16="http://schemas.microsoft.com/office/drawing/2014/main" id="{1C507667-8547-52EC-2263-B2AB09FED774}"/>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68" name="Freeform 7">
                <a:extLst>
                  <a:ext uri="{FF2B5EF4-FFF2-40B4-BE49-F238E27FC236}">
                    <a16:creationId xmlns:a16="http://schemas.microsoft.com/office/drawing/2014/main" id="{81C4199E-2A09-2000-7A3C-7D87B4561B3D}"/>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62" name="Group 61">
              <a:extLst>
                <a:ext uri="{FF2B5EF4-FFF2-40B4-BE49-F238E27FC236}">
                  <a16:creationId xmlns:a16="http://schemas.microsoft.com/office/drawing/2014/main" id="{6026C2F2-5B60-FCC7-8E86-24A7B5B8BB9B}"/>
                </a:ext>
              </a:extLst>
            </p:cNvPr>
            <p:cNvGrpSpPr/>
            <p:nvPr/>
          </p:nvGrpSpPr>
          <p:grpSpPr>
            <a:xfrm>
              <a:off x="6527800" y="1997075"/>
              <a:ext cx="755650" cy="1128713"/>
              <a:chOff x="6527800" y="1997075"/>
              <a:chExt cx="755650" cy="1128713"/>
            </a:xfrm>
          </p:grpSpPr>
          <p:sp>
            <p:nvSpPr>
              <p:cNvPr id="63" name="Freeform 8">
                <a:extLst>
                  <a:ext uri="{FF2B5EF4-FFF2-40B4-BE49-F238E27FC236}">
                    <a16:creationId xmlns:a16="http://schemas.microsoft.com/office/drawing/2014/main" id="{99A5E0B9-264A-FE3B-B04A-FC49ADAB23E6}"/>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64" name="Freeform 9">
                <a:extLst>
                  <a:ext uri="{FF2B5EF4-FFF2-40B4-BE49-F238E27FC236}">
                    <a16:creationId xmlns:a16="http://schemas.microsoft.com/office/drawing/2014/main" id="{5B793067-346E-2601-8C57-3AC4EF6262CB}"/>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65" name="Freeform 10">
                <a:extLst>
                  <a:ext uri="{FF2B5EF4-FFF2-40B4-BE49-F238E27FC236}">
                    <a16:creationId xmlns:a16="http://schemas.microsoft.com/office/drawing/2014/main" id="{07DE94D6-A40D-D279-26DE-4C89CE597BBE}"/>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
        <p:nvSpPr>
          <p:cNvPr id="3" name="TextBox 2">
            <a:extLst>
              <a:ext uri="{FF2B5EF4-FFF2-40B4-BE49-F238E27FC236}">
                <a16:creationId xmlns:a16="http://schemas.microsoft.com/office/drawing/2014/main" id="{FB0B88F2-8361-5272-A4AF-FDCEF0405AE1}"/>
              </a:ext>
            </a:extLst>
          </p:cNvPr>
          <p:cNvSpPr txBox="1"/>
          <p:nvPr/>
        </p:nvSpPr>
        <p:spPr>
          <a:xfrm>
            <a:off x="8545274" y="5081404"/>
            <a:ext cx="3141961" cy="1200329"/>
          </a:xfrm>
          <a:prstGeom prst="rect">
            <a:avLst/>
          </a:prstGeom>
          <a:noFill/>
        </p:spPr>
        <p:txBody>
          <a:bodyPr wrap="square" rtlCol="0">
            <a:spAutoFit/>
          </a:bodyPr>
          <a:lstStyle/>
          <a:p>
            <a:pPr algn="ctr"/>
            <a:r>
              <a:rPr lang="lt-LT" b="1" dirty="0">
                <a:solidFill>
                  <a:srgbClr val="008080"/>
                </a:solidFill>
              </a:rPr>
              <a:t>SVARBU</a:t>
            </a:r>
            <a:r>
              <a:rPr lang="en-US" b="1" dirty="0">
                <a:solidFill>
                  <a:srgbClr val="008080"/>
                </a:solidFill>
              </a:rPr>
              <a:t>! </a:t>
            </a:r>
            <a:r>
              <a:rPr lang="lt-LT" dirty="0"/>
              <a:t>Grindžiant atitiktį kriterijui nurodomos</a:t>
            </a:r>
            <a:r>
              <a:rPr lang="lt-LT" noProof="0" dirty="0"/>
              <a:t> tik </a:t>
            </a:r>
            <a:r>
              <a:rPr lang="lt-LT" b="1" noProof="0" dirty="0">
                <a:solidFill>
                  <a:srgbClr val="092D68"/>
                </a:solidFill>
              </a:rPr>
              <a:t>pardavimo pajamos </a:t>
            </a:r>
            <a:r>
              <a:rPr lang="lt-LT" dirty="0"/>
              <a:t>(žr. Aprašo 8 priedą).</a:t>
            </a:r>
          </a:p>
        </p:txBody>
      </p:sp>
    </p:spTree>
    <p:extLst>
      <p:ext uri="{BB962C8B-B14F-4D97-AF65-F5344CB8AC3E}">
        <p14:creationId xmlns:p14="http://schemas.microsoft.com/office/powerpoint/2010/main" val="391327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241DB02A-AF2D-9330-28B6-FF41F24B8286}"/>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273376A0-50D5-1331-CB36-ADEC44C05CF9}"/>
              </a:ext>
            </a:extLst>
          </p:cNvPr>
          <p:cNvSpPr txBox="1">
            <a:spLocks/>
          </p:cNvSpPr>
          <p:nvPr/>
        </p:nvSpPr>
        <p:spPr>
          <a:xfrm>
            <a:off x="1416049" y="476251"/>
            <a:ext cx="10271188"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Aft>
                <a:spcPts val="300"/>
              </a:spcAft>
              <a:defRPr/>
            </a:pPr>
            <a:r>
              <a:rPr lang="lt-LT" dirty="0"/>
              <a:t>Galimi pareiškėjai / partneriai ir jiems taikomi reikalavimai (3)</a:t>
            </a:r>
          </a:p>
          <a:p>
            <a:pPr marL="0" marR="0" lvl="0" indent="0" algn="just" defTabSz="914400" rtl="0" eaLnBrk="1" fontAlgn="auto" latinLnBrk="0" hangingPunct="1">
              <a:lnSpc>
                <a:spcPct val="80000"/>
              </a:lnSpc>
              <a:spcBef>
                <a:spcPts val="0"/>
              </a:spcBef>
              <a:spcAft>
                <a:spcPts val="3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ir antrasis kvietimai</a:t>
            </a:r>
          </a:p>
          <a:p>
            <a:pPr lvl="0" algn="just">
              <a:defRPr/>
            </a:pPr>
            <a:endParaRPr lang="lt-LT" dirty="0"/>
          </a:p>
        </p:txBody>
      </p:sp>
      <p:pic>
        <p:nvPicPr>
          <p:cNvPr id="27" name="Picture 2" descr="Centrinė projektų valdymo agentūra">
            <a:extLst>
              <a:ext uri="{FF2B5EF4-FFF2-40B4-BE49-F238E27FC236}">
                <a16:creationId xmlns:a16="http://schemas.microsoft.com/office/drawing/2014/main" id="{B85AF948-98C5-03E9-B1A8-3EBBAD7882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3">
            <a:extLst>
              <a:ext uri="{FF2B5EF4-FFF2-40B4-BE49-F238E27FC236}">
                <a16:creationId xmlns:a16="http://schemas.microsoft.com/office/drawing/2014/main" id="{83E07902-120A-739F-E19B-3D08CEEB3CA0}"/>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pic>
        <p:nvPicPr>
          <p:cNvPr id="5" name="Picture 4">
            <a:extLst>
              <a:ext uri="{FF2B5EF4-FFF2-40B4-BE49-F238E27FC236}">
                <a16:creationId xmlns:a16="http://schemas.microsoft.com/office/drawing/2014/main" id="{E999EB58-6575-DD62-F54C-F89523A3C0B8}"/>
              </a:ext>
            </a:extLst>
          </p:cNvPr>
          <p:cNvPicPr>
            <a:picLocks noChangeAspect="1"/>
          </p:cNvPicPr>
          <p:nvPr/>
        </p:nvPicPr>
        <p:blipFill>
          <a:blip r:embed="rId4"/>
          <a:srcRect b="40713"/>
          <a:stretch>
            <a:fillRect/>
          </a:stretch>
        </p:blipFill>
        <p:spPr>
          <a:xfrm>
            <a:off x="2781012" y="2160965"/>
            <a:ext cx="6629975" cy="3862951"/>
          </a:xfrm>
          <a:prstGeom prst="rect">
            <a:avLst/>
          </a:prstGeom>
        </p:spPr>
      </p:pic>
      <p:sp>
        <p:nvSpPr>
          <p:cNvPr id="7" name="Rectangle 6">
            <a:extLst>
              <a:ext uri="{FF2B5EF4-FFF2-40B4-BE49-F238E27FC236}">
                <a16:creationId xmlns:a16="http://schemas.microsoft.com/office/drawing/2014/main" id="{01439AD3-CD9A-A929-ACF9-DCE2E32528A9}"/>
              </a:ext>
            </a:extLst>
          </p:cNvPr>
          <p:cNvSpPr/>
          <p:nvPr/>
        </p:nvSpPr>
        <p:spPr>
          <a:xfrm>
            <a:off x="2915322" y="5195945"/>
            <a:ext cx="426259" cy="24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ectangle 7">
            <a:extLst>
              <a:ext uri="{FF2B5EF4-FFF2-40B4-BE49-F238E27FC236}">
                <a16:creationId xmlns:a16="http://schemas.microsoft.com/office/drawing/2014/main" id="{5F920898-7096-0F14-8753-5E9539D75397}"/>
              </a:ext>
            </a:extLst>
          </p:cNvPr>
          <p:cNvSpPr/>
          <p:nvPr/>
        </p:nvSpPr>
        <p:spPr>
          <a:xfrm>
            <a:off x="3433251" y="5195945"/>
            <a:ext cx="568594" cy="2474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ectangle 12">
            <a:extLst>
              <a:ext uri="{FF2B5EF4-FFF2-40B4-BE49-F238E27FC236}">
                <a16:creationId xmlns:a16="http://schemas.microsoft.com/office/drawing/2014/main" id="{8AA3F233-7BD3-170D-A4F1-0F65751EFE67}"/>
              </a:ext>
            </a:extLst>
          </p:cNvPr>
          <p:cNvSpPr/>
          <p:nvPr/>
        </p:nvSpPr>
        <p:spPr>
          <a:xfrm>
            <a:off x="3571538" y="4937762"/>
            <a:ext cx="236669" cy="2366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ectangle 13">
            <a:extLst>
              <a:ext uri="{FF2B5EF4-FFF2-40B4-BE49-F238E27FC236}">
                <a16:creationId xmlns:a16="http://schemas.microsoft.com/office/drawing/2014/main" id="{448378DF-CB2B-B06A-0F9B-E0C1B61432B8}"/>
              </a:ext>
            </a:extLst>
          </p:cNvPr>
          <p:cNvSpPr/>
          <p:nvPr/>
        </p:nvSpPr>
        <p:spPr>
          <a:xfrm>
            <a:off x="3882957" y="4937762"/>
            <a:ext cx="236669" cy="2474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41336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A170B7D5-9ECA-2897-AC49-0BA8B40D1719}"/>
            </a:ext>
          </a:extLst>
        </p:cNvPr>
        <p:cNvGrpSpPr/>
        <p:nvPr/>
      </p:nvGrpSpPr>
      <p:grpSpPr>
        <a:xfrm>
          <a:off x="0" y="0"/>
          <a:ext cx="0" cy="0"/>
          <a:chOff x="0" y="0"/>
          <a:chExt cx="0" cy="0"/>
        </a:xfrm>
      </p:grpSpPr>
      <p:sp>
        <p:nvSpPr>
          <p:cNvPr id="22" name="Text Placeholder 2">
            <a:extLst>
              <a:ext uri="{FF2B5EF4-FFF2-40B4-BE49-F238E27FC236}">
                <a16:creationId xmlns:a16="http://schemas.microsoft.com/office/drawing/2014/main" id="{5B5F2EE9-E305-F022-F2D8-F5C865501A82}"/>
              </a:ext>
            </a:extLst>
          </p:cNvPr>
          <p:cNvSpPr txBox="1">
            <a:spLocks/>
          </p:cNvSpPr>
          <p:nvPr/>
        </p:nvSpPr>
        <p:spPr>
          <a:xfrm>
            <a:off x="1416049" y="476251"/>
            <a:ext cx="10271188"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Aft>
                <a:spcPts val="600"/>
              </a:spcAft>
              <a:defRPr/>
            </a:pPr>
            <a:r>
              <a:rPr lang="lt-LT" dirty="0"/>
              <a:t>Galimi pareiškėjai / partneriai ir jiems taikomi reikalavimai (4)</a:t>
            </a:r>
          </a:p>
          <a:p>
            <a:pPr marL="0" marR="0" lvl="0" indent="0" algn="just" defTabSz="914400" rtl="0" eaLnBrk="1" fontAlgn="auto" latinLnBrk="0" hangingPunct="1">
              <a:lnSpc>
                <a:spcPct val="80000"/>
              </a:lnSpc>
              <a:spcBef>
                <a:spcPts val="0"/>
              </a:spcBef>
              <a:spcAft>
                <a:spcPts val="600"/>
              </a:spcAft>
              <a:buClrTx/>
              <a:buSzPct val="100000"/>
              <a:buFont typeface="Arial" panose="020B0604020202020204" pitchFamily="34" charset="0"/>
              <a:buNone/>
              <a:tabLst/>
              <a:defRPr/>
            </a:pPr>
            <a:r>
              <a:rPr kumimoji="0" lang="lt-LT" sz="2400" b="0" i="1" u="none" strike="noStrike" kern="1200" cap="none" spc="40" normalizeH="0" baseline="0" noProof="0" dirty="0">
                <a:ln>
                  <a:noFill/>
                </a:ln>
                <a:solidFill>
                  <a:srgbClr val="E7E6E6">
                    <a:lumMod val="50000"/>
                  </a:srgbClr>
                </a:solidFill>
                <a:effectLst/>
                <a:uLnTx/>
                <a:uFillTx/>
                <a:latin typeface="DM Serif Display" pitchFamily="2" charset="0"/>
                <a:ea typeface="+mn-ea"/>
                <a:cs typeface="+mn-cs"/>
              </a:rPr>
              <a:t>Pirmasis ir antrasis kvietimai</a:t>
            </a:r>
          </a:p>
          <a:p>
            <a:pPr lvl="0" algn="just">
              <a:defRPr/>
            </a:pPr>
            <a:endParaRPr lang="lt-LT" dirty="0"/>
          </a:p>
        </p:txBody>
      </p:sp>
      <p:pic>
        <p:nvPicPr>
          <p:cNvPr id="27" name="Picture 2" descr="Centrinė projektų valdymo agentūra">
            <a:extLst>
              <a:ext uri="{FF2B5EF4-FFF2-40B4-BE49-F238E27FC236}">
                <a16:creationId xmlns:a16="http://schemas.microsoft.com/office/drawing/2014/main" id="{CCF51F91-08F8-91C2-8656-42C8D249F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3">
            <a:extLst>
              <a:ext uri="{FF2B5EF4-FFF2-40B4-BE49-F238E27FC236}">
                <a16:creationId xmlns:a16="http://schemas.microsoft.com/office/drawing/2014/main" id="{D4BEEB90-6AEF-C039-6811-9074E1F20884}"/>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Rectangle 2">
            <a:extLst>
              <a:ext uri="{FF2B5EF4-FFF2-40B4-BE49-F238E27FC236}">
                <a16:creationId xmlns:a16="http://schemas.microsoft.com/office/drawing/2014/main" id="{CE8D91E4-1F88-6D6A-4F0E-65D5846E6759}"/>
              </a:ext>
            </a:extLst>
          </p:cNvPr>
          <p:cNvSpPr/>
          <p:nvPr/>
        </p:nvSpPr>
        <p:spPr>
          <a:xfrm>
            <a:off x="4777078" y="2060510"/>
            <a:ext cx="6909345" cy="738664"/>
          </a:xfrm>
          <a:prstGeom prst="rect">
            <a:avLst/>
          </a:prstGeom>
          <a:ln>
            <a:solidFill>
              <a:srgbClr val="092D68"/>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1219170"/>
            <a:endParaRPr lang="lt-LT" sz="600" b="1" dirty="0">
              <a:solidFill>
                <a:srgbClr val="092D68"/>
              </a:solidFill>
              <a:latin typeface="Poppins" panose="00000500000000000000" pitchFamily="2" charset="-70"/>
              <a:cs typeface="Poppins" panose="00000500000000000000" pitchFamily="2" charset="-70"/>
            </a:endParaRPr>
          </a:p>
          <a:p>
            <a:pPr algn="ctr" defTabSz="1219170"/>
            <a:r>
              <a:rPr lang="en-US" b="1" dirty="0">
                <a:solidFill>
                  <a:srgbClr val="092D68"/>
                </a:solidFill>
                <a:latin typeface="Poppins" panose="00000500000000000000" pitchFamily="2" charset="-70"/>
                <a:cs typeface="Poppins" panose="00000500000000000000" pitchFamily="2" charset="-70"/>
              </a:rPr>
              <a:t>   </a:t>
            </a:r>
            <a:r>
              <a:rPr lang="lt-LT" b="1" dirty="0">
                <a:solidFill>
                  <a:srgbClr val="092D68"/>
                </a:solidFill>
                <a:latin typeface="Poppins" panose="00000500000000000000" pitchFamily="2" charset="-70"/>
                <a:cs typeface="Poppins" panose="00000500000000000000" pitchFamily="2" charset="-70"/>
              </a:rPr>
              <a:t>Antrasis kriterijus – pareiškėjo ir, jeigu taikoma, partnerio pajamos, generuojamos iš KKI veiklos</a:t>
            </a:r>
          </a:p>
          <a:p>
            <a:pPr algn="ctr" defTabSz="1219170"/>
            <a:endParaRPr lang="lt-LT" sz="600" b="1" dirty="0">
              <a:solidFill>
                <a:srgbClr val="092D68"/>
              </a:solidFill>
              <a:latin typeface="Poppins" panose="00000500000000000000" pitchFamily="2" charset="-70"/>
              <a:cs typeface="Poppins" panose="00000500000000000000" pitchFamily="2" charset="-70"/>
            </a:endParaRPr>
          </a:p>
        </p:txBody>
      </p:sp>
      <p:sp>
        <p:nvSpPr>
          <p:cNvPr id="9" name="Rectangle 8">
            <a:extLst>
              <a:ext uri="{FF2B5EF4-FFF2-40B4-BE49-F238E27FC236}">
                <a16:creationId xmlns:a16="http://schemas.microsoft.com/office/drawing/2014/main" id="{2AA131E8-E791-917D-BDA0-7D0B74CB2CF1}"/>
              </a:ext>
            </a:extLst>
          </p:cNvPr>
          <p:cNvSpPr/>
          <p:nvPr/>
        </p:nvSpPr>
        <p:spPr>
          <a:xfrm>
            <a:off x="4808504" y="2903874"/>
            <a:ext cx="3355640" cy="1308050"/>
          </a:xfrm>
          <a:prstGeom prst="rect">
            <a:avLst/>
          </a:prstGeom>
        </p:spPr>
        <p:txBody>
          <a:bodyPr wrap="square" lIns="0" tIns="0" rIns="0" bIns="0">
            <a:spAutoFit/>
          </a:bodyPr>
          <a:lstStyle/>
          <a:p>
            <a:pPr algn="ctr" defTabSz="1219170">
              <a:spcAft>
                <a:spcPts val="600"/>
              </a:spcAft>
            </a:pPr>
            <a:r>
              <a:rPr lang="lt-LT" sz="1400" b="1" dirty="0">
                <a:solidFill>
                  <a:srgbClr val="008080"/>
                </a:solidFill>
                <a:latin typeface="Poppins" panose="00000500000000000000" pitchFamily="2" charset="-70"/>
                <a:cs typeface="Poppins" panose="00000500000000000000" pitchFamily="2" charset="-70"/>
              </a:rPr>
              <a:t>Kai projektas įgyvendinamas be partnerio (-ų)</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Pareiškėjo vidutinės metinės pajamos iš KKI veiklos per 2 paskutinius finansinius metus </a:t>
            </a:r>
            <a:r>
              <a:rPr lang="lt-LT" sz="1300" dirty="0">
                <a:latin typeface="Poppins" panose="00000500000000000000" pitchFamily="2" charset="-70"/>
                <a:cs typeface="Poppins" panose="00000500000000000000" pitchFamily="2" charset="-70"/>
              </a:rPr>
              <a:t>iki PĮP pateikimo dienos </a:t>
            </a:r>
            <a:r>
              <a:rPr lang="lt-LT" sz="1300" b="1" dirty="0">
                <a:solidFill>
                  <a:srgbClr val="092D68"/>
                </a:solidFill>
                <a:latin typeface="Poppins" panose="00000500000000000000" pitchFamily="2" charset="-70"/>
                <a:cs typeface="Poppins" panose="00000500000000000000" pitchFamily="2" charset="-70"/>
              </a:rPr>
              <a:t>turi būti </a:t>
            </a:r>
            <a:r>
              <a:rPr lang="lt-LT" sz="1300" b="1" dirty="0">
                <a:solidFill>
                  <a:srgbClr val="092D68"/>
                </a:solidFill>
              </a:rPr>
              <a:t>≥</a:t>
            </a:r>
            <a:r>
              <a:rPr lang="lt-LT" sz="1300" b="1" dirty="0">
                <a:solidFill>
                  <a:srgbClr val="092D68"/>
                </a:solidFill>
                <a:latin typeface="Poppins" panose="00000500000000000000" pitchFamily="2" charset="-70"/>
                <a:cs typeface="Poppins" panose="00000500000000000000" pitchFamily="2" charset="-70"/>
              </a:rPr>
              <a:t> 200 tūkst. Eur</a:t>
            </a:r>
          </a:p>
        </p:txBody>
      </p:sp>
      <p:sp>
        <p:nvSpPr>
          <p:cNvPr id="13" name="Rectangle 12">
            <a:extLst>
              <a:ext uri="{FF2B5EF4-FFF2-40B4-BE49-F238E27FC236}">
                <a16:creationId xmlns:a16="http://schemas.microsoft.com/office/drawing/2014/main" id="{998F65F2-EE8C-FBB6-CF69-1608F76FBD55}"/>
              </a:ext>
            </a:extLst>
          </p:cNvPr>
          <p:cNvSpPr/>
          <p:nvPr/>
        </p:nvSpPr>
        <p:spPr>
          <a:xfrm>
            <a:off x="8330783" y="2903874"/>
            <a:ext cx="3355639" cy="3062377"/>
          </a:xfrm>
          <a:prstGeom prst="rect">
            <a:avLst/>
          </a:prstGeom>
        </p:spPr>
        <p:txBody>
          <a:bodyPr wrap="square" lIns="0" tIns="0" rIns="0" bIns="0">
            <a:spAutoFit/>
          </a:bodyPr>
          <a:lstStyle/>
          <a:p>
            <a:pPr algn="ctr" defTabSz="1219170">
              <a:spcAft>
                <a:spcPts val="600"/>
              </a:spcAft>
            </a:pPr>
            <a:r>
              <a:rPr lang="lt-LT" sz="1400" b="1" dirty="0">
                <a:solidFill>
                  <a:srgbClr val="008080"/>
                </a:solidFill>
                <a:latin typeface="Poppins" panose="00000500000000000000" pitchFamily="2" charset="-70"/>
                <a:cs typeface="Poppins" panose="00000500000000000000" pitchFamily="2" charset="-70"/>
              </a:rPr>
              <a:t>Kai projektas įgyvendinamas su partneriu (-iais) </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Pareiškėjo vidutinės metinės pajamos iš KKI veiklos per 2 paskutinius finansinius metus </a:t>
            </a:r>
            <a:r>
              <a:rPr lang="lt-LT" sz="1300" dirty="0">
                <a:latin typeface="Poppins" panose="00000500000000000000" pitchFamily="2" charset="-70"/>
                <a:cs typeface="Poppins" panose="00000500000000000000" pitchFamily="2" charset="-70"/>
              </a:rPr>
              <a:t>iki PĮP pateikimo dienos </a:t>
            </a:r>
            <a:r>
              <a:rPr lang="lt-LT" sz="1300" b="1" dirty="0">
                <a:solidFill>
                  <a:srgbClr val="092D68"/>
                </a:solidFill>
                <a:latin typeface="Poppins" panose="00000500000000000000" pitchFamily="2" charset="-70"/>
                <a:cs typeface="Poppins" panose="00000500000000000000" pitchFamily="2" charset="-70"/>
              </a:rPr>
              <a:t>turi būti </a:t>
            </a:r>
            <a:r>
              <a:rPr lang="lt-LT" sz="1300" b="1" dirty="0">
                <a:solidFill>
                  <a:srgbClr val="092D68"/>
                </a:solidFill>
              </a:rPr>
              <a:t>≥</a:t>
            </a:r>
            <a:r>
              <a:rPr lang="lt-LT" sz="1300" b="1" dirty="0">
                <a:solidFill>
                  <a:srgbClr val="092D68"/>
                </a:solidFill>
                <a:latin typeface="Poppins" panose="00000500000000000000" pitchFamily="2" charset="-70"/>
                <a:cs typeface="Poppins" panose="00000500000000000000" pitchFamily="2" charset="-70"/>
              </a:rPr>
              <a:t> 100 tūkst. Eur</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Partnerio metinės pajamos iš KKI veiklos per 1 paskutinius finansinius metus </a:t>
            </a:r>
            <a:r>
              <a:rPr lang="lt-LT" sz="1300" dirty="0">
                <a:latin typeface="Poppins" panose="00000500000000000000" pitchFamily="2" charset="-70"/>
                <a:cs typeface="Poppins" panose="00000500000000000000" pitchFamily="2" charset="-70"/>
              </a:rPr>
              <a:t>iki PĮP pateikimo dienos </a:t>
            </a:r>
            <a:r>
              <a:rPr lang="lt-LT" sz="1300" b="1" dirty="0">
                <a:solidFill>
                  <a:srgbClr val="092D68"/>
                </a:solidFill>
                <a:latin typeface="Poppins" panose="00000500000000000000" pitchFamily="2" charset="-70"/>
                <a:cs typeface="Poppins" panose="00000500000000000000" pitchFamily="2" charset="-70"/>
              </a:rPr>
              <a:t>turi būti</a:t>
            </a:r>
            <a:r>
              <a:rPr lang="lt-LT" sz="1300" dirty="0">
                <a:latin typeface="Poppins" panose="00000500000000000000" pitchFamily="2" charset="-70"/>
                <a:cs typeface="Poppins" panose="00000500000000000000" pitchFamily="2" charset="-70"/>
              </a:rPr>
              <a:t> </a:t>
            </a:r>
            <a:r>
              <a:rPr lang="lt-LT" sz="1300" b="1" dirty="0">
                <a:solidFill>
                  <a:srgbClr val="092D68"/>
                </a:solidFill>
              </a:rPr>
              <a:t>≥</a:t>
            </a:r>
            <a:r>
              <a:rPr lang="lt-LT" sz="1300" b="1" dirty="0">
                <a:solidFill>
                  <a:srgbClr val="092D68"/>
                </a:solidFill>
                <a:latin typeface="Poppins" panose="00000500000000000000" pitchFamily="2" charset="-70"/>
                <a:cs typeface="Poppins" panose="00000500000000000000" pitchFamily="2" charset="-70"/>
              </a:rPr>
              <a:t> 50 tūkst. Eur </a:t>
            </a:r>
          </a:p>
          <a:p>
            <a:pPr algn="ctr" defTabSz="1219170">
              <a:spcAft>
                <a:spcPts val="600"/>
              </a:spcAft>
            </a:pPr>
            <a:r>
              <a:rPr lang="lt-LT" sz="1300" b="1" dirty="0">
                <a:solidFill>
                  <a:srgbClr val="092D68"/>
                </a:solidFill>
                <a:latin typeface="Poppins" panose="00000500000000000000" pitchFamily="2" charset="-70"/>
                <a:cs typeface="Poppins" panose="00000500000000000000" pitchFamily="2" charset="-70"/>
              </a:rPr>
              <a:t>Pareiškėjo ir partnerio (-ių) vidutinių metinių pajamų iš KKI veiklos suma </a:t>
            </a:r>
            <a:r>
              <a:rPr lang="lt-LT" sz="1300" dirty="0">
                <a:latin typeface="Poppins" panose="00000500000000000000" pitchFamily="2" charset="-70"/>
                <a:cs typeface="Poppins" panose="00000500000000000000" pitchFamily="2" charset="-70"/>
              </a:rPr>
              <a:t>iki PĮP pateikimo dienos</a:t>
            </a:r>
            <a:r>
              <a:rPr lang="lt-LT" sz="1300" b="1" dirty="0">
                <a:solidFill>
                  <a:srgbClr val="092D68"/>
                </a:solidFill>
                <a:latin typeface="Poppins" panose="00000500000000000000" pitchFamily="2" charset="-70"/>
                <a:cs typeface="Poppins" panose="00000500000000000000" pitchFamily="2" charset="-70"/>
              </a:rPr>
              <a:t> turi būti </a:t>
            </a:r>
            <a:r>
              <a:rPr lang="lt-LT" sz="1300" b="1" dirty="0">
                <a:solidFill>
                  <a:srgbClr val="092D68"/>
                </a:solidFill>
              </a:rPr>
              <a:t>≥</a:t>
            </a:r>
            <a:r>
              <a:rPr lang="lt-LT" sz="1300" b="1" dirty="0">
                <a:solidFill>
                  <a:srgbClr val="092D68"/>
                </a:solidFill>
                <a:latin typeface="Poppins" panose="00000500000000000000" pitchFamily="2" charset="-70"/>
                <a:cs typeface="Poppins" panose="00000500000000000000" pitchFamily="2" charset="-70"/>
              </a:rPr>
              <a:t> 200 tūkst. Eur </a:t>
            </a:r>
          </a:p>
        </p:txBody>
      </p:sp>
      <p:grpSp>
        <p:nvGrpSpPr>
          <p:cNvPr id="4" name="Group 3">
            <a:extLst>
              <a:ext uri="{FF2B5EF4-FFF2-40B4-BE49-F238E27FC236}">
                <a16:creationId xmlns:a16="http://schemas.microsoft.com/office/drawing/2014/main" id="{6E4316B0-408D-CA51-3A23-83FC1AD64DFE}"/>
              </a:ext>
            </a:extLst>
          </p:cNvPr>
          <p:cNvGrpSpPr/>
          <p:nvPr/>
        </p:nvGrpSpPr>
        <p:grpSpPr>
          <a:xfrm>
            <a:off x="1683943" y="2305866"/>
            <a:ext cx="2671125" cy="2504065"/>
            <a:chOff x="5359400" y="1489075"/>
            <a:chExt cx="3454401" cy="2681288"/>
          </a:xfrm>
        </p:grpSpPr>
        <p:grpSp>
          <p:nvGrpSpPr>
            <p:cNvPr id="5" name="Group 4">
              <a:extLst>
                <a:ext uri="{FF2B5EF4-FFF2-40B4-BE49-F238E27FC236}">
                  <a16:creationId xmlns:a16="http://schemas.microsoft.com/office/drawing/2014/main" id="{49FAC36C-5653-295F-C7F2-CEC5A3C7D65B}"/>
                </a:ext>
              </a:extLst>
            </p:cNvPr>
            <p:cNvGrpSpPr/>
            <p:nvPr/>
          </p:nvGrpSpPr>
          <p:grpSpPr>
            <a:xfrm>
              <a:off x="5359400" y="1489075"/>
              <a:ext cx="3454401" cy="2681288"/>
              <a:chOff x="5359400" y="1489075"/>
              <a:chExt cx="3454401" cy="2681288"/>
            </a:xfrm>
            <a:effectLst>
              <a:outerShdw blurRad="76200" dir="13500000" sy="23000" kx="1200000" algn="br" rotWithShape="0">
                <a:prstClr val="black">
                  <a:alpha val="20000"/>
                </a:prstClr>
              </a:outerShdw>
            </a:effectLst>
          </p:grpSpPr>
          <p:sp>
            <p:nvSpPr>
              <p:cNvPr id="12" name="Freeform 5">
                <a:extLst>
                  <a:ext uri="{FF2B5EF4-FFF2-40B4-BE49-F238E27FC236}">
                    <a16:creationId xmlns:a16="http://schemas.microsoft.com/office/drawing/2014/main" id="{A4CF4DFB-77FE-D310-712E-C0BC04FA3B8A}"/>
                  </a:ext>
                </a:extLst>
              </p:cNvPr>
              <p:cNvSpPr>
                <a:spLocks noEditPoints="1"/>
              </p:cNvSpPr>
              <p:nvPr/>
            </p:nvSpPr>
            <p:spPr bwMode="auto">
              <a:xfrm>
                <a:off x="5389563" y="1489075"/>
                <a:ext cx="3424238" cy="2562225"/>
              </a:xfrm>
              <a:custGeom>
                <a:avLst/>
                <a:gdLst/>
                <a:ahLst/>
                <a:cxnLst>
                  <a:cxn ang="0">
                    <a:pos x="2157" y="1037"/>
                  </a:cxn>
                  <a:cxn ang="0">
                    <a:pos x="588" y="1614"/>
                  </a:cxn>
                  <a:cxn ang="0">
                    <a:pos x="0" y="261"/>
                  </a:cxn>
                  <a:cxn ang="0">
                    <a:pos x="1314" y="0"/>
                  </a:cxn>
                  <a:cxn ang="0">
                    <a:pos x="2157" y="1037"/>
                  </a:cxn>
                  <a:cxn ang="0">
                    <a:pos x="322" y="431"/>
                  </a:cxn>
                  <a:cxn ang="0">
                    <a:pos x="741" y="1284"/>
                  </a:cxn>
                  <a:cxn ang="0">
                    <a:pos x="1753" y="943"/>
                  </a:cxn>
                  <a:cxn ang="0">
                    <a:pos x="1822" y="920"/>
                  </a:cxn>
                  <a:cxn ang="0">
                    <a:pos x="1241" y="161"/>
                  </a:cxn>
                  <a:cxn ang="0">
                    <a:pos x="289" y="364"/>
                  </a:cxn>
                  <a:cxn ang="0">
                    <a:pos x="322" y="431"/>
                  </a:cxn>
                </a:cxnLst>
                <a:rect l="0" t="0" r="r" b="b"/>
                <a:pathLst>
                  <a:path w="2157" h="1614">
                    <a:moveTo>
                      <a:pt x="2157" y="1037"/>
                    </a:moveTo>
                    <a:lnTo>
                      <a:pt x="588" y="1614"/>
                    </a:lnTo>
                    <a:lnTo>
                      <a:pt x="0" y="261"/>
                    </a:lnTo>
                    <a:lnTo>
                      <a:pt x="1314" y="0"/>
                    </a:lnTo>
                    <a:lnTo>
                      <a:pt x="2157" y="1037"/>
                    </a:lnTo>
                    <a:close/>
                    <a:moveTo>
                      <a:pt x="322" y="431"/>
                    </a:moveTo>
                    <a:lnTo>
                      <a:pt x="741" y="1284"/>
                    </a:lnTo>
                    <a:lnTo>
                      <a:pt x="1753" y="943"/>
                    </a:lnTo>
                    <a:lnTo>
                      <a:pt x="1822" y="920"/>
                    </a:lnTo>
                    <a:lnTo>
                      <a:pt x="1241" y="161"/>
                    </a:lnTo>
                    <a:lnTo>
                      <a:pt x="289" y="364"/>
                    </a:lnTo>
                    <a:lnTo>
                      <a:pt x="322" y="431"/>
                    </a:lnTo>
                    <a:close/>
                  </a:path>
                </a:pathLst>
              </a:custGeom>
              <a:gradFill flip="none" rotWithShape="1">
                <a:gsLst>
                  <a:gs pos="0">
                    <a:srgbClr val="999999">
                      <a:tint val="66000"/>
                      <a:satMod val="160000"/>
                    </a:srgbClr>
                  </a:gs>
                  <a:gs pos="50000">
                    <a:srgbClr val="999999">
                      <a:tint val="44500"/>
                      <a:satMod val="160000"/>
                    </a:srgbClr>
                  </a:gs>
                  <a:gs pos="100000">
                    <a:srgbClr val="999999">
                      <a:tint val="23500"/>
                      <a:satMod val="16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4" name="Freeform 6">
                <a:extLst>
                  <a:ext uri="{FF2B5EF4-FFF2-40B4-BE49-F238E27FC236}">
                    <a16:creationId xmlns:a16="http://schemas.microsoft.com/office/drawing/2014/main" id="{22A62BDA-ED9C-A5B8-B5DF-60318C441837}"/>
                  </a:ext>
                </a:extLst>
              </p:cNvPr>
              <p:cNvSpPr>
                <a:spLocks noEditPoints="1"/>
              </p:cNvSpPr>
              <p:nvPr/>
            </p:nvSpPr>
            <p:spPr bwMode="auto">
              <a:xfrm>
                <a:off x="5359400" y="1744663"/>
                <a:ext cx="2922588" cy="2425700"/>
              </a:xfrm>
              <a:custGeom>
                <a:avLst/>
                <a:gdLst/>
                <a:ahLst/>
                <a:cxnLst>
                  <a:cxn ang="0">
                    <a:pos x="19" y="100"/>
                  </a:cxn>
                  <a:cxn ang="0">
                    <a:pos x="607" y="1453"/>
                  </a:cxn>
                  <a:cxn ang="0">
                    <a:pos x="586" y="1528"/>
                  </a:cxn>
                  <a:cxn ang="0">
                    <a:pos x="0" y="175"/>
                  </a:cxn>
                  <a:cxn ang="0">
                    <a:pos x="19" y="100"/>
                  </a:cxn>
                  <a:cxn ang="0">
                    <a:pos x="1772" y="782"/>
                  </a:cxn>
                  <a:cxn ang="0">
                    <a:pos x="1237" y="71"/>
                  </a:cxn>
                  <a:cxn ang="0">
                    <a:pos x="1260" y="0"/>
                  </a:cxn>
                  <a:cxn ang="0">
                    <a:pos x="1841" y="759"/>
                  </a:cxn>
                  <a:cxn ang="0">
                    <a:pos x="1772" y="782"/>
                  </a:cxn>
                </a:cxnLst>
                <a:rect l="0" t="0" r="r" b="b"/>
                <a:pathLst>
                  <a:path w="1841" h="1528">
                    <a:moveTo>
                      <a:pt x="19" y="100"/>
                    </a:moveTo>
                    <a:lnTo>
                      <a:pt x="607" y="1453"/>
                    </a:lnTo>
                    <a:lnTo>
                      <a:pt x="586" y="1528"/>
                    </a:lnTo>
                    <a:lnTo>
                      <a:pt x="0" y="175"/>
                    </a:lnTo>
                    <a:lnTo>
                      <a:pt x="19" y="100"/>
                    </a:lnTo>
                    <a:close/>
                    <a:moveTo>
                      <a:pt x="1772" y="782"/>
                    </a:moveTo>
                    <a:lnTo>
                      <a:pt x="1237" y="71"/>
                    </a:lnTo>
                    <a:lnTo>
                      <a:pt x="1260" y="0"/>
                    </a:lnTo>
                    <a:lnTo>
                      <a:pt x="1841" y="759"/>
                    </a:lnTo>
                    <a:lnTo>
                      <a:pt x="1772" y="782"/>
                    </a:lnTo>
                    <a:close/>
                  </a:path>
                </a:pathLst>
              </a:custGeom>
              <a:gradFill flip="none" rotWithShape="1">
                <a:gsLst>
                  <a:gs pos="0">
                    <a:srgbClr val="CCCCCC">
                      <a:shade val="30000"/>
                      <a:satMod val="115000"/>
                    </a:srgbClr>
                  </a:gs>
                  <a:gs pos="50000">
                    <a:srgbClr val="CCCCCC">
                      <a:shade val="67500"/>
                      <a:satMod val="115000"/>
                    </a:srgbClr>
                  </a:gs>
                  <a:gs pos="100000">
                    <a:srgbClr val="CCCCCC">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5" name="Freeform 7">
                <a:extLst>
                  <a:ext uri="{FF2B5EF4-FFF2-40B4-BE49-F238E27FC236}">
                    <a16:creationId xmlns:a16="http://schemas.microsoft.com/office/drawing/2014/main" id="{8C880D22-448E-D57D-0849-2A1C3EC27BC5}"/>
                  </a:ext>
                </a:extLst>
              </p:cNvPr>
              <p:cNvSpPr>
                <a:spLocks noEditPoints="1"/>
              </p:cNvSpPr>
              <p:nvPr/>
            </p:nvSpPr>
            <p:spPr bwMode="auto">
              <a:xfrm>
                <a:off x="5848350" y="1744663"/>
                <a:ext cx="2965450" cy="2425700"/>
              </a:xfrm>
              <a:custGeom>
                <a:avLst/>
                <a:gdLst/>
                <a:ahLst/>
                <a:cxnLst>
                  <a:cxn ang="0">
                    <a:pos x="299" y="1453"/>
                  </a:cxn>
                  <a:cxn ang="0">
                    <a:pos x="1868" y="876"/>
                  </a:cxn>
                  <a:cxn ang="0">
                    <a:pos x="1847" y="951"/>
                  </a:cxn>
                  <a:cxn ang="0">
                    <a:pos x="278" y="1528"/>
                  </a:cxn>
                  <a:cxn ang="0">
                    <a:pos x="299" y="1453"/>
                  </a:cxn>
                  <a:cxn ang="0">
                    <a:pos x="929" y="71"/>
                  </a:cxn>
                  <a:cxn ang="0">
                    <a:pos x="33" y="270"/>
                  </a:cxn>
                  <a:cxn ang="0">
                    <a:pos x="0" y="203"/>
                  </a:cxn>
                  <a:cxn ang="0">
                    <a:pos x="952" y="0"/>
                  </a:cxn>
                  <a:cxn ang="0">
                    <a:pos x="929" y="71"/>
                  </a:cxn>
                </a:cxnLst>
                <a:rect l="0" t="0" r="r" b="b"/>
                <a:pathLst>
                  <a:path w="1868" h="1528">
                    <a:moveTo>
                      <a:pt x="299" y="1453"/>
                    </a:moveTo>
                    <a:lnTo>
                      <a:pt x="1868" y="876"/>
                    </a:lnTo>
                    <a:lnTo>
                      <a:pt x="1847" y="951"/>
                    </a:lnTo>
                    <a:lnTo>
                      <a:pt x="278" y="1528"/>
                    </a:lnTo>
                    <a:lnTo>
                      <a:pt x="299" y="1453"/>
                    </a:lnTo>
                    <a:close/>
                    <a:moveTo>
                      <a:pt x="929" y="71"/>
                    </a:moveTo>
                    <a:lnTo>
                      <a:pt x="33" y="270"/>
                    </a:lnTo>
                    <a:lnTo>
                      <a:pt x="0" y="203"/>
                    </a:lnTo>
                    <a:lnTo>
                      <a:pt x="952" y="0"/>
                    </a:lnTo>
                    <a:lnTo>
                      <a:pt x="929" y="71"/>
                    </a:lnTo>
                    <a:close/>
                  </a:path>
                </a:pathLst>
              </a:custGeom>
              <a:gradFill flip="none" rotWithShape="1">
                <a:gsLst>
                  <a:gs pos="0">
                    <a:srgbClr val="FFFFFF">
                      <a:lumMod val="85000"/>
                      <a:shade val="30000"/>
                      <a:satMod val="115000"/>
                    </a:srgbClr>
                  </a:gs>
                  <a:gs pos="50000">
                    <a:srgbClr val="FFFFFF">
                      <a:lumMod val="85000"/>
                      <a:shade val="67500"/>
                      <a:satMod val="115000"/>
                    </a:srgbClr>
                  </a:gs>
                  <a:gs pos="100000">
                    <a:srgbClr val="FFFFFF">
                      <a:lumMod val="85000"/>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nvGrpSpPr>
            <p:cNvPr id="7" name="Group 6">
              <a:extLst>
                <a:ext uri="{FF2B5EF4-FFF2-40B4-BE49-F238E27FC236}">
                  <a16:creationId xmlns:a16="http://schemas.microsoft.com/office/drawing/2014/main" id="{684E6C3B-7D92-6C95-1EC9-C952E67E85FC}"/>
                </a:ext>
              </a:extLst>
            </p:cNvPr>
            <p:cNvGrpSpPr/>
            <p:nvPr/>
          </p:nvGrpSpPr>
          <p:grpSpPr>
            <a:xfrm>
              <a:off x="6527800" y="1997075"/>
              <a:ext cx="755650" cy="1128713"/>
              <a:chOff x="6527800" y="1997075"/>
              <a:chExt cx="755650" cy="1128713"/>
            </a:xfrm>
          </p:grpSpPr>
          <p:sp>
            <p:nvSpPr>
              <p:cNvPr id="8" name="Freeform 8">
                <a:extLst>
                  <a:ext uri="{FF2B5EF4-FFF2-40B4-BE49-F238E27FC236}">
                    <a16:creationId xmlns:a16="http://schemas.microsoft.com/office/drawing/2014/main" id="{6CBCD18E-8B1C-BCE4-1143-90302A079E03}"/>
                  </a:ext>
                </a:extLst>
              </p:cNvPr>
              <p:cNvSpPr>
                <a:spLocks/>
              </p:cNvSpPr>
              <p:nvPr/>
            </p:nvSpPr>
            <p:spPr bwMode="auto">
              <a:xfrm>
                <a:off x="6527800" y="1997075"/>
                <a:ext cx="755650" cy="1031875"/>
              </a:xfrm>
              <a:custGeom>
                <a:avLst/>
                <a:gdLst/>
                <a:ahLst/>
                <a:cxnLst>
                  <a:cxn ang="0">
                    <a:pos x="249" y="4"/>
                  </a:cxn>
                  <a:cxn ang="0">
                    <a:pos x="244" y="12"/>
                  </a:cxn>
                  <a:cxn ang="0">
                    <a:pos x="231" y="37"/>
                  </a:cxn>
                  <a:cxn ang="0">
                    <a:pos x="183" y="293"/>
                  </a:cxn>
                  <a:cxn ang="0">
                    <a:pos x="150" y="339"/>
                  </a:cxn>
                  <a:cxn ang="0">
                    <a:pos x="0" y="241"/>
                  </a:cxn>
                  <a:cxn ang="0">
                    <a:pos x="31" y="209"/>
                  </a:cxn>
                  <a:cxn ang="0">
                    <a:pos x="129" y="260"/>
                  </a:cxn>
                  <a:cxn ang="0">
                    <a:pos x="240" y="0"/>
                  </a:cxn>
                  <a:cxn ang="0">
                    <a:pos x="249" y="4"/>
                  </a:cxn>
                </a:cxnLst>
                <a:rect l="0" t="0" r="r" b="b"/>
                <a:pathLst>
                  <a:path w="249" h="339">
                    <a:moveTo>
                      <a:pt x="249" y="4"/>
                    </a:moveTo>
                    <a:cubicBezTo>
                      <a:pt x="247" y="6"/>
                      <a:pt x="245" y="9"/>
                      <a:pt x="244" y="12"/>
                    </a:cubicBezTo>
                    <a:cubicBezTo>
                      <a:pt x="239" y="20"/>
                      <a:pt x="235" y="28"/>
                      <a:pt x="231" y="37"/>
                    </a:cubicBezTo>
                    <a:cubicBezTo>
                      <a:pt x="192" y="115"/>
                      <a:pt x="176" y="201"/>
                      <a:pt x="183" y="293"/>
                    </a:cubicBezTo>
                    <a:cubicBezTo>
                      <a:pt x="150" y="339"/>
                      <a:pt x="150" y="339"/>
                      <a:pt x="150" y="339"/>
                    </a:cubicBezTo>
                    <a:cubicBezTo>
                      <a:pt x="100" y="289"/>
                      <a:pt x="50" y="256"/>
                      <a:pt x="0" y="241"/>
                    </a:cubicBezTo>
                    <a:cubicBezTo>
                      <a:pt x="31" y="209"/>
                      <a:pt x="31" y="209"/>
                      <a:pt x="31" y="209"/>
                    </a:cubicBezTo>
                    <a:cubicBezTo>
                      <a:pt x="64" y="213"/>
                      <a:pt x="96" y="230"/>
                      <a:pt x="129" y="260"/>
                    </a:cubicBezTo>
                    <a:cubicBezTo>
                      <a:pt x="143" y="154"/>
                      <a:pt x="180" y="67"/>
                      <a:pt x="240" y="0"/>
                    </a:cubicBezTo>
                    <a:lnTo>
                      <a:pt x="249" y="4"/>
                    </a:lnTo>
                    <a:close/>
                  </a:path>
                </a:pathLst>
              </a:custGeom>
              <a:solidFill>
                <a:srgbClr val="17649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0" name="Freeform 9">
                <a:extLst>
                  <a:ext uri="{FF2B5EF4-FFF2-40B4-BE49-F238E27FC236}">
                    <a16:creationId xmlns:a16="http://schemas.microsoft.com/office/drawing/2014/main" id="{C81B58B3-3866-7BC1-0395-E83BA4B304E2}"/>
                  </a:ext>
                </a:extLst>
              </p:cNvPr>
              <p:cNvSpPr>
                <a:spLocks noEditPoints="1"/>
              </p:cNvSpPr>
              <p:nvPr/>
            </p:nvSpPr>
            <p:spPr bwMode="auto">
              <a:xfrm>
                <a:off x="6527800" y="2009775"/>
                <a:ext cx="755650" cy="1116013"/>
              </a:xfrm>
              <a:custGeom>
                <a:avLst/>
                <a:gdLst/>
                <a:ahLst/>
                <a:cxnLst>
                  <a:cxn ang="0">
                    <a:pos x="150" y="335"/>
                  </a:cxn>
                  <a:cxn ang="0">
                    <a:pos x="146" y="367"/>
                  </a:cxn>
                  <a:cxn ang="0">
                    <a:pos x="0" y="270"/>
                  </a:cxn>
                  <a:cxn ang="0">
                    <a:pos x="0" y="237"/>
                  </a:cxn>
                  <a:cxn ang="0">
                    <a:pos x="150" y="335"/>
                  </a:cxn>
                  <a:cxn ang="0">
                    <a:pos x="249" y="0"/>
                  </a:cxn>
                  <a:cxn ang="0">
                    <a:pos x="247" y="26"/>
                  </a:cxn>
                  <a:cxn ang="0">
                    <a:pos x="246" y="28"/>
                  </a:cxn>
                  <a:cxn ang="0">
                    <a:pos x="183" y="289"/>
                  </a:cxn>
                  <a:cxn ang="0">
                    <a:pos x="231" y="33"/>
                  </a:cxn>
                  <a:cxn ang="0">
                    <a:pos x="244" y="8"/>
                  </a:cxn>
                  <a:cxn ang="0">
                    <a:pos x="249" y="0"/>
                  </a:cxn>
                </a:cxnLst>
                <a:rect l="0" t="0" r="r" b="b"/>
                <a:pathLst>
                  <a:path w="249" h="367">
                    <a:moveTo>
                      <a:pt x="150" y="335"/>
                    </a:moveTo>
                    <a:cubicBezTo>
                      <a:pt x="146" y="367"/>
                      <a:pt x="146" y="367"/>
                      <a:pt x="146" y="367"/>
                    </a:cubicBezTo>
                    <a:cubicBezTo>
                      <a:pt x="97" y="318"/>
                      <a:pt x="49" y="286"/>
                      <a:pt x="0" y="270"/>
                    </a:cubicBezTo>
                    <a:cubicBezTo>
                      <a:pt x="0" y="237"/>
                      <a:pt x="0" y="237"/>
                      <a:pt x="0" y="237"/>
                    </a:cubicBezTo>
                    <a:cubicBezTo>
                      <a:pt x="50" y="252"/>
                      <a:pt x="100" y="285"/>
                      <a:pt x="150" y="335"/>
                    </a:cubicBezTo>
                    <a:close/>
                    <a:moveTo>
                      <a:pt x="249" y="0"/>
                    </a:moveTo>
                    <a:cubicBezTo>
                      <a:pt x="247" y="26"/>
                      <a:pt x="247" y="26"/>
                      <a:pt x="247" y="26"/>
                    </a:cubicBezTo>
                    <a:cubicBezTo>
                      <a:pt x="246" y="28"/>
                      <a:pt x="246" y="28"/>
                      <a:pt x="246" y="28"/>
                    </a:cubicBezTo>
                    <a:cubicBezTo>
                      <a:pt x="206" y="92"/>
                      <a:pt x="185" y="179"/>
                      <a:pt x="183" y="289"/>
                    </a:cubicBezTo>
                    <a:cubicBezTo>
                      <a:pt x="176" y="197"/>
                      <a:pt x="192" y="111"/>
                      <a:pt x="231" y="33"/>
                    </a:cubicBezTo>
                    <a:cubicBezTo>
                      <a:pt x="235" y="24"/>
                      <a:pt x="239" y="16"/>
                      <a:pt x="244" y="8"/>
                    </a:cubicBezTo>
                    <a:cubicBezTo>
                      <a:pt x="245" y="5"/>
                      <a:pt x="247" y="2"/>
                      <a:pt x="249" y="0"/>
                    </a:cubicBezTo>
                    <a:close/>
                  </a:path>
                </a:pathLst>
              </a:custGeom>
              <a:solidFill>
                <a:srgbClr val="17649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sp>
            <p:nvSpPr>
              <p:cNvPr id="11" name="Freeform 10">
                <a:extLst>
                  <a:ext uri="{FF2B5EF4-FFF2-40B4-BE49-F238E27FC236}">
                    <a16:creationId xmlns:a16="http://schemas.microsoft.com/office/drawing/2014/main" id="{829CF12D-F6AD-1E55-D804-DDF7B62BF18F}"/>
                  </a:ext>
                </a:extLst>
              </p:cNvPr>
              <p:cNvSpPr>
                <a:spLocks/>
              </p:cNvSpPr>
              <p:nvPr/>
            </p:nvSpPr>
            <p:spPr bwMode="auto">
              <a:xfrm>
                <a:off x="6970713" y="2889250"/>
                <a:ext cx="112713" cy="236538"/>
              </a:xfrm>
              <a:custGeom>
                <a:avLst/>
                <a:gdLst/>
                <a:ahLst/>
                <a:cxnLst>
                  <a:cxn ang="0">
                    <a:pos x="71" y="0"/>
                  </a:cxn>
                  <a:cxn ang="0">
                    <a:pos x="61" y="61"/>
                  </a:cxn>
                  <a:cxn ang="0">
                    <a:pos x="0" y="149"/>
                  </a:cxn>
                  <a:cxn ang="0">
                    <a:pos x="8" y="88"/>
                  </a:cxn>
                  <a:cxn ang="0">
                    <a:pos x="71" y="0"/>
                  </a:cxn>
                </a:cxnLst>
                <a:rect l="0" t="0" r="r" b="b"/>
                <a:pathLst>
                  <a:path w="71" h="149">
                    <a:moveTo>
                      <a:pt x="71" y="0"/>
                    </a:moveTo>
                    <a:lnTo>
                      <a:pt x="61" y="61"/>
                    </a:lnTo>
                    <a:lnTo>
                      <a:pt x="0" y="149"/>
                    </a:lnTo>
                    <a:lnTo>
                      <a:pt x="8" y="88"/>
                    </a:lnTo>
                    <a:lnTo>
                      <a:pt x="71" y="0"/>
                    </a:lnTo>
                    <a:close/>
                  </a:path>
                </a:pathLst>
              </a:custGeom>
              <a:solidFill>
                <a:srgbClr val="176490">
                  <a:lumMod val="75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a:endParaRPr>
              </a:p>
            </p:txBody>
          </p:sp>
        </p:grpSp>
      </p:grpSp>
      <p:sp>
        <p:nvSpPr>
          <p:cNvPr id="2" name="TextBox 1">
            <a:extLst>
              <a:ext uri="{FF2B5EF4-FFF2-40B4-BE49-F238E27FC236}">
                <a16:creationId xmlns:a16="http://schemas.microsoft.com/office/drawing/2014/main" id="{6EB13687-547E-55A3-9EF8-91FC8F3545E1}"/>
              </a:ext>
            </a:extLst>
          </p:cNvPr>
          <p:cNvSpPr txBox="1"/>
          <p:nvPr/>
        </p:nvSpPr>
        <p:spPr>
          <a:xfrm>
            <a:off x="1161062" y="5058417"/>
            <a:ext cx="3537663" cy="923330"/>
          </a:xfrm>
          <a:prstGeom prst="rect">
            <a:avLst/>
          </a:prstGeom>
          <a:noFill/>
        </p:spPr>
        <p:txBody>
          <a:bodyPr wrap="square" rtlCol="0">
            <a:spAutoFit/>
          </a:bodyPr>
          <a:lstStyle/>
          <a:p>
            <a:pPr algn="ctr"/>
            <a:r>
              <a:rPr lang="lt-LT" b="1" dirty="0">
                <a:solidFill>
                  <a:srgbClr val="008080"/>
                </a:solidFill>
              </a:rPr>
              <a:t>SVARBU</a:t>
            </a:r>
            <a:r>
              <a:rPr lang="en-US" b="1" dirty="0">
                <a:solidFill>
                  <a:srgbClr val="008080"/>
                </a:solidFill>
              </a:rPr>
              <a:t>! </a:t>
            </a:r>
            <a:r>
              <a:rPr lang="lt-LT" noProof="0" dirty="0"/>
              <a:t>Grindžiant atitiktį kriterijui nurodomos tik </a:t>
            </a:r>
            <a:r>
              <a:rPr lang="lt-LT" b="1" noProof="0" dirty="0">
                <a:solidFill>
                  <a:srgbClr val="092D68"/>
                </a:solidFill>
              </a:rPr>
              <a:t>pardavimo pajamos </a:t>
            </a:r>
            <a:r>
              <a:rPr lang="lt-LT" dirty="0"/>
              <a:t>(žr. Aprašo 8 priedą).</a:t>
            </a:r>
          </a:p>
        </p:txBody>
      </p:sp>
    </p:spTree>
    <p:extLst>
      <p:ext uri="{BB962C8B-B14F-4D97-AF65-F5344CB8AC3E}">
        <p14:creationId xmlns:p14="http://schemas.microsoft.com/office/powerpoint/2010/main" val="1650324873"/>
      </p:ext>
    </p:extLst>
  </p:cSld>
  <p:clrMapOvr>
    <a:masterClrMapping/>
  </p:clrMapOvr>
</p:sld>
</file>

<file path=ppt/theme/theme1.xml><?xml version="1.0" encoding="utf-8"?>
<a:theme xmlns:a="http://schemas.openxmlformats.org/drawingml/2006/main" name="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CCA117F497E3D419E774FDF9F1CDC63" ma:contentTypeVersion="13" ma:contentTypeDescription="Loo uus dokument" ma:contentTypeScope="" ma:versionID="a86f2cab321af8071e3134fd60001d91">
  <xsd:schema xmlns:xsd="http://www.w3.org/2001/XMLSchema" xmlns:xs="http://www.w3.org/2001/XMLSchema" xmlns:p="http://schemas.microsoft.com/office/2006/metadata/properties" xmlns:ns3="dcde8227-80a3-4b03-a3a8-b41e8091f289" xmlns:ns4="3b88fb86-4b02-47b7-a458-9600e072c17f" targetNamespace="http://schemas.microsoft.com/office/2006/metadata/properties" ma:root="true" ma:fieldsID="3a452bd9588c6af76c7c01cd3dd8ce49" ns3:_="" ns4:_="">
    <xsd:import namespace="dcde8227-80a3-4b03-a3a8-b41e8091f289"/>
    <xsd:import namespace="3b88fb86-4b02-47b7-a458-9600e072c1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8227-80a3-4b03-a3a8-b41e8091f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88fb86-4b02-47b7-a458-9600e072c17f" elementFormDefault="qualified">
    <xsd:import namespace="http://schemas.microsoft.com/office/2006/documentManagement/types"/>
    <xsd:import namespace="http://schemas.microsoft.com/office/infopath/2007/PartnerControls"/>
    <xsd:element name="SharedWithUsers" ma:index="10"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Ühiskasutusse andmise üksikasjad" ma:internalName="SharedWithDetails" ma:readOnly="true">
      <xsd:simpleType>
        <xsd:restriction base="dms:Note">
          <xsd:maxLength value="255"/>
        </xsd:restriction>
      </xsd:simpleType>
    </xsd:element>
    <xsd:element name="SharingHintHash" ma:index="12"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65DB8-9424-481C-B684-ABCFB492830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091383-DBC4-43CD-A617-0C35E2BEE357}">
  <ds:schemaRefs>
    <ds:schemaRef ds:uri="http://schemas.microsoft.com/sharepoint/v3/contenttype/forms"/>
  </ds:schemaRefs>
</ds:datastoreItem>
</file>

<file path=customXml/itemProps3.xml><?xml version="1.0" encoding="utf-8"?>
<ds:datastoreItem xmlns:ds="http://schemas.openxmlformats.org/officeDocument/2006/customXml" ds:itemID="{474A226F-B264-4FBE-A831-F6935852D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8227-80a3-4b03-a3a8-b41e8091f289"/>
    <ds:schemaRef ds:uri="3b88fb86-4b02-47b7-a458-9600e072c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24041</TotalTime>
  <Words>7029</Words>
  <Application>Microsoft Office PowerPoint</Application>
  <PresentationFormat>Widescreen</PresentationFormat>
  <Paragraphs>568</Paragraphs>
  <Slides>44</Slides>
  <Notes>44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44</vt:i4>
      </vt:variant>
    </vt:vector>
  </HeadingPairs>
  <TitlesOfParts>
    <vt:vector size="56" baseType="lpstr">
      <vt:lpstr>Arial</vt:lpstr>
      <vt:lpstr>Calibri</vt:lpstr>
      <vt:lpstr>Calibri Light</vt:lpstr>
      <vt:lpstr>DM Sans</vt:lpstr>
      <vt:lpstr>DM Serif Display</vt:lpstr>
      <vt:lpstr>FontAwesome</vt:lpstr>
      <vt:lpstr>HP Simplified</vt:lpstr>
      <vt:lpstr>Poppins</vt:lpstr>
      <vt:lpstr>Times New Roman</vt:lpstr>
      <vt:lpstr>Baltas</vt:lpstr>
      <vt:lpstr>Default Theme</vt:lpstr>
      <vt:lpstr>1_Default Theme</vt:lpstr>
      <vt:lpstr>Infrastruktūros ir kitų sąlygų gerinimas siekiant kurti konkurencingus ir paklausius kultūros ir kūrybinių industrijų produktus ir (arba) paslaugas  Pirmasis kvietimas – 06-014-K  Antrasis kvietimas – 06-016-K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Daugiau informacijos  www.esinvesticijos.lt । Kvietimai  Tel. +370 659 41 944 El. p. n.andruliene@cpva.lt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Eerik Kohv</dc:creator>
  <cp:lastModifiedBy>Neringa Andrulienė</cp:lastModifiedBy>
  <cp:revision>325</cp:revision>
  <cp:lastPrinted>2022-03-28T13:08:07Z</cp:lastPrinted>
  <dcterms:modified xsi:type="dcterms:W3CDTF">2025-08-14T16:49:52Z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0x0101000CCA117F497E3D419E774FDF9F1CDC63</vt:lpwstr>
  </property>
</Properties>
</file>