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5"/>
  </p:notesMasterIdLst>
  <p:sldIdLst>
    <p:sldId id="302" r:id="rId2"/>
    <p:sldId id="303" r:id="rId3"/>
    <p:sldId id="300" r:id="rId4"/>
    <p:sldId id="304" r:id="rId5"/>
    <p:sldId id="305" r:id="rId6"/>
    <p:sldId id="306" r:id="rId7"/>
    <p:sldId id="307" r:id="rId8"/>
    <p:sldId id="295" r:id="rId9"/>
    <p:sldId id="308" r:id="rId10"/>
    <p:sldId id="309" r:id="rId11"/>
    <p:sldId id="310" r:id="rId12"/>
    <p:sldId id="311" r:id="rId13"/>
    <p:sldId id="312" r:id="rId14"/>
    <p:sldId id="313" r:id="rId15"/>
    <p:sldId id="314" r:id="rId16"/>
    <p:sldId id="315" r:id="rId17"/>
    <p:sldId id="316" r:id="rId18"/>
    <p:sldId id="317" r:id="rId19"/>
    <p:sldId id="318" r:id="rId20"/>
    <p:sldId id="319" r:id="rId21"/>
    <p:sldId id="320" r:id="rId22"/>
    <p:sldId id="321" r:id="rId23"/>
    <p:sldId id="322" r:id="rId24"/>
    <p:sldId id="323" r:id="rId25"/>
    <p:sldId id="324" r:id="rId26"/>
    <p:sldId id="325" r:id="rId27"/>
    <p:sldId id="326" r:id="rId28"/>
    <p:sldId id="327" r:id="rId29"/>
    <p:sldId id="328" r:id="rId30"/>
    <p:sldId id="329" r:id="rId31"/>
    <p:sldId id="330" r:id="rId32"/>
    <p:sldId id="301" r:id="rId33"/>
    <p:sldId id="279" r:id="rId34"/>
  </p:sldIdLst>
  <p:sldSz cx="12192000" cy="6858000"/>
  <p:notesSz cx="6669088" cy="9926638"/>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Vidutinis stilius 2 – paryškinima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2" autoAdjust="0"/>
    <p:restoredTop sz="95033" autoAdjust="0"/>
  </p:normalViewPr>
  <p:slideViewPr>
    <p:cSldViewPr snapToGrid="0">
      <p:cViewPr varScale="1">
        <p:scale>
          <a:sx n="111" d="100"/>
          <a:sy n="111" d="100"/>
        </p:scale>
        <p:origin x="558" y="9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777607" y="0"/>
            <a:ext cx="2889938" cy="496332"/>
          </a:xfrm>
          <a:prstGeom prst="rect">
            <a:avLst/>
          </a:prstGeom>
        </p:spPr>
        <p:txBody>
          <a:bodyPr vert="horz" lIns="91440" tIns="45720" rIns="91440" bIns="45720" rtlCol="0"/>
          <a:lstStyle>
            <a:lvl1pPr algn="r">
              <a:defRPr sz="1200"/>
            </a:lvl1pPr>
          </a:lstStyle>
          <a:p>
            <a:fld id="{C77B3886-FA70-4AF8-B686-BE655D3B5525}" type="datetimeFigureOut">
              <a:rPr lang="lt-LT" smtClean="0"/>
              <a:t>2026-11-03</a:t>
            </a:fld>
            <a:endParaRPr lang="lt-LT"/>
          </a:p>
        </p:txBody>
      </p:sp>
      <p:sp>
        <p:nvSpPr>
          <p:cNvPr id="4" name="Skaidrės vaizdo vietos rezervavimo ženklas 3"/>
          <p:cNvSpPr>
            <a:spLocks noGrp="1" noRot="1" noChangeAspect="1"/>
          </p:cNvSpPr>
          <p:nvPr>
            <p:ph type="sldImg" idx="2"/>
          </p:nvPr>
        </p:nvSpPr>
        <p:spPr>
          <a:xfrm>
            <a:off x="26988" y="744538"/>
            <a:ext cx="6615112" cy="3722687"/>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66909" y="4715153"/>
            <a:ext cx="5335270" cy="4466987"/>
          </a:xfrm>
          <a:prstGeom prst="rect">
            <a:avLst/>
          </a:prstGeom>
        </p:spPr>
        <p:txBody>
          <a:bodyPr vert="horz" lIns="91440" tIns="45720" rIns="91440" bIns="45720" rtlCol="0"/>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6" name="Poraštės vietos rezervavimo ženklas 5"/>
          <p:cNvSpPr>
            <a:spLocks noGrp="1"/>
          </p:cNvSpPr>
          <p:nvPr>
            <p:ph type="ftr" sz="quarter" idx="4"/>
          </p:nvPr>
        </p:nvSpPr>
        <p:spPr>
          <a:xfrm>
            <a:off x="0" y="9428583"/>
            <a:ext cx="2889938" cy="496332"/>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777607" y="9428583"/>
            <a:ext cx="2889938" cy="496332"/>
          </a:xfrm>
          <a:prstGeom prst="rect">
            <a:avLst/>
          </a:prstGeom>
        </p:spPr>
        <p:txBody>
          <a:bodyPr vert="horz" lIns="91440" tIns="45720" rIns="91440" bIns="45720" rtlCol="0" anchor="b"/>
          <a:lstStyle>
            <a:lvl1pPr algn="r">
              <a:defRPr sz="1200"/>
            </a:lvl1pPr>
          </a:lstStyle>
          <a:p>
            <a:fld id="{9909BE9B-BDE8-4F98-B525-B225F34B1E6C}" type="slidenum">
              <a:rPr lang="lt-LT" smtClean="0"/>
              <a:t>‹#›</a:t>
            </a:fld>
            <a:endParaRPr lang="lt-LT"/>
          </a:p>
        </p:txBody>
      </p:sp>
    </p:spTree>
    <p:extLst>
      <p:ext uri="{BB962C8B-B14F-4D97-AF65-F5344CB8AC3E}">
        <p14:creationId xmlns:p14="http://schemas.microsoft.com/office/powerpoint/2010/main" val="5132363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9909BE9B-BDE8-4F98-B525-B225F34B1E6C}" type="slidenum">
              <a:rPr lang="lt-LT" smtClean="0"/>
              <a:t>1</a:t>
            </a:fld>
            <a:endParaRPr lang="lt-LT"/>
          </a:p>
        </p:txBody>
      </p:sp>
    </p:spTree>
    <p:extLst>
      <p:ext uri="{BB962C8B-B14F-4D97-AF65-F5344CB8AC3E}">
        <p14:creationId xmlns:p14="http://schemas.microsoft.com/office/powerpoint/2010/main" val="5202067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490DF-8DC9-C642-C1F8-837F47679F33}"/>
            </a:ext>
          </a:extLst>
        </p:cNvPr>
        <p:cNvGrpSpPr/>
        <p:nvPr/>
      </p:nvGrpSpPr>
      <p:grpSpPr>
        <a:xfrm>
          <a:off x="0" y="0"/>
          <a:ext cx="0" cy="0"/>
          <a:chOff x="0" y="0"/>
          <a:chExt cx="0" cy="0"/>
        </a:xfrm>
      </p:grpSpPr>
      <p:sp>
        <p:nvSpPr>
          <p:cNvPr id="2" name="Skaidrės vaizdo vietos rezervavimo ženklas 1">
            <a:extLst>
              <a:ext uri="{FF2B5EF4-FFF2-40B4-BE49-F238E27FC236}">
                <a16:creationId xmlns:a16="http://schemas.microsoft.com/office/drawing/2014/main" id="{2BC1717E-E8E9-FCF8-E751-7EEF9D0365F7}"/>
              </a:ext>
            </a:extLst>
          </p:cNvPr>
          <p:cNvSpPr>
            <a:spLocks noGrp="1" noRot="1" noChangeAspect="1"/>
          </p:cNvSpPr>
          <p:nvPr>
            <p:ph type="sldImg"/>
          </p:nvPr>
        </p:nvSpPr>
        <p:spPr/>
      </p:sp>
      <p:sp>
        <p:nvSpPr>
          <p:cNvPr id="3" name="Pastabų vietos rezervavimo ženklas 2">
            <a:extLst>
              <a:ext uri="{FF2B5EF4-FFF2-40B4-BE49-F238E27FC236}">
                <a16:creationId xmlns:a16="http://schemas.microsoft.com/office/drawing/2014/main" id="{9D7357DE-E312-7624-739F-01BB6E9F219A}"/>
              </a:ext>
            </a:extLst>
          </p:cNvPr>
          <p:cNvSpPr>
            <a:spLocks noGrp="1"/>
          </p:cNvSpPr>
          <p:nvPr>
            <p:ph type="body" idx="1"/>
          </p:nvPr>
        </p:nvSpPr>
        <p:spPr/>
        <p:txBody>
          <a:bodyPr/>
          <a:lstStyle/>
          <a:p>
            <a:endParaRPr lang="lt-LT" dirty="0"/>
          </a:p>
        </p:txBody>
      </p:sp>
      <p:sp>
        <p:nvSpPr>
          <p:cNvPr id="4" name="Skaidrės numerio vietos rezervavimo ženklas 3">
            <a:extLst>
              <a:ext uri="{FF2B5EF4-FFF2-40B4-BE49-F238E27FC236}">
                <a16:creationId xmlns:a16="http://schemas.microsoft.com/office/drawing/2014/main" id="{9639A282-65B2-D4E1-C798-73F0544D58A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09BE9B-BDE8-4F98-B525-B225F34B1E6C}" type="slidenum">
              <a:rPr kumimoji="0" lang="lt-L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lt-LT"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36486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4FBD71-9772-78A3-D11B-121CBF7949C0}"/>
            </a:ext>
          </a:extLst>
        </p:cNvPr>
        <p:cNvGrpSpPr/>
        <p:nvPr/>
      </p:nvGrpSpPr>
      <p:grpSpPr>
        <a:xfrm>
          <a:off x="0" y="0"/>
          <a:ext cx="0" cy="0"/>
          <a:chOff x="0" y="0"/>
          <a:chExt cx="0" cy="0"/>
        </a:xfrm>
      </p:grpSpPr>
      <p:sp>
        <p:nvSpPr>
          <p:cNvPr id="2" name="Skaidrės vaizdo vietos rezervavimo ženklas 1">
            <a:extLst>
              <a:ext uri="{FF2B5EF4-FFF2-40B4-BE49-F238E27FC236}">
                <a16:creationId xmlns:a16="http://schemas.microsoft.com/office/drawing/2014/main" id="{32B8FBCE-CFDA-C28D-594F-30CD6DE06D4B}"/>
              </a:ext>
            </a:extLst>
          </p:cNvPr>
          <p:cNvSpPr>
            <a:spLocks noGrp="1" noRot="1" noChangeAspect="1"/>
          </p:cNvSpPr>
          <p:nvPr>
            <p:ph type="sldImg"/>
          </p:nvPr>
        </p:nvSpPr>
        <p:spPr/>
      </p:sp>
      <p:sp>
        <p:nvSpPr>
          <p:cNvPr id="3" name="Pastabų vietos rezervavimo ženklas 2">
            <a:extLst>
              <a:ext uri="{FF2B5EF4-FFF2-40B4-BE49-F238E27FC236}">
                <a16:creationId xmlns:a16="http://schemas.microsoft.com/office/drawing/2014/main" id="{1551A1B6-7639-0A44-B8D7-C5B60F4D3529}"/>
              </a:ext>
            </a:extLst>
          </p:cNvPr>
          <p:cNvSpPr>
            <a:spLocks noGrp="1"/>
          </p:cNvSpPr>
          <p:nvPr>
            <p:ph type="body" idx="1"/>
          </p:nvPr>
        </p:nvSpPr>
        <p:spPr/>
        <p:txBody>
          <a:bodyPr/>
          <a:lstStyle/>
          <a:p>
            <a:endParaRPr lang="lt-LT" dirty="0"/>
          </a:p>
        </p:txBody>
      </p:sp>
      <p:sp>
        <p:nvSpPr>
          <p:cNvPr id="4" name="Skaidrės numerio vietos rezervavimo ženklas 3">
            <a:extLst>
              <a:ext uri="{FF2B5EF4-FFF2-40B4-BE49-F238E27FC236}">
                <a16:creationId xmlns:a16="http://schemas.microsoft.com/office/drawing/2014/main" id="{24DE6DCD-CF7F-80F5-7CEC-F6FAF10BEA1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09BE9B-BDE8-4F98-B525-B225F34B1E6C}" type="slidenum">
              <a:rPr kumimoji="0" lang="lt-L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lt-LT"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2111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F4A98-62E0-E695-3F00-D3FCAF8AAF76}"/>
            </a:ext>
          </a:extLst>
        </p:cNvPr>
        <p:cNvGrpSpPr/>
        <p:nvPr/>
      </p:nvGrpSpPr>
      <p:grpSpPr>
        <a:xfrm>
          <a:off x="0" y="0"/>
          <a:ext cx="0" cy="0"/>
          <a:chOff x="0" y="0"/>
          <a:chExt cx="0" cy="0"/>
        </a:xfrm>
      </p:grpSpPr>
      <p:sp>
        <p:nvSpPr>
          <p:cNvPr id="2" name="Skaidrės vaizdo vietos rezervavimo ženklas 1">
            <a:extLst>
              <a:ext uri="{FF2B5EF4-FFF2-40B4-BE49-F238E27FC236}">
                <a16:creationId xmlns:a16="http://schemas.microsoft.com/office/drawing/2014/main" id="{BB81AF41-28F3-FFD1-5694-4DA54122CD44}"/>
              </a:ext>
            </a:extLst>
          </p:cNvPr>
          <p:cNvSpPr>
            <a:spLocks noGrp="1" noRot="1" noChangeAspect="1"/>
          </p:cNvSpPr>
          <p:nvPr>
            <p:ph type="sldImg"/>
          </p:nvPr>
        </p:nvSpPr>
        <p:spPr/>
      </p:sp>
      <p:sp>
        <p:nvSpPr>
          <p:cNvPr id="3" name="Pastabų vietos rezervavimo ženklas 2">
            <a:extLst>
              <a:ext uri="{FF2B5EF4-FFF2-40B4-BE49-F238E27FC236}">
                <a16:creationId xmlns:a16="http://schemas.microsoft.com/office/drawing/2014/main" id="{C0BF95A4-4601-94B1-F845-6A74D6A4CA56}"/>
              </a:ext>
            </a:extLst>
          </p:cNvPr>
          <p:cNvSpPr>
            <a:spLocks noGrp="1"/>
          </p:cNvSpPr>
          <p:nvPr>
            <p:ph type="body" idx="1"/>
          </p:nvPr>
        </p:nvSpPr>
        <p:spPr/>
        <p:txBody>
          <a:bodyPr/>
          <a:lstStyle/>
          <a:p>
            <a:endParaRPr lang="lt-LT" dirty="0"/>
          </a:p>
        </p:txBody>
      </p:sp>
      <p:sp>
        <p:nvSpPr>
          <p:cNvPr id="4" name="Skaidrės numerio vietos rezervavimo ženklas 3">
            <a:extLst>
              <a:ext uri="{FF2B5EF4-FFF2-40B4-BE49-F238E27FC236}">
                <a16:creationId xmlns:a16="http://schemas.microsoft.com/office/drawing/2014/main" id="{FD3CB905-71D0-92A4-7D7F-17D2CA18DE02}"/>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09BE9B-BDE8-4F98-B525-B225F34B1E6C}" type="slidenum">
              <a:rPr kumimoji="0" lang="lt-L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lt-LT"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140285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56090-21B3-69C4-75A1-84440F413110}"/>
            </a:ext>
          </a:extLst>
        </p:cNvPr>
        <p:cNvGrpSpPr/>
        <p:nvPr/>
      </p:nvGrpSpPr>
      <p:grpSpPr>
        <a:xfrm>
          <a:off x="0" y="0"/>
          <a:ext cx="0" cy="0"/>
          <a:chOff x="0" y="0"/>
          <a:chExt cx="0" cy="0"/>
        </a:xfrm>
      </p:grpSpPr>
      <p:sp>
        <p:nvSpPr>
          <p:cNvPr id="2" name="Skaidrės vaizdo vietos rezervavimo ženklas 1">
            <a:extLst>
              <a:ext uri="{FF2B5EF4-FFF2-40B4-BE49-F238E27FC236}">
                <a16:creationId xmlns:a16="http://schemas.microsoft.com/office/drawing/2014/main" id="{0FFB6DD6-04C0-F27B-8E4B-28F52CCFA86E}"/>
              </a:ext>
            </a:extLst>
          </p:cNvPr>
          <p:cNvSpPr>
            <a:spLocks noGrp="1" noRot="1" noChangeAspect="1"/>
          </p:cNvSpPr>
          <p:nvPr>
            <p:ph type="sldImg"/>
          </p:nvPr>
        </p:nvSpPr>
        <p:spPr/>
      </p:sp>
      <p:sp>
        <p:nvSpPr>
          <p:cNvPr id="3" name="Pastabų vietos rezervavimo ženklas 2">
            <a:extLst>
              <a:ext uri="{FF2B5EF4-FFF2-40B4-BE49-F238E27FC236}">
                <a16:creationId xmlns:a16="http://schemas.microsoft.com/office/drawing/2014/main" id="{EB8EBDCA-7DEE-2C73-3E9C-944F6BCB4F4E}"/>
              </a:ext>
            </a:extLst>
          </p:cNvPr>
          <p:cNvSpPr>
            <a:spLocks noGrp="1"/>
          </p:cNvSpPr>
          <p:nvPr>
            <p:ph type="body" idx="1"/>
          </p:nvPr>
        </p:nvSpPr>
        <p:spPr/>
        <p:txBody>
          <a:bodyPr/>
          <a:lstStyle/>
          <a:p>
            <a:endParaRPr lang="lt-LT" dirty="0"/>
          </a:p>
        </p:txBody>
      </p:sp>
      <p:sp>
        <p:nvSpPr>
          <p:cNvPr id="4" name="Skaidrės numerio vietos rezervavimo ženklas 3">
            <a:extLst>
              <a:ext uri="{FF2B5EF4-FFF2-40B4-BE49-F238E27FC236}">
                <a16:creationId xmlns:a16="http://schemas.microsoft.com/office/drawing/2014/main" id="{1F639089-D51A-79FA-B1A6-E59A9E11C2ED}"/>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09BE9B-BDE8-4F98-B525-B225F34B1E6C}" type="slidenum">
              <a:rPr kumimoji="0" lang="lt-L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lt-LT"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905342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B4378-3C6A-EBCE-1653-79638501CF34}"/>
            </a:ext>
          </a:extLst>
        </p:cNvPr>
        <p:cNvGrpSpPr/>
        <p:nvPr/>
      </p:nvGrpSpPr>
      <p:grpSpPr>
        <a:xfrm>
          <a:off x="0" y="0"/>
          <a:ext cx="0" cy="0"/>
          <a:chOff x="0" y="0"/>
          <a:chExt cx="0" cy="0"/>
        </a:xfrm>
      </p:grpSpPr>
      <p:sp>
        <p:nvSpPr>
          <p:cNvPr id="2" name="Skaidrės vaizdo vietos rezervavimo ženklas 1">
            <a:extLst>
              <a:ext uri="{FF2B5EF4-FFF2-40B4-BE49-F238E27FC236}">
                <a16:creationId xmlns:a16="http://schemas.microsoft.com/office/drawing/2014/main" id="{2AB99032-1A2A-6545-6032-53A131E1B662}"/>
              </a:ext>
            </a:extLst>
          </p:cNvPr>
          <p:cNvSpPr>
            <a:spLocks noGrp="1" noRot="1" noChangeAspect="1"/>
          </p:cNvSpPr>
          <p:nvPr>
            <p:ph type="sldImg"/>
          </p:nvPr>
        </p:nvSpPr>
        <p:spPr/>
      </p:sp>
      <p:sp>
        <p:nvSpPr>
          <p:cNvPr id="3" name="Pastabų vietos rezervavimo ženklas 2">
            <a:extLst>
              <a:ext uri="{FF2B5EF4-FFF2-40B4-BE49-F238E27FC236}">
                <a16:creationId xmlns:a16="http://schemas.microsoft.com/office/drawing/2014/main" id="{580AB4D1-E773-0B67-5429-72EB35F53CE4}"/>
              </a:ext>
            </a:extLst>
          </p:cNvPr>
          <p:cNvSpPr>
            <a:spLocks noGrp="1"/>
          </p:cNvSpPr>
          <p:nvPr>
            <p:ph type="body" idx="1"/>
          </p:nvPr>
        </p:nvSpPr>
        <p:spPr/>
        <p:txBody>
          <a:bodyPr/>
          <a:lstStyle/>
          <a:p>
            <a:endParaRPr lang="lt-LT" dirty="0"/>
          </a:p>
        </p:txBody>
      </p:sp>
      <p:sp>
        <p:nvSpPr>
          <p:cNvPr id="4" name="Skaidrės numerio vietos rezervavimo ženklas 3">
            <a:extLst>
              <a:ext uri="{FF2B5EF4-FFF2-40B4-BE49-F238E27FC236}">
                <a16:creationId xmlns:a16="http://schemas.microsoft.com/office/drawing/2014/main" id="{3ED3A8EB-1AA5-E8F0-4B46-1259D049CC2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09BE9B-BDE8-4F98-B525-B225F34B1E6C}" type="slidenum">
              <a:rPr kumimoji="0" lang="lt-L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lt-LT"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307416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9909BE9B-BDE8-4F98-B525-B225F34B1E6C}" type="slidenum">
              <a:rPr lang="lt-LT" smtClean="0"/>
              <a:t>33</a:t>
            </a:fld>
            <a:endParaRPr lang="lt-LT"/>
          </a:p>
        </p:txBody>
      </p:sp>
    </p:spTree>
    <p:extLst>
      <p:ext uri="{BB962C8B-B14F-4D97-AF65-F5344CB8AC3E}">
        <p14:creationId xmlns:p14="http://schemas.microsoft.com/office/powerpoint/2010/main" val="25462071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58511D4-EA6E-1B3C-0CB3-18CA18544B81}"/>
              </a:ext>
            </a:extLst>
          </p:cNvPr>
          <p:cNvSpPr>
            <a:spLocks noGrp="1"/>
          </p:cNvSpPr>
          <p:nvPr>
            <p:ph type="ctrTitle"/>
          </p:nvPr>
        </p:nvSpPr>
        <p:spPr>
          <a:xfrm>
            <a:off x="838200" y="1122363"/>
            <a:ext cx="10515600" cy="2387600"/>
          </a:xfrm>
        </p:spPr>
        <p:txBody>
          <a:bodyPr anchor="b"/>
          <a:lstStyle>
            <a:lvl1pPr algn="l">
              <a:defRPr sz="6000"/>
            </a:lvl1pPr>
          </a:lstStyle>
          <a:p>
            <a:r>
              <a:rPr lang="lt-LT" dirty="0"/>
              <a:t>Spustelėję redaguokite stilių</a:t>
            </a:r>
          </a:p>
        </p:txBody>
      </p:sp>
      <p:sp>
        <p:nvSpPr>
          <p:cNvPr id="3" name="Antrinis pavadinimas 2">
            <a:extLst>
              <a:ext uri="{FF2B5EF4-FFF2-40B4-BE49-F238E27FC236}">
                <a16:creationId xmlns:a16="http://schemas.microsoft.com/office/drawing/2014/main" id="{84B19ED8-D54D-D32E-93DD-D4F244DBD85A}"/>
              </a:ext>
            </a:extLst>
          </p:cNvPr>
          <p:cNvSpPr>
            <a:spLocks noGrp="1"/>
          </p:cNvSpPr>
          <p:nvPr>
            <p:ph type="subTitle" idx="1"/>
          </p:nvPr>
        </p:nvSpPr>
        <p:spPr>
          <a:xfrm>
            <a:off x="838200" y="3602038"/>
            <a:ext cx="105156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dirty="0"/>
              <a:t>Spustelėkite norėdami redaguoti šablono paantraštės stilių</a:t>
            </a:r>
          </a:p>
        </p:txBody>
      </p:sp>
      <p:sp>
        <p:nvSpPr>
          <p:cNvPr id="9" name="Stačiakampis 8">
            <a:extLst>
              <a:ext uri="{FF2B5EF4-FFF2-40B4-BE49-F238E27FC236}">
                <a16:creationId xmlns:a16="http://schemas.microsoft.com/office/drawing/2014/main" id="{C966FF65-9676-4556-CFFE-720ACA9A08AB}"/>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10" name="Stačiakampis 9">
            <a:extLst>
              <a:ext uri="{FF2B5EF4-FFF2-40B4-BE49-F238E27FC236}">
                <a16:creationId xmlns:a16="http://schemas.microsoft.com/office/drawing/2014/main" id="{8BB99A78-908C-4F71-D48D-FC882796C2D4}"/>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601790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Pavadinimo skaidrė (2)">
    <p:bg>
      <p:bgPr>
        <a:solidFill>
          <a:schemeClr val="tx1"/>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58511D4-EA6E-1B3C-0CB3-18CA18544B81}"/>
              </a:ext>
            </a:extLst>
          </p:cNvPr>
          <p:cNvSpPr>
            <a:spLocks noGrp="1"/>
          </p:cNvSpPr>
          <p:nvPr>
            <p:ph type="ctrTitle"/>
          </p:nvPr>
        </p:nvSpPr>
        <p:spPr>
          <a:xfrm>
            <a:off x="838200" y="1122363"/>
            <a:ext cx="10515600" cy="2387600"/>
          </a:xfrm>
        </p:spPr>
        <p:txBody>
          <a:bodyPr anchor="b"/>
          <a:lstStyle>
            <a:lvl1pPr algn="l">
              <a:defRPr sz="6000">
                <a:solidFill>
                  <a:schemeClr val="bg1"/>
                </a:solidFill>
              </a:defRPr>
            </a:lvl1pPr>
          </a:lstStyle>
          <a:p>
            <a:r>
              <a:rPr lang="lt-LT" dirty="0"/>
              <a:t>Spustelėję redaguokite stilių</a:t>
            </a:r>
          </a:p>
        </p:txBody>
      </p:sp>
      <p:sp>
        <p:nvSpPr>
          <p:cNvPr id="3" name="Antrinis pavadinimas 2">
            <a:extLst>
              <a:ext uri="{FF2B5EF4-FFF2-40B4-BE49-F238E27FC236}">
                <a16:creationId xmlns:a16="http://schemas.microsoft.com/office/drawing/2014/main" id="{84B19ED8-D54D-D32E-93DD-D4F244DBD85A}"/>
              </a:ext>
            </a:extLst>
          </p:cNvPr>
          <p:cNvSpPr>
            <a:spLocks noGrp="1"/>
          </p:cNvSpPr>
          <p:nvPr>
            <p:ph type="subTitle" idx="1"/>
          </p:nvPr>
        </p:nvSpPr>
        <p:spPr>
          <a:xfrm>
            <a:off x="838200" y="3602038"/>
            <a:ext cx="10515600"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dirty="0"/>
              <a:t>Spustelėkite norėdami redaguoti šablono paantraštės stilių</a:t>
            </a:r>
          </a:p>
        </p:txBody>
      </p:sp>
      <p:sp>
        <p:nvSpPr>
          <p:cNvPr id="9" name="Stačiakampis 8">
            <a:extLst>
              <a:ext uri="{FF2B5EF4-FFF2-40B4-BE49-F238E27FC236}">
                <a16:creationId xmlns:a16="http://schemas.microsoft.com/office/drawing/2014/main" id="{C966FF65-9676-4556-CFFE-720ACA9A08AB}"/>
              </a:ext>
            </a:extLst>
          </p:cNvPr>
          <p:cNvSpPr/>
          <p:nvPr userDrawn="1"/>
        </p:nvSpPr>
        <p:spPr>
          <a:xfrm>
            <a:off x="838200" y="0"/>
            <a:ext cx="11353800" cy="199504"/>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10" name="Stačiakampis 9">
            <a:extLst>
              <a:ext uri="{FF2B5EF4-FFF2-40B4-BE49-F238E27FC236}">
                <a16:creationId xmlns:a16="http://schemas.microsoft.com/office/drawing/2014/main" id="{8BB99A78-908C-4F71-D48D-FC882796C2D4}"/>
              </a:ext>
            </a:extLst>
          </p:cNvPr>
          <p:cNvSpPr/>
          <p:nvPr userDrawn="1"/>
        </p:nvSpPr>
        <p:spPr>
          <a:xfrm>
            <a:off x="838200" y="6658495"/>
            <a:ext cx="11353800" cy="199505"/>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704908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avadinimo skaidrė su paveikslėliu">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58511D4-EA6E-1B3C-0CB3-18CA18544B81}"/>
              </a:ext>
            </a:extLst>
          </p:cNvPr>
          <p:cNvSpPr>
            <a:spLocks noGrp="1"/>
          </p:cNvSpPr>
          <p:nvPr>
            <p:ph type="ctrTitle"/>
          </p:nvPr>
        </p:nvSpPr>
        <p:spPr>
          <a:xfrm>
            <a:off x="838200" y="1122363"/>
            <a:ext cx="6943725" cy="2387600"/>
          </a:xfrm>
        </p:spPr>
        <p:txBody>
          <a:bodyPr anchor="b"/>
          <a:lstStyle>
            <a:lvl1pPr algn="l">
              <a:defRPr sz="6000"/>
            </a:lvl1pPr>
          </a:lstStyle>
          <a:p>
            <a:r>
              <a:rPr lang="lt-LT" dirty="0"/>
              <a:t>Spustelėję redaguokite stilių</a:t>
            </a:r>
          </a:p>
        </p:txBody>
      </p:sp>
      <p:sp>
        <p:nvSpPr>
          <p:cNvPr id="3" name="Antrinis pavadinimas 2">
            <a:extLst>
              <a:ext uri="{FF2B5EF4-FFF2-40B4-BE49-F238E27FC236}">
                <a16:creationId xmlns:a16="http://schemas.microsoft.com/office/drawing/2014/main" id="{84B19ED8-D54D-D32E-93DD-D4F244DBD85A}"/>
              </a:ext>
            </a:extLst>
          </p:cNvPr>
          <p:cNvSpPr>
            <a:spLocks noGrp="1"/>
          </p:cNvSpPr>
          <p:nvPr>
            <p:ph type="subTitle" idx="1"/>
          </p:nvPr>
        </p:nvSpPr>
        <p:spPr>
          <a:xfrm>
            <a:off x="838200" y="3602038"/>
            <a:ext cx="6943725"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dirty="0"/>
              <a:t>Spustelėkite norėdami redaguoti šablono paantraštės stilių</a:t>
            </a:r>
          </a:p>
        </p:txBody>
      </p:sp>
      <p:sp>
        <p:nvSpPr>
          <p:cNvPr id="9" name="Stačiakampis 8">
            <a:extLst>
              <a:ext uri="{FF2B5EF4-FFF2-40B4-BE49-F238E27FC236}">
                <a16:creationId xmlns:a16="http://schemas.microsoft.com/office/drawing/2014/main" id="{C966FF65-9676-4556-CFFE-720ACA9A08AB}"/>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10" name="Stačiakampis 9">
            <a:extLst>
              <a:ext uri="{FF2B5EF4-FFF2-40B4-BE49-F238E27FC236}">
                <a16:creationId xmlns:a16="http://schemas.microsoft.com/office/drawing/2014/main" id="{8BB99A78-908C-4F71-D48D-FC882796C2D4}"/>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5" name="Paveikslėlio vietos rezervavimo ženklas 4">
            <a:extLst>
              <a:ext uri="{FF2B5EF4-FFF2-40B4-BE49-F238E27FC236}">
                <a16:creationId xmlns:a16="http://schemas.microsoft.com/office/drawing/2014/main" id="{C7BBA95F-25DB-371B-8CDD-6A281EBE70C3}"/>
              </a:ext>
            </a:extLst>
          </p:cNvPr>
          <p:cNvSpPr>
            <a:spLocks noGrp="1"/>
          </p:cNvSpPr>
          <p:nvPr>
            <p:ph type="pic" sz="quarter" idx="10"/>
          </p:nvPr>
        </p:nvSpPr>
        <p:spPr>
          <a:xfrm>
            <a:off x="8620125" y="199504"/>
            <a:ext cx="3571875" cy="6458471"/>
          </a:xfrm>
        </p:spPr>
        <p:txBody>
          <a:bodyPr anchor="ctr"/>
          <a:lstStyle>
            <a:lvl1pPr marL="0" indent="0" algn="ctr">
              <a:buNone/>
              <a:defRPr/>
            </a:lvl1pPr>
          </a:lstStyle>
          <a:p>
            <a:endParaRPr lang="lt-LT" dirty="0"/>
          </a:p>
        </p:txBody>
      </p:sp>
    </p:spTree>
    <p:extLst>
      <p:ext uri="{BB962C8B-B14F-4D97-AF65-F5344CB8AC3E}">
        <p14:creationId xmlns:p14="http://schemas.microsoft.com/office/powerpoint/2010/main" val="2637688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avadinimo skaidrė su paveikslėliu (2)">
    <p:bg>
      <p:bgPr>
        <a:solidFill>
          <a:schemeClr val="tx1"/>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58511D4-EA6E-1B3C-0CB3-18CA18544B81}"/>
              </a:ext>
            </a:extLst>
          </p:cNvPr>
          <p:cNvSpPr>
            <a:spLocks noGrp="1"/>
          </p:cNvSpPr>
          <p:nvPr>
            <p:ph type="ctrTitle"/>
          </p:nvPr>
        </p:nvSpPr>
        <p:spPr>
          <a:xfrm>
            <a:off x="838200" y="1122363"/>
            <a:ext cx="6943725" cy="2387600"/>
          </a:xfrm>
        </p:spPr>
        <p:txBody>
          <a:bodyPr anchor="b"/>
          <a:lstStyle>
            <a:lvl1pPr algn="l">
              <a:defRPr sz="6000">
                <a:solidFill>
                  <a:schemeClr val="bg1"/>
                </a:solidFill>
              </a:defRPr>
            </a:lvl1pPr>
          </a:lstStyle>
          <a:p>
            <a:r>
              <a:rPr lang="lt-LT" dirty="0"/>
              <a:t>Spustelėję redaguokite stilių</a:t>
            </a:r>
          </a:p>
        </p:txBody>
      </p:sp>
      <p:sp>
        <p:nvSpPr>
          <p:cNvPr id="3" name="Antrinis pavadinimas 2">
            <a:extLst>
              <a:ext uri="{FF2B5EF4-FFF2-40B4-BE49-F238E27FC236}">
                <a16:creationId xmlns:a16="http://schemas.microsoft.com/office/drawing/2014/main" id="{84B19ED8-D54D-D32E-93DD-D4F244DBD85A}"/>
              </a:ext>
            </a:extLst>
          </p:cNvPr>
          <p:cNvSpPr>
            <a:spLocks noGrp="1"/>
          </p:cNvSpPr>
          <p:nvPr>
            <p:ph type="subTitle" idx="1"/>
          </p:nvPr>
        </p:nvSpPr>
        <p:spPr>
          <a:xfrm>
            <a:off x="838200" y="3602038"/>
            <a:ext cx="6943725"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dirty="0"/>
              <a:t>Spustelėkite norėdami redaguoti šablono paantraštės stilių</a:t>
            </a:r>
          </a:p>
        </p:txBody>
      </p:sp>
      <p:sp>
        <p:nvSpPr>
          <p:cNvPr id="9" name="Stačiakampis 8">
            <a:extLst>
              <a:ext uri="{FF2B5EF4-FFF2-40B4-BE49-F238E27FC236}">
                <a16:creationId xmlns:a16="http://schemas.microsoft.com/office/drawing/2014/main" id="{C966FF65-9676-4556-CFFE-720ACA9A08AB}"/>
              </a:ext>
            </a:extLst>
          </p:cNvPr>
          <p:cNvSpPr/>
          <p:nvPr userDrawn="1"/>
        </p:nvSpPr>
        <p:spPr>
          <a:xfrm>
            <a:off x="838200" y="0"/>
            <a:ext cx="11353800" cy="199504"/>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10" name="Stačiakampis 9">
            <a:extLst>
              <a:ext uri="{FF2B5EF4-FFF2-40B4-BE49-F238E27FC236}">
                <a16:creationId xmlns:a16="http://schemas.microsoft.com/office/drawing/2014/main" id="{8BB99A78-908C-4F71-D48D-FC882796C2D4}"/>
              </a:ext>
            </a:extLst>
          </p:cNvPr>
          <p:cNvSpPr/>
          <p:nvPr userDrawn="1"/>
        </p:nvSpPr>
        <p:spPr>
          <a:xfrm>
            <a:off x="838200" y="6658495"/>
            <a:ext cx="11353800" cy="199505"/>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4" name="Paveikslėlio vietos rezervavimo ženklas 4">
            <a:extLst>
              <a:ext uri="{FF2B5EF4-FFF2-40B4-BE49-F238E27FC236}">
                <a16:creationId xmlns:a16="http://schemas.microsoft.com/office/drawing/2014/main" id="{B8ECB63C-8388-6E31-DDCA-97A8CB072359}"/>
              </a:ext>
            </a:extLst>
          </p:cNvPr>
          <p:cNvSpPr>
            <a:spLocks noGrp="1"/>
          </p:cNvSpPr>
          <p:nvPr>
            <p:ph type="pic" sz="quarter" idx="10"/>
          </p:nvPr>
        </p:nvSpPr>
        <p:spPr>
          <a:xfrm>
            <a:off x="8620125" y="199504"/>
            <a:ext cx="3571875" cy="6458471"/>
          </a:xfrm>
        </p:spPr>
        <p:txBody>
          <a:bodyPr anchor="ctr"/>
          <a:lstStyle>
            <a:lvl1pPr marL="0" indent="0" algn="ctr">
              <a:buNone/>
              <a:defRPr>
                <a:solidFill>
                  <a:schemeClr val="bg1"/>
                </a:solidFill>
              </a:defRPr>
            </a:lvl1pPr>
          </a:lstStyle>
          <a:p>
            <a:endParaRPr lang="lt-LT" dirty="0"/>
          </a:p>
        </p:txBody>
      </p:sp>
    </p:spTree>
    <p:extLst>
      <p:ext uri="{BB962C8B-B14F-4D97-AF65-F5344CB8AC3E}">
        <p14:creationId xmlns:p14="http://schemas.microsoft.com/office/powerpoint/2010/main" val="4492924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427B6FC-018A-8BB6-6EED-088A599F0C34}"/>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86377D65-B177-3BD3-54AC-CC61B7BD6AFB}"/>
              </a:ext>
            </a:extLst>
          </p:cNvPr>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62510756-C231-F322-AF3D-197E0E34C4CA}"/>
              </a:ext>
            </a:extLst>
          </p:cNvPr>
          <p:cNvSpPr>
            <a:spLocks noGrp="1"/>
          </p:cNvSpPr>
          <p:nvPr>
            <p:ph type="dt" sz="half" idx="10"/>
          </p:nvPr>
        </p:nvSpPr>
        <p:spPr/>
        <p:txBody>
          <a:bodyPr/>
          <a:lstStyle/>
          <a:p>
            <a:fld id="{C6FD768B-6779-4A86-B09F-BC5E2B90DCFB}" type="datetime1">
              <a:rPr lang="lt-LT" smtClean="0"/>
              <a:t>2026-11-03</a:t>
            </a:fld>
            <a:endParaRPr lang="lt-LT"/>
          </a:p>
        </p:txBody>
      </p:sp>
      <p:sp>
        <p:nvSpPr>
          <p:cNvPr id="5" name="Poraštės vietos rezervavimo ženklas 4">
            <a:extLst>
              <a:ext uri="{FF2B5EF4-FFF2-40B4-BE49-F238E27FC236}">
                <a16:creationId xmlns:a16="http://schemas.microsoft.com/office/drawing/2014/main" id="{A910FAA2-F241-1C53-2661-3835D988CD0C}"/>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A0CD419D-5457-7495-7023-948C9D6662EA}"/>
              </a:ext>
            </a:extLst>
          </p:cNvPr>
          <p:cNvSpPr>
            <a:spLocks noGrp="1"/>
          </p:cNvSpPr>
          <p:nvPr>
            <p:ph type="sldNum" sz="quarter" idx="12"/>
          </p:nvPr>
        </p:nvSpPr>
        <p:spPr/>
        <p:txBody>
          <a:bodyPr/>
          <a:lstStyle/>
          <a:p>
            <a:fld id="{767E0E13-C0E1-40DD-AD2A-FA99E02A5064}" type="slidenum">
              <a:rPr lang="lt-LT" smtClean="0"/>
              <a:t>‹#›</a:t>
            </a:fld>
            <a:endParaRPr lang="lt-LT"/>
          </a:p>
        </p:txBody>
      </p:sp>
      <p:sp>
        <p:nvSpPr>
          <p:cNvPr id="7" name="Stačiakampis 6">
            <a:extLst>
              <a:ext uri="{FF2B5EF4-FFF2-40B4-BE49-F238E27FC236}">
                <a16:creationId xmlns:a16="http://schemas.microsoft.com/office/drawing/2014/main" id="{B537BC80-BBFB-8414-57A3-A668FFACB34F}"/>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8" name="Stačiakampis 7">
            <a:extLst>
              <a:ext uri="{FF2B5EF4-FFF2-40B4-BE49-F238E27FC236}">
                <a16:creationId xmlns:a16="http://schemas.microsoft.com/office/drawing/2014/main" id="{A8823AD3-14FE-4479-2F86-4FACC7B0308D}"/>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3440713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vadinimas ir turinys su nuotrauka">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427B6FC-018A-8BB6-6EED-088A599F0C34}"/>
              </a:ext>
            </a:extLst>
          </p:cNvPr>
          <p:cNvSpPr>
            <a:spLocks noGrp="1"/>
          </p:cNvSpPr>
          <p:nvPr>
            <p:ph type="title"/>
          </p:nvPr>
        </p:nvSpPr>
        <p:spPr>
          <a:xfrm>
            <a:off x="838200" y="365125"/>
            <a:ext cx="7315200" cy="1325563"/>
          </a:xfrm>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86377D65-B177-3BD3-54AC-CC61B7BD6AFB}"/>
              </a:ext>
            </a:extLst>
          </p:cNvPr>
          <p:cNvSpPr>
            <a:spLocks noGrp="1"/>
          </p:cNvSpPr>
          <p:nvPr>
            <p:ph idx="1"/>
          </p:nvPr>
        </p:nvSpPr>
        <p:spPr>
          <a:xfrm>
            <a:off x="838200" y="1825624"/>
            <a:ext cx="7315200" cy="4093037"/>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62510756-C231-F322-AF3D-197E0E34C4CA}"/>
              </a:ext>
            </a:extLst>
          </p:cNvPr>
          <p:cNvSpPr>
            <a:spLocks noGrp="1"/>
          </p:cNvSpPr>
          <p:nvPr>
            <p:ph type="dt" sz="half" idx="10"/>
          </p:nvPr>
        </p:nvSpPr>
        <p:spPr/>
        <p:txBody>
          <a:bodyPr/>
          <a:lstStyle/>
          <a:p>
            <a:fld id="{4CC2CDA9-F703-4B91-B1E8-1CB64F7C6CCB}" type="datetime1">
              <a:rPr lang="lt-LT" smtClean="0"/>
              <a:t>2026-11-03</a:t>
            </a:fld>
            <a:endParaRPr lang="lt-LT"/>
          </a:p>
        </p:txBody>
      </p:sp>
      <p:sp>
        <p:nvSpPr>
          <p:cNvPr id="5" name="Poraštės vietos rezervavimo ženklas 4">
            <a:extLst>
              <a:ext uri="{FF2B5EF4-FFF2-40B4-BE49-F238E27FC236}">
                <a16:creationId xmlns:a16="http://schemas.microsoft.com/office/drawing/2014/main" id="{A910FAA2-F241-1C53-2661-3835D988CD0C}"/>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A0CD419D-5457-7495-7023-948C9D6662EA}"/>
              </a:ext>
            </a:extLst>
          </p:cNvPr>
          <p:cNvSpPr>
            <a:spLocks noGrp="1"/>
          </p:cNvSpPr>
          <p:nvPr>
            <p:ph type="sldNum" sz="quarter" idx="12"/>
          </p:nvPr>
        </p:nvSpPr>
        <p:spPr/>
        <p:txBody>
          <a:bodyPr/>
          <a:lstStyle/>
          <a:p>
            <a:fld id="{767E0E13-C0E1-40DD-AD2A-FA99E02A5064}" type="slidenum">
              <a:rPr lang="lt-LT" smtClean="0"/>
              <a:t>‹#›</a:t>
            </a:fld>
            <a:endParaRPr lang="lt-LT"/>
          </a:p>
        </p:txBody>
      </p:sp>
      <p:sp>
        <p:nvSpPr>
          <p:cNvPr id="7" name="Stačiakampis 6">
            <a:extLst>
              <a:ext uri="{FF2B5EF4-FFF2-40B4-BE49-F238E27FC236}">
                <a16:creationId xmlns:a16="http://schemas.microsoft.com/office/drawing/2014/main" id="{B537BC80-BBFB-8414-57A3-A668FFACB34F}"/>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8" name="Stačiakampis 7">
            <a:extLst>
              <a:ext uri="{FF2B5EF4-FFF2-40B4-BE49-F238E27FC236}">
                <a16:creationId xmlns:a16="http://schemas.microsoft.com/office/drawing/2014/main" id="{A8823AD3-14FE-4479-2F86-4FACC7B0308D}"/>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9" name="Paveikslėlio vietos rezervavimo ženklas 4">
            <a:extLst>
              <a:ext uri="{FF2B5EF4-FFF2-40B4-BE49-F238E27FC236}">
                <a16:creationId xmlns:a16="http://schemas.microsoft.com/office/drawing/2014/main" id="{4C818D1E-A65C-0353-4CC2-4AD04855C96E}"/>
              </a:ext>
            </a:extLst>
          </p:cNvPr>
          <p:cNvSpPr>
            <a:spLocks noGrp="1"/>
          </p:cNvSpPr>
          <p:nvPr>
            <p:ph type="pic" sz="quarter" idx="13"/>
          </p:nvPr>
        </p:nvSpPr>
        <p:spPr>
          <a:xfrm>
            <a:off x="8620125" y="199504"/>
            <a:ext cx="3571875" cy="6458471"/>
          </a:xfrm>
        </p:spPr>
        <p:txBody>
          <a:bodyPr anchor="ctr"/>
          <a:lstStyle>
            <a:lvl1pPr marL="0" indent="0" algn="ctr">
              <a:buNone/>
              <a:defRPr/>
            </a:lvl1pPr>
          </a:lstStyle>
          <a:p>
            <a:endParaRPr lang="lt-LT" dirty="0"/>
          </a:p>
        </p:txBody>
      </p:sp>
    </p:spTree>
    <p:extLst>
      <p:ext uri="{BB962C8B-B14F-4D97-AF65-F5344CB8AC3E}">
        <p14:creationId xmlns:p14="http://schemas.microsoft.com/office/powerpoint/2010/main" val="35885696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ACE92CF-493F-9E8D-5201-3975B51C70B5}"/>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9072C2E2-0B07-B9C9-13B4-DED97395C3F6}"/>
              </a:ext>
            </a:extLst>
          </p:cNvPr>
          <p:cNvSpPr>
            <a:spLocks noGrp="1"/>
          </p:cNvSpPr>
          <p:nvPr>
            <p:ph sz="half" idx="1"/>
          </p:nvPr>
        </p:nvSpPr>
        <p:spPr>
          <a:xfrm>
            <a:off x="838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urinio vietos rezervavimo ženklas 3">
            <a:extLst>
              <a:ext uri="{FF2B5EF4-FFF2-40B4-BE49-F238E27FC236}">
                <a16:creationId xmlns:a16="http://schemas.microsoft.com/office/drawing/2014/main" id="{7DD9B1A5-3820-DAD3-B81A-93DD99BA19F3}"/>
              </a:ext>
            </a:extLst>
          </p:cNvPr>
          <p:cNvSpPr>
            <a:spLocks noGrp="1"/>
          </p:cNvSpPr>
          <p:nvPr>
            <p:ph sz="half" idx="2"/>
          </p:nvPr>
        </p:nvSpPr>
        <p:spPr>
          <a:xfrm>
            <a:off x="6172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Datos vietos rezervavimo ženklas 4">
            <a:extLst>
              <a:ext uri="{FF2B5EF4-FFF2-40B4-BE49-F238E27FC236}">
                <a16:creationId xmlns:a16="http://schemas.microsoft.com/office/drawing/2014/main" id="{5C2D0026-5DE9-8ADE-FB76-15492435C1E9}"/>
              </a:ext>
            </a:extLst>
          </p:cNvPr>
          <p:cNvSpPr>
            <a:spLocks noGrp="1"/>
          </p:cNvSpPr>
          <p:nvPr>
            <p:ph type="dt" sz="half" idx="10"/>
          </p:nvPr>
        </p:nvSpPr>
        <p:spPr/>
        <p:txBody>
          <a:bodyPr/>
          <a:lstStyle/>
          <a:p>
            <a:fld id="{800BB46E-04C9-4D97-BD2F-6668AB51D8DC}" type="datetime1">
              <a:rPr lang="lt-LT" smtClean="0"/>
              <a:t>2026-11-03</a:t>
            </a:fld>
            <a:endParaRPr lang="lt-LT"/>
          </a:p>
        </p:txBody>
      </p:sp>
      <p:sp>
        <p:nvSpPr>
          <p:cNvPr id="6" name="Poraštės vietos rezervavimo ženklas 5">
            <a:extLst>
              <a:ext uri="{FF2B5EF4-FFF2-40B4-BE49-F238E27FC236}">
                <a16:creationId xmlns:a16="http://schemas.microsoft.com/office/drawing/2014/main" id="{26845470-25F5-024E-A766-A68D9F757908}"/>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1602CB6D-5CA6-1EC1-6B0D-21CFBFFC4DE4}"/>
              </a:ext>
            </a:extLst>
          </p:cNvPr>
          <p:cNvSpPr>
            <a:spLocks noGrp="1"/>
          </p:cNvSpPr>
          <p:nvPr>
            <p:ph type="sldNum" sz="quarter" idx="12"/>
          </p:nvPr>
        </p:nvSpPr>
        <p:spPr/>
        <p:txBody>
          <a:bodyPr/>
          <a:lstStyle/>
          <a:p>
            <a:fld id="{767E0E13-C0E1-40DD-AD2A-FA99E02A5064}" type="slidenum">
              <a:rPr lang="lt-LT" smtClean="0"/>
              <a:t>‹#›</a:t>
            </a:fld>
            <a:endParaRPr lang="lt-LT"/>
          </a:p>
        </p:txBody>
      </p:sp>
      <p:sp>
        <p:nvSpPr>
          <p:cNvPr id="8" name="Stačiakampis 7">
            <a:extLst>
              <a:ext uri="{FF2B5EF4-FFF2-40B4-BE49-F238E27FC236}">
                <a16:creationId xmlns:a16="http://schemas.microsoft.com/office/drawing/2014/main" id="{6B32F39D-E1B0-C7BA-F86E-DC237F9D431D}"/>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9" name="Stačiakampis 8">
            <a:extLst>
              <a:ext uri="{FF2B5EF4-FFF2-40B4-BE49-F238E27FC236}">
                <a16:creationId xmlns:a16="http://schemas.microsoft.com/office/drawing/2014/main" id="{FCE36AC3-B227-9960-8405-611AC03F6B7B}"/>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089093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E24B481-67BA-4E66-FD95-80950F2D7FB3}"/>
              </a:ext>
            </a:extLst>
          </p:cNvPr>
          <p:cNvSpPr>
            <a:spLocks noGrp="1"/>
          </p:cNvSpPr>
          <p:nvPr>
            <p:ph type="title"/>
          </p:nvPr>
        </p:nvSpPr>
        <p:spPr>
          <a:xfrm>
            <a:off x="839788" y="365125"/>
            <a:ext cx="10515600" cy="1325563"/>
          </a:xfrm>
        </p:spPr>
        <p:txBody>
          <a:bodyPr/>
          <a:lstStyle/>
          <a:p>
            <a:r>
              <a:rPr lang="lt-LT"/>
              <a:t>Spustelėję redaguokite stilių</a:t>
            </a:r>
          </a:p>
        </p:txBody>
      </p:sp>
      <p:sp>
        <p:nvSpPr>
          <p:cNvPr id="3" name="Teksto vietos rezervavimo ženklas 2">
            <a:extLst>
              <a:ext uri="{FF2B5EF4-FFF2-40B4-BE49-F238E27FC236}">
                <a16:creationId xmlns:a16="http://schemas.microsoft.com/office/drawing/2014/main" id="{2721CD3A-0C5C-B12E-1576-274D7E4EEA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4" name="Turinio vietos rezervavimo ženklas 3">
            <a:extLst>
              <a:ext uri="{FF2B5EF4-FFF2-40B4-BE49-F238E27FC236}">
                <a16:creationId xmlns:a16="http://schemas.microsoft.com/office/drawing/2014/main" id="{95DB33BB-E91D-8A74-9B68-86D5B7C57F19}"/>
              </a:ext>
            </a:extLst>
          </p:cNvPr>
          <p:cNvSpPr>
            <a:spLocks noGrp="1"/>
          </p:cNvSpPr>
          <p:nvPr>
            <p:ph sz="half" idx="2"/>
          </p:nvPr>
        </p:nvSpPr>
        <p:spPr>
          <a:xfrm>
            <a:off x="839788" y="2505075"/>
            <a:ext cx="5157787"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Teksto vietos rezervavimo ženklas 4">
            <a:extLst>
              <a:ext uri="{FF2B5EF4-FFF2-40B4-BE49-F238E27FC236}">
                <a16:creationId xmlns:a16="http://schemas.microsoft.com/office/drawing/2014/main" id="{C6EE1B6D-9883-0FA7-5917-F4B7B1D9CA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6" name="Turinio vietos rezervavimo ženklas 5">
            <a:extLst>
              <a:ext uri="{FF2B5EF4-FFF2-40B4-BE49-F238E27FC236}">
                <a16:creationId xmlns:a16="http://schemas.microsoft.com/office/drawing/2014/main" id="{5232F4CF-4F73-AA6F-68EA-49AF95B3FF8C}"/>
              </a:ext>
            </a:extLst>
          </p:cNvPr>
          <p:cNvSpPr>
            <a:spLocks noGrp="1"/>
          </p:cNvSpPr>
          <p:nvPr>
            <p:ph sz="quarter" idx="4"/>
          </p:nvPr>
        </p:nvSpPr>
        <p:spPr>
          <a:xfrm>
            <a:off x="6172200" y="2505075"/>
            <a:ext cx="5183188"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7" name="Datos vietos rezervavimo ženklas 6">
            <a:extLst>
              <a:ext uri="{FF2B5EF4-FFF2-40B4-BE49-F238E27FC236}">
                <a16:creationId xmlns:a16="http://schemas.microsoft.com/office/drawing/2014/main" id="{8AB1FAA9-3ADB-288A-F310-E193AF647838}"/>
              </a:ext>
            </a:extLst>
          </p:cNvPr>
          <p:cNvSpPr>
            <a:spLocks noGrp="1"/>
          </p:cNvSpPr>
          <p:nvPr>
            <p:ph type="dt" sz="half" idx="10"/>
          </p:nvPr>
        </p:nvSpPr>
        <p:spPr/>
        <p:txBody>
          <a:bodyPr/>
          <a:lstStyle/>
          <a:p>
            <a:fld id="{7F794D4D-E79F-4899-970D-3E8D9E335B0F}" type="datetime1">
              <a:rPr lang="lt-LT" smtClean="0"/>
              <a:t>2026-11-03</a:t>
            </a:fld>
            <a:endParaRPr lang="lt-LT"/>
          </a:p>
        </p:txBody>
      </p:sp>
      <p:sp>
        <p:nvSpPr>
          <p:cNvPr id="8" name="Poraštės vietos rezervavimo ženklas 7">
            <a:extLst>
              <a:ext uri="{FF2B5EF4-FFF2-40B4-BE49-F238E27FC236}">
                <a16:creationId xmlns:a16="http://schemas.microsoft.com/office/drawing/2014/main" id="{33D8FA7C-51BF-040B-2BE2-2BDA8A072570}"/>
              </a:ext>
            </a:extLst>
          </p:cNvPr>
          <p:cNvSpPr>
            <a:spLocks noGrp="1"/>
          </p:cNvSpPr>
          <p:nvPr>
            <p:ph type="ftr" sz="quarter" idx="11"/>
          </p:nvPr>
        </p:nvSpPr>
        <p:spPr/>
        <p:txBody>
          <a:bodyPr/>
          <a:lstStyle/>
          <a:p>
            <a:endParaRPr lang="lt-LT"/>
          </a:p>
        </p:txBody>
      </p:sp>
      <p:sp>
        <p:nvSpPr>
          <p:cNvPr id="9" name="Skaidrės numerio vietos rezervavimo ženklas 8">
            <a:extLst>
              <a:ext uri="{FF2B5EF4-FFF2-40B4-BE49-F238E27FC236}">
                <a16:creationId xmlns:a16="http://schemas.microsoft.com/office/drawing/2014/main" id="{F303FF7D-457D-3033-1EB0-749FED2AE149}"/>
              </a:ext>
            </a:extLst>
          </p:cNvPr>
          <p:cNvSpPr>
            <a:spLocks noGrp="1"/>
          </p:cNvSpPr>
          <p:nvPr>
            <p:ph type="sldNum" sz="quarter" idx="12"/>
          </p:nvPr>
        </p:nvSpPr>
        <p:spPr/>
        <p:txBody>
          <a:bodyPr/>
          <a:lstStyle/>
          <a:p>
            <a:fld id="{767E0E13-C0E1-40DD-AD2A-FA99E02A5064}" type="slidenum">
              <a:rPr lang="lt-LT" smtClean="0"/>
              <a:t>‹#›</a:t>
            </a:fld>
            <a:endParaRPr lang="lt-LT"/>
          </a:p>
        </p:txBody>
      </p:sp>
      <p:sp>
        <p:nvSpPr>
          <p:cNvPr id="10" name="Stačiakampis 9">
            <a:extLst>
              <a:ext uri="{FF2B5EF4-FFF2-40B4-BE49-F238E27FC236}">
                <a16:creationId xmlns:a16="http://schemas.microsoft.com/office/drawing/2014/main" id="{411BB383-8A63-4644-2810-590424FD5F6C}"/>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11" name="Stačiakampis 10">
            <a:extLst>
              <a:ext uri="{FF2B5EF4-FFF2-40B4-BE49-F238E27FC236}">
                <a16:creationId xmlns:a16="http://schemas.microsoft.com/office/drawing/2014/main" id="{75C0CE48-6519-C7A4-0047-A94249059F93}"/>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405594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AA02D1B-DCC6-984D-3E92-91EE5CBAD7EF}"/>
              </a:ext>
            </a:extLst>
          </p:cNvPr>
          <p:cNvSpPr>
            <a:spLocks noGrp="1"/>
          </p:cNvSpPr>
          <p:nvPr>
            <p:ph type="title"/>
          </p:nvPr>
        </p:nvSpPr>
        <p:spPr/>
        <p:txBody>
          <a:bodyPr/>
          <a:lstStyle/>
          <a:p>
            <a:r>
              <a:rPr lang="lt-LT"/>
              <a:t>Spustelėję redaguokite stilių</a:t>
            </a:r>
          </a:p>
        </p:txBody>
      </p:sp>
      <p:sp>
        <p:nvSpPr>
          <p:cNvPr id="3" name="Datos vietos rezervavimo ženklas 2">
            <a:extLst>
              <a:ext uri="{FF2B5EF4-FFF2-40B4-BE49-F238E27FC236}">
                <a16:creationId xmlns:a16="http://schemas.microsoft.com/office/drawing/2014/main" id="{3A15CA2E-8E0E-2DEA-0D4A-4A54D0BB0126}"/>
              </a:ext>
            </a:extLst>
          </p:cNvPr>
          <p:cNvSpPr>
            <a:spLocks noGrp="1"/>
          </p:cNvSpPr>
          <p:nvPr>
            <p:ph type="dt" sz="half" idx="10"/>
          </p:nvPr>
        </p:nvSpPr>
        <p:spPr/>
        <p:txBody>
          <a:bodyPr/>
          <a:lstStyle/>
          <a:p>
            <a:fld id="{E1451754-3DEA-4F88-9F27-77BA0D6C55BC}" type="datetime1">
              <a:rPr lang="lt-LT" smtClean="0"/>
              <a:t>2026-11-03</a:t>
            </a:fld>
            <a:endParaRPr lang="lt-LT"/>
          </a:p>
        </p:txBody>
      </p:sp>
      <p:sp>
        <p:nvSpPr>
          <p:cNvPr id="4" name="Poraštės vietos rezervavimo ženklas 3">
            <a:extLst>
              <a:ext uri="{FF2B5EF4-FFF2-40B4-BE49-F238E27FC236}">
                <a16:creationId xmlns:a16="http://schemas.microsoft.com/office/drawing/2014/main" id="{781489C2-06E2-A155-B392-C96BDC9C72F5}"/>
              </a:ext>
            </a:extLst>
          </p:cNvPr>
          <p:cNvSpPr>
            <a:spLocks noGrp="1"/>
          </p:cNvSpPr>
          <p:nvPr>
            <p:ph type="ftr" sz="quarter" idx="11"/>
          </p:nvPr>
        </p:nvSpPr>
        <p:spPr/>
        <p:txBody>
          <a:bodyPr/>
          <a:lstStyle/>
          <a:p>
            <a:endParaRPr lang="lt-LT"/>
          </a:p>
        </p:txBody>
      </p:sp>
      <p:sp>
        <p:nvSpPr>
          <p:cNvPr id="5" name="Skaidrės numerio vietos rezervavimo ženklas 4">
            <a:extLst>
              <a:ext uri="{FF2B5EF4-FFF2-40B4-BE49-F238E27FC236}">
                <a16:creationId xmlns:a16="http://schemas.microsoft.com/office/drawing/2014/main" id="{F50609C4-3F8D-5B09-45C5-63625C8529D4}"/>
              </a:ext>
            </a:extLst>
          </p:cNvPr>
          <p:cNvSpPr>
            <a:spLocks noGrp="1"/>
          </p:cNvSpPr>
          <p:nvPr>
            <p:ph type="sldNum" sz="quarter" idx="12"/>
          </p:nvPr>
        </p:nvSpPr>
        <p:spPr/>
        <p:txBody>
          <a:bodyPr/>
          <a:lstStyle/>
          <a:p>
            <a:fld id="{767E0E13-C0E1-40DD-AD2A-FA99E02A5064}" type="slidenum">
              <a:rPr lang="lt-LT" smtClean="0"/>
              <a:t>‹#›</a:t>
            </a:fld>
            <a:endParaRPr lang="lt-LT"/>
          </a:p>
        </p:txBody>
      </p:sp>
      <p:sp>
        <p:nvSpPr>
          <p:cNvPr id="6" name="Stačiakampis 5">
            <a:extLst>
              <a:ext uri="{FF2B5EF4-FFF2-40B4-BE49-F238E27FC236}">
                <a16:creationId xmlns:a16="http://schemas.microsoft.com/office/drawing/2014/main" id="{BACD39C4-7E2B-5D07-7850-3A5A16C2D460}"/>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7" name="Stačiakampis 6">
            <a:extLst>
              <a:ext uri="{FF2B5EF4-FFF2-40B4-BE49-F238E27FC236}">
                <a16:creationId xmlns:a16="http://schemas.microsoft.com/office/drawing/2014/main" id="{CBC7AEC3-2B25-81D7-A939-1419770E6CC1}"/>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1163890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uotrauka (1)">
    <p:spTree>
      <p:nvGrpSpPr>
        <p:cNvPr id="1" name=""/>
        <p:cNvGrpSpPr/>
        <p:nvPr/>
      </p:nvGrpSpPr>
      <p:grpSpPr>
        <a:xfrm>
          <a:off x="0" y="0"/>
          <a:ext cx="0" cy="0"/>
          <a:chOff x="0" y="0"/>
          <a:chExt cx="0" cy="0"/>
        </a:xfrm>
      </p:grpSpPr>
      <p:sp>
        <p:nvSpPr>
          <p:cNvPr id="8" name="Paveikslėlio vietos rezervavimo ženklas 7">
            <a:extLst>
              <a:ext uri="{FF2B5EF4-FFF2-40B4-BE49-F238E27FC236}">
                <a16:creationId xmlns:a16="http://schemas.microsoft.com/office/drawing/2014/main" id="{03AD87B8-A882-2A24-A24B-9908CA02734B}"/>
              </a:ext>
            </a:extLst>
          </p:cNvPr>
          <p:cNvSpPr>
            <a:spLocks noGrp="1"/>
          </p:cNvSpPr>
          <p:nvPr>
            <p:ph type="pic" sz="quarter" idx="13"/>
          </p:nvPr>
        </p:nvSpPr>
        <p:spPr>
          <a:xfrm>
            <a:off x="0" y="199504"/>
            <a:ext cx="12192000" cy="6458991"/>
          </a:xfrm>
        </p:spPr>
        <p:txBody>
          <a:bodyPr anchor="ctr"/>
          <a:lstStyle>
            <a:lvl1pPr marL="0" indent="0" algn="ctr">
              <a:buNone/>
              <a:defRPr/>
            </a:lvl1pPr>
          </a:lstStyle>
          <a:p>
            <a:endParaRPr lang="lt-LT" dirty="0"/>
          </a:p>
        </p:txBody>
      </p:sp>
      <p:sp>
        <p:nvSpPr>
          <p:cNvPr id="5" name="Stačiakampis 4">
            <a:extLst>
              <a:ext uri="{FF2B5EF4-FFF2-40B4-BE49-F238E27FC236}">
                <a16:creationId xmlns:a16="http://schemas.microsoft.com/office/drawing/2014/main" id="{0A216F24-5FF2-9440-CE1D-FC1047DADA0D}"/>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6" name="Stačiakampis 5">
            <a:extLst>
              <a:ext uri="{FF2B5EF4-FFF2-40B4-BE49-F238E27FC236}">
                <a16:creationId xmlns:a16="http://schemas.microsoft.com/office/drawing/2014/main" id="{D9941A92-9ED3-2749-F9A0-6C2DDB4AEFAE}"/>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8287784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uotrauka (2)">
    <p:spTree>
      <p:nvGrpSpPr>
        <p:cNvPr id="1" name=""/>
        <p:cNvGrpSpPr/>
        <p:nvPr/>
      </p:nvGrpSpPr>
      <p:grpSpPr>
        <a:xfrm>
          <a:off x="0" y="0"/>
          <a:ext cx="0" cy="0"/>
          <a:chOff x="0" y="0"/>
          <a:chExt cx="0" cy="0"/>
        </a:xfrm>
      </p:grpSpPr>
      <p:sp>
        <p:nvSpPr>
          <p:cNvPr id="8" name="Paveikslėlio vietos rezervavimo ženklas 7">
            <a:extLst>
              <a:ext uri="{FF2B5EF4-FFF2-40B4-BE49-F238E27FC236}">
                <a16:creationId xmlns:a16="http://schemas.microsoft.com/office/drawing/2014/main" id="{03AD87B8-A882-2A24-A24B-9908CA02734B}"/>
              </a:ext>
            </a:extLst>
          </p:cNvPr>
          <p:cNvSpPr>
            <a:spLocks noGrp="1"/>
          </p:cNvSpPr>
          <p:nvPr>
            <p:ph type="pic" sz="quarter" idx="13"/>
          </p:nvPr>
        </p:nvSpPr>
        <p:spPr>
          <a:xfrm>
            <a:off x="0" y="0"/>
            <a:ext cx="12192000" cy="6858000"/>
          </a:xfrm>
        </p:spPr>
        <p:txBody>
          <a:bodyPr anchor="ctr"/>
          <a:lstStyle>
            <a:lvl1pPr marL="0" indent="0" algn="ctr">
              <a:buNone/>
              <a:defRPr/>
            </a:lvl1pPr>
          </a:lstStyle>
          <a:p>
            <a:endParaRPr lang="lt-LT" dirty="0"/>
          </a:p>
        </p:txBody>
      </p:sp>
      <p:sp>
        <p:nvSpPr>
          <p:cNvPr id="5" name="Stačiakampis 4">
            <a:extLst>
              <a:ext uri="{FF2B5EF4-FFF2-40B4-BE49-F238E27FC236}">
                <a16:creationId xmlns:a16="http://schemas.microsoft.com/office/drawing/2014/main" id="{0A216F24-5FF2-9440-CE1D-FC1047DADA0D}"/>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6" name="Stačiakampis 5">
            <a:extLst>
              <a:ext uri="{FF2B5EF4-FFF2-40B4-BE49-F238E27FC236}">
                <a16:creationId xmlns:a16="http://schemas.microsoft.com/office/drawing/2014/main" id="{D9941A92-9ED3-2749-F9A0-6C2DDB4AEFAE}"/>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7907647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a:extLst>
              <a:ext uri="{FF2B5EF4-FFF2-40B4-BE49-F238E27FC236}">
                <a16:creationId xmlns:a16="http://schemas.microsoft.com/office/drawing/2014/main" id="{51923D42-6106-E17A-70DA-BC1E5F375749}"/>
              </a:ext>
            </a:extLst>
          </p:cNvPr>
          <p:cNvSpPr>
            <a:spLocks noGrp="1"/>
          </p:cNvSpPr>
          <p:nvPr>
            <p:ph type="dt" sz="half" idx="10"/>
          </p:nvPr>
        </p:nvSpPr>
        <p:spPr/>
        <p:txBody>
          <a:bodyPr/>
          <a:lstStyle/>
          <a:p>
            <a:fld id="{90F67BC0-B2DD-46BB-9647-834680F23652}" type="datetime1">
              <a:rPr lang="lt-LT" smtClean="0"/>
              <a:t>2026-11-03</a:t>
            </a:fld>
            <a:endParaRPr lang="lt-LT"/>
          </a:p>
        </p:txBody>
      </p:sp>
      <p:sp>
        <p:nvSpPr>
          <p:cNvPr id="3" name="Poraštės vietos rezervavimo ženklas 2">
            <a:extLst>
              <a:ext uri="{FF2B5EF4-FFF2-40B4-BE49-F238E27FC236}">
                <a16:creationId xmlns:a16="http://schemas.microsoft.com/office/drawing/2014/main" id="{4B7FA86A-D587-2FAF-A7E0-F7122F4D9214}"/>
              </a:ext>
            </a:extLst>
          </p:cNvPr>
          <p:cNvSpPr>
            <a:spLocks noGrp="1"/>
          </p:cNvSpPr>
          <p:nvPr>
            <p:ph type="ftr" sz="quarter" idx="11"/>
          </p:nvPr>
        </p:nvSpPr>
        <p:spPr/>
        <p:txBody>
          <a:bodyPr/>
          <a:lstStyle/>
          <a:p>
            <a:endParaRPr lang="lt-LT"/>
          </a:p>
        </p:txBody>
      </p:sp>
      <p:sp>
        <p:nvSpPr>
          <p:cNvPr id="4" name="Skaidrės numerio vietos rezervavimo ženklas 3">
            <a:extLst>
              <a:ext uri="{FF2B5EF4-FFF2-40B4-BE49-F238E27FC236}">
                <a16:creationId xmlns:a16="http://schemas.microsoft.com/office/drawing/2014/main" id="{1BAB1822-56DC-D1A1-FE96-D5F30D3AD1DB}"/>
              </a:ext>
            </a:extLst>
          </p:cNvPr>
          <p:cNvSpPr>
            <a:spLocks noGrp="1"/>
          </p:cNvSpPr>
          <p:nvPr>
            <p:ph type="sldNum" sz="quarter" idx="12"/>
          </p:nvPr>
        </p:nvSpPr>
        <p:spPr/>
        <p:txBody>
          <a:bodyPr/>
          <a:lstStyle/>
          <a:p>
            <a:fld id="{767E0E13-C0E1-40DD-AD2A-FA99E02A5064}" type="slidenum">
              <a:rPr lang="lt-LT" smtClean="0"/>
              <a:t>‹#›</a:t>
            </a:fld>
            <a:endParaRPr lang="lt-LT"/>
          </a:p>
        </p:txBody>
      </p:sp>
      <p:sp>
        <p:nvSpPr>
          <p:cNvPr id="5" name="Stačiakampis 4">
            <a:extLst>
              <a:ext uri="{FF2B5EF4-FFF2-40B4-BE49-F238E27FC236}">
                <a16:creationId xmlns:a16="http://schemas.microsoft.com/office/drawing/2014/main" id="{0A216F24-5FF2-9440-CE1D-FC1047DADA0D}"/>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6" name="Stačiakampis 5">
            <a:extLst>
              <a:ext uri="{FF2B5EF4-FFF2-40B4-BE49-F238E27FC236}">
                <a16:creationId xmlns:a16="http://schemas.microsoft.com/office/drawing/2014/main" id="{D9941A92-9ED3-2749-F9A0-6C2DDB4AEFAE}"/>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8130517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Tuščia 2">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45965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89958CA-1682-90B3-CC57-C19F1265D874}"/>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Turinio vietos rezervavimo ženklas 2">
            <a:extLst>
              <a:ext uri="{FF2B5EF4-FFF2-40B4-BE49-F238E27FC236}">
                <a16:creationId xmlns:a16="http://schemas.microsoft.com/office/drawing/2014/main" id="{831076B5-5B87-B4D5-CD8C-BD90DF7F20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eksto vietos rezervavimo ženklas 3">
            <a:extLst>
              <a:ext uri="{FF2B5EF4-FFF2-40B4-BE49-F238E27FC236}">
                <a16:creationId xmlns:a16="http://schemas.microsoft.com/office/drawing/2014/main" id="{F7C2AD07-165A-4DDB-6CD6-CF4B093A7A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032AF331-AADA-2144-1574-7624F7C7A1D0}"/>
              </a:ext>
            </a:extLst>
          </p:cNvPr>
          <p:cNvSpPr>
            <a:spLocks noGrp="1"/>
          </p:cNvSpPr>
          <p:nvPr>
            <p:ph type="dt" sz="half" idx="10"/>
          </p:nvPr>
        </p:nvSpPr>
        <p:spPr/>
        <p:txBody>
          <a:bodyPr/>
          <a:lstStyle/>
          <a:p>
            <a:fld id="{00263729-945F-4DDA-8A3B-EC9A634B10FA}" type="datetime1">
              <a:rPr lang="lt-LT" smtClean="0"/>
              <a:t>2026-11-03</a:t>
            </a:fld>
            <a:endParaRPr lang="lt-LT"/>
          </a:p>
        </p:txBody>
      </p:sp>
      <p:sp>
        <p:nvSpPr>
          <p:cNvPr id="6" name="Poraštės vietos rezervavimo ženklas 5">
            <a:extLst>
              <a:ext uri="{FF2B5EF4-FFF2-40B4-BE49-F238E27FC236}">
                <a16:creationId xmlns:a16="http://schemas.microsoft.com/office/drawing/2014/main" id="{6F7A2161-B33D-7A77-1992-6BBA9CAAE14C}"/>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BADFF407-10E8-60FF-7E32-975E368AB6A3}"/>
              </a:ext>
            </a:extLst>
          </p:cNvPr>
          <p:cNvSpPr>
            <a:spLocks noGrp="1"/>
          </p:cNvSpPr>
          <p:nvPr>
            <p:ph type="sldNum" sz="quarter" idx="12"/>
          </p:nvPr>
        </p:nvSpPr>
        <p:spPr/>
        <p:txBody>
          <a:bodyPr/>
          <a:lstStyle/>
          <a:p>
            <a:fld id="{767E0E13-C0E1-40DD-AD2A-FA99E02A5064}" type="slidenum">
              <a:rPr lang="lt-LT" smtClean="0"/>
              <a:t>‹#›</a:t>
            </a:fld>
            <a:endParaRPr lang="lt-LT"/>
          </a:p>
        </p:txBody>
      </p:sp>
      <p:sp>
        <p:nvSpPr>
          <p:cNvPr id="8" name="Stačiakampis 7">
            <a:extLst>
              <a:ext uri="{FF2B5EF4-FFF2-40B4-BE49-F238E27FC236}">
                <a16:creationId xmlns:a16="http://schemas.microsoft.com/office/drawing/2014/main" id="{8C3E9F44-6B9C-E0D4-8FC6-12776431DC48}"/>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9" name="Stačiakampis 8">
            <a:extLst>
              <a:ext uri="{FF2B5EF4-FFF2-40B4-BE49-F238E27FC236}">
                <a16:creationId xmlns:a16="http://schemas.microsoft.com/office/drawing/2014/main" id="{231C8AAD-2BE3-DD5C-16C0-CFEB8FDC6ED7}"/>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3966457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FA90545-FB1E-E878-F38F-4E0214620BDE}"/>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Paveikslėlio vietos rezervavimo ženklas 2">
            <a:extLst>
              <a:ext uri="{FF2B5EF4-FFF2-40B4-BE49-F238E27FC236}">
                <a16:creationId xmlns:a16="http://schemas.microsoft.com/office/drawing/2014/main" id="{CBB62E39-90CD-8297-E2EC-5DFDA9D4235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a:extLst>
              <a:ext uri="{FF2B5EF4-FFF2-40B4-BE49-F238E27FC236}">
                <a16:creationId xmlns:a16="http://schemas.microsoft.com/office/drawing/2014/main" id="{D6C94C4F-EA23-C205-E828-84F587D4F1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DB4FF0E8-9831-AF06-23B9-732A69520764}"/>
              </a:ext>
            </a:extLst>
          </p:cNvPr>
          <p:cNvSpPr>
            <a:spLocks noGrp="1"/>
          </p:cNvSpPr>
          <p:nvPr>
            <p:ph type="dt" sz="half" idx="10"/>
          </p:nvPr>
        </p:nvSpPr>
        <p:spPr/>
        <p:txBody>
          <a:bodyPr/>
          <a:lstStyle/>
          <a:p>
            <a:fld id="{377917A2-561D-4738-994F-3086AF6379AF}" type="datetime1">
              <a:rPr lang="lt-LT" smtClean="0"/>
              <a:t>2026-11-03</a:t>
            </a:fld>
            <a:endParaRPr lang="lt-LT"/>
          </a:p>
        </p:txBody>
      </p:sp>
      <p:sp>
        <p:nvSpPr>
          <p:cNvPr id="6" name="Poraštės vietos rezervavimo ženklas 5">
            <a:extLst>
              <a:ext uri="{FF2B5EF4-FFF2-40B4-BE49-F238E27FC236}">
                <a16:creationId xmlns:a16="http://schemas.microsoft.com/office/drawing/2014/main" id="{6CED3F29-9D59-63E5-653E-F952F91B2B0E}"/>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A6BA3C25-1A02-E68C-83F5-F724405E229B}"/>
              </a:ext>
            </a:extLst>
          </p:cNvPr>
          <p:cNvSpPr>
            <a:spLocks noGrp="1"/>
          </p:cNvSpPr>
          <p:nvPr>
            <p:ph type="sldNum" sz="quarter" idx="12"/>
          </p:nvPr>
        </p:nvSpPr>
        <p:spPr/>
        <p:txBody>
          <a:bodyPr/>
          <a:lstStyle/>
          <a:p>
            <a:fld id="{767E0E13-C0E1-40DD-AD2A-FA99E02A5064}" type="slidenum">
              <a:rPr lang="lt-LT" smtClean="0"/>
              <a:t>‹#›</a:t>
            </a:fld>
            <a:endParaRPr lang="lt-LT"/>
          </a:p>
        </p:txBody>
      </p:sp>
      <p:sp>
        <p:nvSpPr>
          <p:cNvPr id="8" name="Stačiakampis 7">
            <a:extLst>
              <a:ext uri="{FF2B5EF4-FFF2-40B4-BE49-F238E27FC236}">
                <a16:creationId xmlns:a16="http://schemas.microsoft.com/office/drawing/2014/main" id="{876EA8B0-2EFD-9B52-9C4D-DF2E1ECB53D9}"/>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9" name="Stačiakampis 8">
            <a:extLst>
              <a:ext uri="{FF2B5EF4-FFF2-40B4-BE49-F238E27FC236}">
                <a16:creationId xmlns:a16="http://schemas.microsoft.com/office/drawing/2014/main" id="{E405AE97-F798-7BAA-F3B0-9C04BBFC4625}"/>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6700415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70CC010-599A-D718-AF80-144CF79CCA45}"/>
              </a:ext>
            </a:extLst>
          </p:cNvPr>
          <p:cNvSpPr>
            <a:spLocks noGrp="1"/>
          </p:cNvSpPr>
          <p:nvPr>
            <p:ph type="title"/>
          </p:nvPr>
        </p:nvSpPr>
        <p:spPr/>
        <p:txBody>
          <a:bodyPr/>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4BAE91EF-41CE-AAF4-D505-BDAAAD05D5CB}"/>
              </a:ext>
            </a:extLst>
          </p:cNvPr>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F91A9FA9-CE15-5977-45FC-27273A212FF9}"/>
              </a:ext>
            </a:extLst>
          </p:cNvPr>
          <p:cNvSpPr>
            <a:spLocks noGrp="1"/>
          </p:cNvSpPr>
          <p:nvPr>
            <p:ph type="dt" sz="half" idx="10"/>
          </p:nvPr>
        </p:nvSpPr>
        <p:spPr/>
        <p:txBody>
          <a:bodyPr/>
          <a:lstStyle/>
          <a:p>
            <a:fld id="{84FCBA30-D576-47D3-90E4-E2F7E510BBBD}" type="datetime1">
              <a:rPr lang="lt-LT" smtClean="0"/>
              <a:t>2026-11-03</a:t>
            </a:fld>
            <a:endParaRPr lang="lt-LT"/>
          </a:p>
        </p:txBody>
      </p:sp>
      <p:sp>
        <p:nvSpPr>
          <p:cNvPr id="5" name="Poraštės vietos rezervavimo ženklas 4">
            <a:extLst>
              <a:ext uri="{FF2B5EF4-FFF2-40B4-BE49-F238E27FC236}">
                <a16:creationId xmlns:a16="http://schemas.microsoft.com/office/drawing/2014/main" id="{87C5ED5D-DE07-022B-68C8-228899DE6C45}"/>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FCD6E456-A785-9FCC-6B5D-5818C673CD3F}"/>
              </a:ext>
            </a:extLst>
          </p:cNvPr>
          <p:cNvSpPr>
            <a:spLocks noGrp="1"/>
          </p:cNvSpPr>
          <p:nvPr>
            <p:ph type="sldNum" sz="quarter" idx="12"/>
          </p:nvPr>
        </p:nvSpPr>
        <p:spPr/>
        <p:txBody>
          <a:bodyPr/>
          <a:lstStyle/>
          <a:p>
            <a:fld id="{767E0E13-C0E1-40DD-AD2A-FA99E02A5064}" type="slidenum">
              <a:rPr lang="lt-LT" smtClean="0"/>
              <a:t>‹#›</a:t>
            </a:fld>
            <a:endParaRPr lang="lt-LT"/>
          </a:p>
        </p:txBody>
      </p:sp>
      <p:sp>
        <p:nvSpPr>
          <p:cNvPr id="7" name="Stačiakampis 6">
            <a:extLst>
              <a:ext uri="{FF2B5EF4-FFF2-40B4-BE49-F238E27FC236}">
                <a16:creationId xmlns:a16="http://schemas.microsoft.com/office/drawing/2014/main" id="{96BDB319-A73B-90E8-9971-32FE2D6637D3}"/>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8" name="Stačiakampis 7">
            <a:extLst>
              <a:ext uri="{FF2B5EF4-FFF2-40B4-BE49-F238E27FC236}">
                <a16:creationId xmlns:a16="http://schemas.microsoft.com/office/drawing/2014/main" id="{6CECF67D-6646-80F3-AC1A-EBCB6F9EDEAD}"/>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15736616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a:extLst>
              <a:ext uri="{FF2B5EF4-FFF2-40B4-BE49-F238E27FC236}">
                <a16:creationId xmlns:a16="http://schemas.microsoft.com/office/drawing/2014/main" id="{1B922CF6-D4D0-2F0E-10F7-23D9DAF28DCE}"/>
              </a:ext>
            </a:extLst>
          </p:cNvPr>
          <p:cNvSpPr>
            <a:spLocks noGrp="1"/>
          </p:cNvSpPr>
          <p:nvPr>
            <p:ph type="title" orient="vert"/>
          </p:nvPr>
        </p:nvSpPr>
        <p:spPr>
          <a:xfrm>
            <a:off x="8724900" y="365125"/>
            <a:ext cx="2628900" cy="5811838"/>
          </a:xfrm>
        </p:spPr>
        <p:txBody>
          <a:bodyPr vert="eaVert"/>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1E0EE8AF-833C-75A5-3F91-0224B8F31479}"/>
              </a:ext>
            </a:extLst>
          </p:cNvPr>
          <p:cNvSpPr>
            <a:spLocks noGrp="1"/>
          </p:cNvSpPr>
          <p:nvPr>
            <p:ph type="body" orient="vert" idx="1"/>
          </p:nvPr>
        </p:nvSpPr>
        <p:spPr>
          <a:xfrm>
            <a:off x="838200" y="365125"/>
            <a:ext cx="7734300" cy="5811838"/>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7" name="Stačiakampis 6">
            <a:extLst>
              <a:ext uri="{FF2B5EF4-FFF2-40B4-BE49-F238E27FC236}">
                <a16:creationId xmlns:a16="http://schemas.microsoft.com/office/drawing/2014/main" id="{F9A6472B-00A2-9647-6A57-D449B0AFC12E}"/>
              </a:ext>
            </a:extLst>
          </p:cNvPr>
          <p:cNvSpPr/>
          <p:nvPr userDrawn="1"/>
        </p:nvSpPr>
        <p:spPr>
          <a:xfrm rot="5400000">
            <a:off x="-3146686" y="3511810"/>
            <a:ext cx="6492875"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9" name="Stačiakampis 8">
            <a:extLst>
              <a:ext uri="{FF2B5EF4-FFF2-40B4-BE49-F238E27FC236}">
                <a16:creationId xmlns:a16="http://schemas.microsoft.com/office/drawing/2014/main" id="{4DD727EE-1B77-C215-2FCD-6EC074E20328}"/>
              </a:ext>
            </a:extLst>
          </p:cNvPr>
          <p:cNvSpPr/>
          <p:nvPr userDrawn="1"/>
        </p:nvSpPr>
        <p:spPr>
          <a:xfrm rot="5400000">
            <a:off x="8845810" y="3511811"/>
            <a:ext cx="6492875"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9258799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abaigos skaidrė">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382C023E-C21C-6CD4-5FDD-CC6F87AD96DD}"/>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5" name="Stačiakampis 4">
            <a:extLst>
              <a:ext uri="{FF2B5EF4-FFF2-40B4-BE49-F238E27FC236}">
                <a16:creationId xmlns:a16="http://schemas.microsoft.com/office/drawing/2014/main" id="{B3F853B4-021D-4E38-A377-67A367CAADC2}"/>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pic>
        <p:nvPicPr>
          <p:cNvPr id="3" name="Grafinis elementas 2">
            <a:extLst>
              <a:ext uri="{FF2B5EF4-FFF2-40B4-BE49-F238E27FC236}">
                <a16:creationId xmlns:a16="http://schemas.microsoft.com/office/drawing/2014/main" id="{B1C0AC13-5976-0314-5B6E-4C2BA1C4951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873098" y="2941045"/>
            <a:ext cx="4445803" cy="975908"/>
          </a:xfrm>
          <a:prstGeom prst="rect">
            <a:avLst/>
          </a:prstGeom>
        </p:spPr>
      </p:pic>
    </p:spTree>
    <p:extLst>
      <p:ext uri="{BB962C8B-B14F-4D97-AF65-F5344CB8AC3E}">
        <p14:creationId xmlns:p14="http://schemas.microsoft.com/office/powerpoint/2010/main" val="6563032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abaigos skaidrė 2">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382C023E-C21C-6CD4-5FDD-CC6F87AD96DD}"/>
              </a:ext>
            </a:extLst>
          </p:cNvPr>
          <p:cNvSpPr/>
          <p:nvPr userDrawn="1"/>
        </p:nvSpPr>
        <p:spPr>
          <a:xfrm>
            <a:off x="838200" y="0"/>
            <a:ext cx="11353800" cy="199504"/>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sp>
        <p:nvSpPr>
          <p:cNvPr id="5" name="Stačiakampis 4">
            <a:extLst>
              <a:ext uri="{FF2B5EF4-FFF2-40B4-BE49-F238E27FC236}">
                <a16:creationId xmlns:a16="http://schemas.microsoft.com/office/drawing/2014/main" id="{B3F853B4-021D-4E38-A377-67A367CAADC2}"/>
              </a:ext>
            </a:extLst>
          </p:cNvPr>
          <p:cNvSpPr/>
          <p:nvPr userDrawn="1"/>
        </p:nvSpPr>
        <p:spPr>
          <a:xfrm>
            <a:off x="838200" y="6658495"/>
            <a:ext cx="11353800" cy="199505"/>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lt-LT"/>
          </a:p>
        </p:txBody>
      </p:sp>
      <p:pic>
        <p:nvPicPr>
          <p:cNvPr id="6" name="Grafinis elementas 5">
            <a:extLst>
              <a:ext uri="{FF2B5EF4-FFF2-40B4-BE49-F238E27FC236}">
                <a16:creationId xmlns:a16="http://schemas.microsoft.com/office/drawing/2014/main" id="{0E8E61F0-3864-0438-FB70-25075D972AF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38200" y="5256610"/>
            <a:ext cx="3976940" cy="872987"/>
          </a:xfrm>
          <a:prstGeom prst="rect">
            <a:avLst/>
          </a:prstGeom>
        </p:spPr>
      </p:pic>
    </p:spTree>
    <p:extLst>
      <p:ext uri="{BB962C8B-B14F-4D97-AF65-F5344CB8AC3E}">
        <p14:creationId xmlns:p14="http://schemas.microsoft.com/office/powerpoint/2010/main" val="411568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a:extLst>
              <a:ext uri="{FF2B5EF4-FFF2-40B4-BE49-F238E27FC236}">
                <a16:creationId xmlns:a16="http://schemas.microsoft.com/office/drawing/2014/main" id="{B9664776-22F0-0196-4DA9-EDCE1F24F5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dirty="0"/>
              <a:t>Spustelėję redaguokite stilių</a:t>
            </a:r>
          </a:p>
        </p:txBody>
      </p:sp>
      <p:sp>
        <p:nvSpPr>
          <p:cNvPr id="3" name="Teksto vietos rezervavimo ženklas 2">
            <a:extLst>
              <a:ext uri="{FF2B5EF4-FFF2-40B4-BE49-F238E27FC236}">
                <a16:creationId xmlns:a16="http://schemas.microsoft.com/office/drawing/2014/main" id="{93862DA5-E41F-4FF0-CA4D-18752191E99D}"/>
              </a:ext>
            </a:extLst>
          </p:cNvPr>
          <p:cNvSpPr>
            <a:spLocks noGrp="1"/>
          </p:cNvSpPr>
          <p:nvPr>
            <p:ph type="body" idx="1"/>
          </p:nvPr>
        </p:nvSpPr>
        <p:spPr>
          <a:xfrm>
            <a:off x="838200" y="1825624"/>
            <a:ext cx="10515600" cy="4093037"/>
          </a:xfrm>
          <a:prstGeom prst="rect">
            <a:avLst/>
          </a:prstGeom>
        </p:spPr>
        <p:txBody>
          <a:bodyPr vert="horz" lIns="91440" tIns="45720" rIns="91440" bIns="45720" rtlCol="0">
            <a:normAutofit/>
          </a:bodyPr>
          <a:lstStyle/>
          <a:p>
            <a:pPr lvl="0"/>
            <a:r>
              <a:rPr lang="lt-LT" dirty="0"/>
              <a:t>Spustelėkite, kad galėtumėte redaguoti šablono teksto stilius</a:t>
            </a:r>
          </a:p>
          <a:p>
            <a:pPr lvl="1"/>
            <a:r>
              <a:rPr lang="lt-LT" dirty="0"/>
              <a:t>Antras lygis</a:t>
            </a:r>
          </a:p>
          <a:p>
            <a:pPr lvl="2"/>
            <a:r>
              <a:rPr lang="lt-LT" dirty="0"/>
              <a:t>Trečias lygis</a:t>
            </a:r>
          </a:p>
          <a:p>
            <a:pPr lvl="3"/>
            <a:r>
              <a:rPr lang="lt-LT" dirty="0"/>
              <a:t>Ketvirtas lygis</a:t>
            </a:r>
          </a:p>
          <a:p>
            <a:pPr lvl="4"/>
            <a:r>
              <a:rPr lang="lt-LT" dirty="0"/>
              <a:t>Penktas lygis</a:t>
            </a:r>
          </a:p>
        </p:txBody>
      </p:sp>
      <p:sp>
        <p:nvSpPr>
          <p:cNvPr id="4" name="Datos vietos rezervavimo ženklas 3">
            <a:extLst>
              <a:ext uri="{FF2B5EF4-FFF2-40B4-BE49-F238E27FC236}">
                <a16:creationId xmlns:a16="http://schemas.microsoft.com/office/drawing/2014/main" id="{A588C88E-35B0-6656-48A5-5A863ACA6256}"/>
              </a:ext>
            </a:extLst>
          </p:cNvPr>
          <p:cNvSpPr>
            <a:spLocks noGrp="1"/>
          </p:cNvSpPr>
          <p:nvPr>
            <p:ph type="dt" sz="half" idx="2"/>
          </p:nvPr>
        </p:nvSpPr>
        <p:spPr>
          <a:xfrm>
            <a:off x="838200" y="6127750"/>
            <a:ext cx="2743200" cy="365125"/>
          </a:xfrm>
          <a:prstGeom prst="rect">
            <a:avLst/>
          </a:prstGeom>
        </p:spPr>
        <p:txBody>
          <a:bodyPr vert="horz" lIns="91440" tIns="45720" rIns="91440" bIns="45720" rtlCol="0" anchor="ctr"/>
          <a:lstStyle>
            <a:lvl1pPr algn="l">
              <a:defRPr sz="1200">
                <a:solidFill>
                  <a:schemeClr val="bg1">
                    <a:lumMod val="75000"/>
                  </a:schemeClr>
                </a:solidFill>
                <a:latin typeface="Trebuchet MS" panose="020B0603020202020204" pitchFamily="34" charset="0"/>
              </a:defRPr>
            </a:lvl1pPr>
          </a:lstStyle>
          <a:p>
            <a:fld id="{32055725-50E5-44EF-976D-E0F78EF74DBC}" type="datetime1">
              <a:rPr lang="lt-LT" smtClean="0"/>
              <a:t>2026-11-03</a:t>
            </a:fld>
            <a:endParaRPr lang="lt-LT" dirty="0"/>
          </a:p>
        </p:txBody>
      </p:sp>
      <p:sp>
        <p:nvSpPr>
          <p:cNvPr id="5" name="Poraštės vietos rezervavimo ženklas 4">
            <a:extLst>
              <a:ext uri="{FF2B5EF4-FFF2-40B4-BE49-F238E27FC236}">
                <a16:creationId xmlns:a16="http://schemas.microsoft.com/office/drawing/2014/main" id="{6CE86302-98B6-26CE-1AD1-161A6417C651}"/>
              </a:ext>
            </a:extLst>
          </p:cNvPr>
          <p:cNvSpPr>
            <a:spLocks noGrp="1"/>
          </p:cNvSpPr>
          <p:nvPr>
            <p:ph type="ftr" sz="quarter" idx="3"/>
          </p:nvPr>
        </p:nvSpPr>
        <p:spPr>
          <a:xfrm>
            <a:off x="4038600" y="6127750"/>
            <a:ext cx="4114800" cy="365125"/>
          </a:xfrm>
          <a:prstGeom prst="rect">
            <a:avLst/>
          </a:prstGeom>
        </p:spPr>
        <p:txBody>
          <a:bodyPr vert="horz" lIns="91440" tIns="45720" rIns="91440" bIns="45720" rtlCol="0" anchor="ctr"/>
          <a:lstStyle>
            <a:lvl1pPr algn="ctr">
              <a:defRPr sz="1200">
                <a:solidFill>
                  <a:schemeClr val="bg1">
                    <a:lumMod val="75000"/>
                  </a:schemeClr>
                </a:solidFill>
                <a:latin typeface="Trebuchet MS" panose="020B0603020202020204" pitchFamily="34" charset="0"/>
              </a:defRPr>
            </a:lvl1pPr>
          </a:lstStyle>
          <a:p>
            <a:endParaRPr lang="lt-LT" dirty="0"/>
          </a:p>
        </p:txBody>
      </p:sp>
      <p:sp>
        <p:nvSpPr>
          <p:cNvPr id="6" name="Skaidrės numerio vietos rezervavimo ženklas 5">
            <a:extLst>
              <a:ext uri="{FF2B5EF4-FFF2-40B4-BE49-F238E27FC236}">
                <a16:creationId xmlns:a16="http://schemas.microsoft.com/office/drawing/2014/main" id="{DC6EC401-828B-C954-799B-327E31ADFF9B}"/>
              </a:ext>
            </a:extLst>
          </p:cNvPr>
          <p:cNvSpPr>
            <a:spLocks noGrp="1"/>
          </p:cNvSpPr>
          <p:nvPr>
            <p:ph type="sldNum" sz="quarter" idx="4"/>
          </p:nvPr>
        </p:nvSpPr>
        <p:spPr>
          <a:xfrm>
            <a:off x="8610600" y="6127750"/>
            <a:ext cx="2743200" cy="365125"/>
          </a:xfrm>
          <a:prstGeom prst="rect">
            <a:avLst/>
          </a:prstGeom>
        </p:spPr>
        <p:txBody>
          <a:bodyPr vert="horz" lIns="91440" tIns="45720" rIns="91440" bIns="45720" rtlCol="0" anchor="ctr"/>
          <a:lstStyle>
            <a:lvl1pPr algn="r">
              <a:defRPr sz="1200">
                <a:solidFill>
                  <a:schemeClr val="bg1">
                    <a:lumMod val="75000"/>
                  </a:schemeClr>
                </a:solidFill>
                <a:latin typeface="Trebuchet MS" panose="020B0603020202020204" pitchFamily="34" charset="0"/>
              </a:defRPr>
            </a:lvl1pPr>
          </a:lstStyle>
          <a:p>
            <a:fld id="{767E0E13-C0E1-40DD-AD2A-FA99E02A5064}" type="slidenum">
              <a:rPr lang="lt-LT" smtClean="0"/>
              <a:pPr/>
              <a:t>‹#›</a:t>
            </a:fld>
            <a:endParaRPr lang="lt-LT" dirty="0"/>
          </a:p>
        </p:txBody>
      </p:sp>
    </p:spTree>
    <p:extLst>
      <p:ext uri="{BB962C8B-B14F-4D97-AF65-F5344CB8AC3E}">
        <p14:creationId xmlns:p14="http://schemas.microsoft.com/office/powerpoint/2010/main" val="3955334196"/>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4" r:id="rId3"/>
    <p:sldLayoutId id="2147483665" r:id="rId4"/>
    <p:sldLayoutId id="2147483650" r:id="rId5"/>
    <p:sldLayoutId id="2147483666" r:id="rId6"/>
    <p:sldLayoutId id="2147483652" r:id="rId7"/>
    <p:sldLayoutId id="2147483653" r:id="rId8"/>
    <p:sldLayoutId id="2147483654" r:id="rId9"/>
    <p:sldLayoutId id="2147483667" r:id="rId10"/>
    <p:sldLayoutId id="2147483668" r:id="rId11"/>
    <p:sldLayoutId id="2147483655" r:id="rId12"/>
    <p:sldLayoutId id="2147483661" r:id="rId13"/>
    <p:sldLayoutId id="2147483656" r:id="rId14"/>
    <p:sldLayoutId id="2147483657" r:id="rId15"/>
    <p:sldLayoutId id="2147483658" r:id="rId16"/>
    <p:sldLayoutId id="2147483659" r:id="rId17"/>
    <p:sldLayoutId id="2147483662" r:id="rId18"/>
    <p:sldLayoutId id="2147483663" r:id="rId19"/>
  </p:sldLayoutIdLst>
  <p:hf hdr="0" ftr="0" dt="0"/>
  <p:txStyles>
    <p:titleStyle>
      <a:lvl1pPr algn="l" defTabSz="914400" rtl="0" eaLnBrk="1" latinLnBrk="0" hangingPunct="1">
        <a:lnSpc>
          <a:spcPct val="90000"/>
        </a:lnSpc>
        <a:spcBef>
          <a:spcPct val="0"/>
        </a:spcBef>
        <a:buNone/>
        <a:defRPr sz="4400" kern="1200">
          <a:solidFill>
            <a:schemeClr val="tx1"/>
          </a:solidFill>
          <a:latin typeface="Trebuchet MS" panose="020B0603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Trebuchet MS" panose="020B06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Trebuchet MS" panose="020B06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Trebuchet MS" panose="020B06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Trebuchet MS" panose="020B06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Trebuchet MS" panose="020B06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1.svg"/></Relationships>
</file>

<file path=ppt/slides/_rels/slide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13CD213-C48F-BC52-784B-CC08A3BB5304}"/>
              </a:ext>
            </a:extLst>
          </p:cNvPr>
          <p:cNvSpPr>
            <a:spLocks noGrp="1"/>
          </p:cNvSpPr>
          <p:nvPr>
            <p:ph type="ctrTitle"/>
          </p:nvPr>
        </p:nvSpPr>
        <p:spPr>
          <a:xfrm>
            <a:off x="750498" y="439947"/>
            <a:ext cx="7556740" cy="3648974"/>
          </a:xfrm>
        </p:spPr>
        <p:txBody>
          <a:bodyPr>
            <a:normAutofit/>
          </a:bodyPr>
          <a:lstStyle/>
          <a:p>
            <a:r>
              <a:rPr lang="lt-LT" sz="4400" dirty="0"/>
              <a:t>2021-2027 m. ES fondų investicijų programos vertinimo plano įgyvendinimo pažangos pristatymas</a:t>
            </a:r>
          </a:p>
        </p:txBody>
      </p:sp>
      <p:pic>
        <p:nvPicPr>
          <p:cNvPr id="6" name="Paveikslėlio vietos rezervavimo ženklas 5">
            <a:extLst>
              <a:ext uri="{FF2B5EF4-FFF2-40B4-BE49-F238E27FC236}">
                <a16:creationId xmlns:a16="http://schemas.microsoft.com/office/drawing/2014/main" id="{BA2246E2-1262-C576-9CA3-532685C73CF4}"/>
              </a:ext>
            </a:extLst>
          </p:cNvPr>
          <p:cNvPicPr>
            <a:picLocks noGrp="1" noChangeAspect="1"/>
          </p:cNvPicPr>
          <p:nvPr>
            <p:ph type="pic" sz="quarter" idx="10"/>
          </p:nvPr>
        </p:nvPicPr>
        <p:blipFill rotWithShape="1">
          <a:blip r:embed="rId3" cstate="print">
            <a:extLst>
              <a:ext uri="{28A0092B-C50C-407E-A947-70E740481C1C}">
                <a14:useLocalDpi xmlns:a14="http://schemas.microsoft.com/office/drawing/2010/main" val="0"/>
              </a:ext>
            </a:extLst>
          </a:blip>
          <a:srcRect l="-23430" t="409" r="-1" b="-49"/>
          <a:stretch/>
        </p:blipFill>
        <p:spPr>
          <a:xfrm>
            <a:off x="8194675" y="199504"/>
            <a:ext cx="3997325" cy="6458471"/>
          </a:xfrm>
        </p:spPr>
      </p:pic>
      <p:pic>
        <p:nvPicPr>
          <p:cNvPr id="7" name="Grafinis elementas 5">
            <a:extLst>
              <a:ext uri="{FF2B5EF4-FFF2-40B4-BE49-F238E27FC236}">
                <a16:creationId xmlns:a16="http://schemas.microsoft.com/office/drawing/2014/main" id="{6A3E2198-5A25-EB5A-97F5-DAC300419D6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8200" y="5256610"/>
            <a:ext cx="3976940" cy="872987"/>
          </a:xfrm>
          <a:prstGeom prst="rect">
            <a:avLst/>
          </a:prstGeom>
        </p:spPr>
      </p:pic>
    </p:spTree>
    <p:extLst>
      <p:ext uri="{BB962C8B-B14F-4D97-AF65-F5344CB8AC3E}">
        <p14:creationId xmlns:p14="http://schemas.microsoft.com/office/powerpoint/2010/main" val="1100049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05704-0EBD-A22B-7EA0-45A97D85351C}"/>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24A3B975-2C08-EC18-1E1C-72AE636AD62A}"/>
              </a:ext>
            </a:extLst>
          </p:cNvPr>
          <p:cNvSpPr>
            <a:spLocks noGrp="1"/>
          </p:cNvSpPr>
          <p:nvPr>
            <p:ph type="title"/>
          </p:nvPr>
        </p:nvSpPr>
        <p:spPr>
          <a:xfrm>
            <a:off x="838200" y="272253"/>
            <a:ext cx="10660811" cy="878419"/>
          </a:xfrm>
        </p:spPr>
        <p:txBody>
          <a:bodyPr>
            <a:normAutofit/>
          </a:bodyPr>
          <a:lstStyle/>
          <a:p>
            <a:pPr algn="ctr">
              <a:lnSpc>
                <a:spcPct val="100000"/>
              </a:lnSpc>
              <a:spcBef>
                <a:spcPts val="0"/>
              </a:spcBef>
            </a:pPr>
            <a:r>
              <a:rPr lang="lt-LT" sz="2800" dirty="0"/>
              <a:t>2021-2027 m. ES fondų investicijų programos vertinimo planas (1)</a:t>
            </a:r>
            <a:endParaRPr lang="lt-LT" sz="2800" b="1" dirty="0"/>
          </a:p>
        </p:txBody>
      </p:sp>
      <p:pic>
        <p:nvPicPr>
          <p:cNvPr id="6" name="Grafinis elementas 5">
            <a:extLst>
              <a:ext uri="{FF2B5EF4-FFF2-40B4-BE49-F238E27FC236}">
                <a16:creationId xmlns:a16="http://schemas.microsoft.com/office/drawing/2014/main" id="{EDEFE247-B7BC-F943-F230-ABD106A7AEB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8200" y="5715600"/>
            <a:ext cx="3258312" cy="715239"/>
          </a:xfrm>
          <a:prstGeom prst="rect">
            <a:avLst/>
          </a:prstGeom>
        </p:spPr>
      </p:pic>
      <p:sp>
        <p:nvSpPr>
          <p:cNvPr id="13" name="TextBox 12">
            <a:extLst>
              <a:ext uri="{FF2B5EF4-FFF2-40B4-BE49-F238E27FC236}">
                <a16:creationId xmlns:a16="http://schemas.microsoft.com/office/drawing/2014/main" id="{62685E81-800B-BDA1-8121-FBDBA4839429}"/>
              </a:ext>
            </a:extLst>
          </p:cNvPr>
          <p:cNvSpPr txBox="1"/>
          <p:nvPr/>
        </p:nvSpPr>
        <p:spPr>
          <a:xfrm>
            <a:off x="838200" y="1541673"/>
            <a:ext cx="10903345"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2800" b="0" i="0" u="none" strike="noStrike" kern="1200" cap="none" spc="0" normalizeH="0" baseline="0" noProof="0" dirty="0">
              <a:ln>
                <a:noFill/>
              </a:ln>
              <a:solidFill>
                <a:srgbClr val="3F80C2"/>
              </a:solidFill>
              <a:effectLst/>
              <a:uLnTx/>
              <a:uFillTx/>
              <a:latin typeface="Calibri" panose="020F0502020204030204"/>
              <a:ea typeface="Times New Roman" panose="02020603050405020304" pitchFamily="18" charset="0"/>
              <a:cs typeface="+mn-cs"/>
            </a:endParaRPr>
          </a:p>
          <a:p>
            <a:pPr marR="0" lvl="0" algn="l" defTabSz="914400" rtl="0" eaLnBrk="1" fontAlgn="auto" latinLnBrk="0" hangingPunct="1">
              <a:lnSpc>
                <a:spcPct val="100000"/>
              </a:lnSpc>
              <a:spcBef>
                <a:spcPts val="0"/>
              </a:spcBef>
              <a:spcAft>
                <a:spcPts val="0"/>
              </a:spcAft>
              <a:buClrTx/>
              <a:buSzTx/>
              <a:tabLst/>
              <a:defRPr/>
            </a:pPr>
            <a:endParaRPr lang="lt-LT" sz="2800" dirty="0">
              <a:solidFill>
                <a:srgbClr val="3F80C2"/>
              </a:solidFill>
              <a:latin typeface="Calibri" panose="020F0502020204030204"/>
            </a:endParaRPr>
          </a:p>
        </p:txBody>
      </p:sp>
      <p:pic>
        <p:nvPicPr>
          <p:cNvPr id="4" name="Paveikslėlis 3">
            <a:extLst>
              <a:ext uri="{FF2B5EF4-FFF2-40B4-BE49-F238E27FC236}">
                <a16:creationId xmlns:a16="http://schemas.microsoft.com/office/drawing/2014/main" id="{C255FD4E-B6D4-C2FD-A2B5-32E5011656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5881" y="968720"/>
            <a:ext cx="10357919" cy="4746880"/>
          </a:xfrm>
          <a:prstGeom prst="rect">
            <a:avLst/>
          </a:prstGeom>
        </p:spPr>
      </p:pic>
      <p:sp>
        <p:nvSpPr>
          <p:cNvPr id="3" name="Skaidrės numerio vietos rezervavimo ženklas 2">
            <a:extLst>
              <a:ext uri="{FF2B5EF4-FFF2-40B4-BE49-F238E27FC236}">
                <a16:creationId xmlns:a16="http://schemas.microsoft.com/office/drawing/2014/main" id="{B65055ED-2824-27FF-DE3D-579B9A24340E}"/>
              </a:ext>
            </a:extLst>
          </p:cNvPr>
          <p:cNvSpPr>
            <a:spLocks noGrp="1"/>
          </p:cNvSpPr>
          <p:nvPr>
            <p:ph type="sldNum" sz="quarter" idx="12"/>
          </p:nvPr>
        </p:nvSpPr>
        <p:spPr/>
        <p:txBody>
          <a:bodyPr/>
          <a:lstStyle/>
          <a:p>
            <a:fld id="{767E0E13-C0E1-40DD-AD2A-FA99E02A5064}" type="slidenum">
              <a:rPr lang="lt-LT" smtClean="0"/>
              <a:t>2</a:t>
            </a:fld>
            <a:endParaRPr lang="lt-LT"/>
          </a:p>
        </p:txBody>
      </p:sp>
    </p:spTree>
    <p:extLst>
      <p:ext uri="{BB962C8B-B14F-4D97-AF65-F5344CB8AC3E}">
        <p14:creationId xmlns:p14="http://schemas.microsoft.com/office/powerpoint/2010/main" val="7485377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A2914C7-BA2D-7E2E-765B-FB4D91E794F8}"/>
              </a:ext>
            </a:extLst>
          </p:cNvPr>
          <p:cNvSpPr>
            <a:spLocks noGrp="1"/>
          </p:cNvSpPr>
          <p:nvPr>
            <p:ph type="title"/>
          </p:nvPr>
        </p:nvSpPr>
        <p:spPr>
          <a:xfrm>
            <a:off x="718458" y="365126"/>
            <a:ext cx="10515600" cy="739056"/>
          </a:xfrm>
        </p:spPr>
        <p:txBody>
          <a:bodyPr>
            <a:normAutofit fontScale="90000"/>
          </a:bodyPr>
          <a:lstStyle/>
          <a:p>
            <a:r>
              <a:rPr lang="lt-LT" sz="2800" dirty="0"/>
              <a:t>2021-2027 m. ES fondų investicijų programos vertinimo planas (2)</a:t>
            </a:r>
            <a:endParaRPr lang="lt-LT" sz="2800" b="1" dirty="0"/>
          </a:p>
        </p:txBody>
      </p:sp>
      <p:sp>
        <p:nvSpPr>
          <p:cNvPr id="3" name="Turinio vietos rezervavimo ženklas 2">
            <a:extLst>
              <a:ext uri="{FF2B5EF4-FFF2-40B4-BE49-F238E27FC236}">
                <a16:creationId xmlns:a16="http://schemas.microsoft.com/office/drawing/2014/main" id="{3FFED91B-C5ED-6C4B-7F59-1DD892F419D7}"/>
              </a:ext>
            </a:extLst>
          </p:cNvPr>
          <p:cNvSpPr>
            <a:spLocks noGrp="1"/>
          </p:cNvSpPr>
          <p:nvPr>
            <p:ph idx="1"/>
          </p:nvPr>
        </p:nvSpPr>
        <p:spPr>
          <a:xfrm>
            <a:off x="838200" y="1104182"/>
            <a:ext cx="10515600" cy="5303409"/>
          </a:xfrm>
        </p:spPr>
        <p:txBody>
          <a:bodyPr/>
          <a:lstStyle/>
          <a:p>
            <a:pPr marL="0" indent="0">
              <a:buNone/>
            </a:pPr>
            <a:r>
              <a:rPr lang="lt-LT" dirty="0">
                <a:solidFill>
                  <a:schemeClr val="tx1"/>
                </a:solidFill>
              </a:rPr>
              <a:t>Vertinimų pasiskirstymas pagal ministerijas ir atlikimo terminą</a:t>
            </a:r>
          </a:p>
          <a:p>
            <a:pPr marL="0" indent="0">
              <a:buNone/>
            </a:pPr>
            <a:endParaRPr lang="lt-LT" dirty="0">
              <a:solidFill>
                <a:schemeClr val="tx1"/>
              </a:solidFill>
            </a:endParaRPr>
          </a:p>
          <a:p>
            <a:endParaRPr lang="lt-LT" dirty="0">
              <a:solidFill>
                <a:schemeClr val="tx1"/>
              </a:solidFill>
            </a:endParaRPr>
          </a:p>
          <a:p>
            <a:endParaRPr lang="lt-LT" dirty="0">
              <a:solidFill>
                <a:schemeClr val="tx1"/>
              </a:solidFill>
            </a:endParaRPr>
          </a:p>
        </p:txBody>
      </p:sp>
      <p:graphicFrame>
        <p:nvGraphicFramePr>
          <p:cNvPr id="5" name="Lentelė 4">
            <a:extLst>
              <a:ext uri="{FF2B5EF4-FFF2-40B4-BE49-F238E27FC236}">
                <a16:creationId xmlns:a16="http://schemas.microsoft.com/office/drawing/2014/main" id="{FE737210-6D12-E1C5-1847-48E33C6812C0}"/>
              </a:ext>
            </a:extLst>
          </p:cNvPr>
          <p:cNvGraphicFramePr>
            <a:graphicFrameLocks noGrp="1"/>
          </p:cNvGraphicFramePr>
          <p:nvPr>
            <p:extLst>
              <p:ext uri="{D42A27DB-BD31-4B8C-83A1-F6EECF244321}">
                <p14:modId xmlns:p14="http://schemas.microsoft.com/office/powerpoint/2010/main" val="1555785078"/>
              </p:ext>
            </p:extLst>
          </p:nvPr>
        </p:nvGraphicFramePr>
        <p:xfrm>
          <a:off x="935486" y="1906438"/>
          <a:ext cx="10218467" cy="4501153"/>
        </p:xfrm>
        <a:graphic>
          <a:graphicData uri="http://schemas.openxmlformats.org/drawingml/2006/table">
            <a:tbl>
              <a:tblPr firstRow="1" bandRow="1">
                <a:tableStyleId>{5C22544A-7EE6-4342-B048-85BDC9FD1C3A}</a:tableStyleId>
              </a:tblPr>
              <a:tblGrid>
                <a:gridCol w="3981571">
                  <a:extLst>
                    <a:ext uri="{9D8B030D-6E8A-4147-A177-3AD203B41FA5}">
                      <a16:colId xmlns:a16="http://schemas.microsoft.com/office/drawing/2014/main" val="891096476"/>
                    </a:ext>
                  </a:extLst>
                </a:gridCol>
                <a:gridCol w="1121434">
                  <a:extLst>
                    <a:ext uri="{9D8B030D-6E8A-4147-A177-3AD203B41FA5}">
                      <a16:colId xmlns:a16="http://schemas.microsoft.com/office/drawing/2014/main" val="2570897797"/>
                    </a:ext>
                  </a:extLst>
                </a:gridCol>
                <a:gridCol w="1000664">
                  <a:extLst>
                    <a:ext uri="{9D8B030D-6E8A-4147-A177-3AD203B41FA5}">
                      <a16:colId xmlns:a16="http://schemas.microsoft.com/office/drawing/2014/main" val="2661865916"/>
                    </a:ext>
                  </a:extLst>
                </a:gridCol>
                <a:gridCol w="1035170">
                  <a:extLst>
                    <a:ext uri="{9D8B030D-6E8A-4147-A177-3AD203B41FA5}">
                      <a16:colId xmlns:a16="http://schemas.microsoft.com/office/drawing/2014/main" val="3157882375"/>
                    </a:ext>
                  </a:extLst>
                </a:gridCol>
                <a:gridCol w="1000664">
                  <a:extLst>
                    <a:ext uri="{9D8B030D-6E8A-4147-A177-3AD203B41FA5}">
                      <a16:colId xmlns:a16="http://schemas.microsoft.com/office/drawing/2014/main" val="3506461923"/>
                    </a:ext>
                  </a:extLst>
                </a:gridCol>
                <a:gridCol w="1086928">
                  <a:extLst>
                    <a:ext uri="{9D8B030D-6E8A-4147-A177-3AD203B41FA5}">
                      <a16:colId xmlns:a16="http://schemas.microsoft.com/office/drawing/2014/main" val="1711389051"/>
                    </a:ext>
                  </a:extLst>
                </a:gridCol>
                <a:gridCol w="992036">
                  <a:extLst>
                    <a:ext uri="{9D8B030D-6E8A-4147-A177-3AD203B41FA5}">
                      <a16:colId xmlns:a16="http://schemas.microsoft.com/office/drawing/2014/main" val="469382084"/>
                    </a:ext>
                  </a:extLst>
                </a:gridCol>
              </a:tblGrid>
              <a:tr h="569343">
                <a:tc>
                  <a:txBody>
                    <a:bodyPr/>
                    <a:lstStyle/>
                    <a:p>
                      <a:r>
                        <a:rPr lang="lt-LT" dirty="0"/>
                        <a:t>Ministerija</a:t>
                      </a:r>
                    </a:p>
                  </a:txBody>
                  <a:tcPr/>
                </a:tc>
                <a:tc>
                  <a:txBody>
                    <a:bodyPr/>
                    <a:lstStyle/>
                    <a:p>
                      <a:r>
                        <a:rPr lang="lt-LT" dirty="0"/>
                        <a:t>2025</a:t>
                      </a:r>
                    </a:p>
                  </a:txBody>
                  <a:tcPr/>
                </a:tc>
                <a:tc>
                  <a:txBody>
                    <a:bodyPr/>
                    <a:lstStyle/>
                    <a:p>
                      <a:r>
                        <a:rPr lang="lt-LT" dirty="0"/>
                        <a:t>2026</a:t>
                      </a:r>
                    </a:p>
                  </a:txBody>
                  <a:tcPr/>
                </a:tc>
                <a:tc>
                  <a:txBody>
                    <a:bodyPr/>
                    <a:lstStyle/>
                    <a:p>
                      <a:r>
                        <a:rPr lang="lt-LT" dirty="0"/>
                        <a:t>2027</a:t>
                      </a:r>
                    </a:p>
                  </a:txBody>
                  <a:tcPr/>
                </a:tc>
                <a:tc>
                  <a:txBody>
                    <a:bodyPr/>
                    <a:lstStyle/>
                    <a:p>
                      <a:r>
                        <a:rPr lang="lt-LT" dirty="0"/>
                        <a:t>2028</a:t>
                      </a:r>
                    </a:p>
                  </a:txBody>
                  <a:tcPr/>
                </a:tc>
                <a:tc>
                  <a:txBody>
                    <a:bodyPr/>
                    <a:lstStyle/>
                    <a:p>
                      <a:r>
                        <a:rPr lang="lt-LT" dirty="0"/>
                        <a:t>2029</a:t>
                      </a:r>
                    </a:p>
                  </a:txBody>
                  <a:tcPr/>
                </a:tc>
                <a:tc>
                  <a:txBody>
                    <a:bodyPr/>
                    <a:lstStyle/>
                    <a:p>
                      <a:r>
                        <a:rPr lang="lt-LT" b="1" dirty="0"/>
                        <a:t>Iš viso</a:t>
                      </a:r>
                    </a:p>
                  </a:txBody>
                  <a:tcPr/>
                </a:tc>
                <a:extLst>
                  <a:ext uri="{0D108BD9-81ED-4DB2-BD59-A6C34878D82A}">
                    <a16:rowId xmlns:a16="http://schemas.microsoft.com/office/drawing/2014/main" val="1000135024"/>
                  </a:ext>
                </a:extLst>
              </a:tr>
              <a:tr h="393181">
                <a:tc>
                  <a:txBody>
                    <a:bodyPr/>
                    <a:lstStyle/>
                    <a:p>
                      <a:r>
                        <a:rPr lang="lt-LT" dirty="0"/>
                        <a:t>Aplinkos</a:t>
                      </a:r>
                    </a:p>
                  </a:txBody>
                  <a:tcPr/>
                </a:tc>
                <a:tc>
                  <a:txBody>
                    <a:bodyPr/>
                    <a:lstStyle/>
                    <a:p>
                      <a:pPr algn="ctr"/>
                      <a:endParaRPr lang="lt-LT" dirty="0"/>
                    </a:p>
                  </a:txBody>
                  <a:tcPr/>
                </a:tc>
                <a:tc>
                  <a:txBody>
                    <a:bodyPr/>
                    <a:lstStyle/>
                    <a:p>
                      <a:pPr algn="ctr"/>
                      <a:r>
                        <a:rPr lang="lt-LT" dirty="0"/>
                        <a:t>2</a:t>
                      </a:r>
                    </a:p>
                  </a:txBody>
                  <a:tcPr/>
                </a:tc>
                <a:tc>
                  <a:txBody>
                    <a:bodyPr/>
                    <a:lstStyle/>
                    <a:p>
                      <a:pPr algn="ctr"/>
                      <a:endParaRPr lang="lt-LT" dirty="0"/>
                    </a:p>
                  </a:txBody>
                  <a:tcPr/>
                </a:tc>
                <a:tc>
                  <a:txBody>
                    <a:bodyPr/>
                    <a:lstStyle/>
                    <a:p>
                      <a:pPr algn="ctr"/>
                      <a:endParaRPr lang="lt-LT" dirty="0"/>
                    </a:p>
                  </a:txBody>
                  <a:tcPr/>
                </a:tc>
                <a:tc>
                  <a:txBody>
                    <a:bodyPr/>
                    <a:lstStyle/>
                    <a:p>
                      <a:pPr algn="ctr"/>
                      <a:endParaRPr lang="lt-LT" dirty="0"/>
                    </a:p>
                  </a:txBody>
                  <a:tcPr/>
                </a:tc>
                <a:tc>
                  <a:txBody>
                    <a:bodyPr/>
                    <a:lstStyle/>
                    <a:p>
                      <a:pPr algn="ctr"/>
                      <a:r>
                        <a:rPr lang="lt-LT" b="1" dirty="0"/>
                        <a:t>2</a:t>
                      </a:r>
                    </a:p>
                  </a:txBody>
                  <a:tcPr/>
                </a:tc>
                <a:extLst>
                  <a:ext uri="{0D108BD9-81ED-4DB2-BD59-A6C34878D82A}">
                    <a16:rowId xmlns:a16="http://schemas.microsoft.com/office/drawing/2014/main" val="550169552"/>
                  </a:ext>
                </a:extLst>
              </a:tr>
              <a:tr h="393181">
                <a:tc>
                  <a:txBody>
                    <a:bodyPr/>
                    <a:lstStyle/>
                    <a:p>
                      <a:r>
                        <a:rPr lang="lt-LT" dirty="0"/>
                        <a:t>Ekonomikos ir inovacijų</a:t>
                      </a:r>
                    </a:p>
                  </a:txBody>
                  <a:tcPr/>
                </a:tc>
                <a:tc>
                  <a:txBody>
                    <a:bodyPr/>
                    <a:lstStyle/>
                    <a:p>
                      <a:pPr algn="ctr"/>
                      <a:r>
                        <a:rPr lang="lt-LT" dirty="0"/>
                        <a:t>1</a:t>
                      </a:r>
                    </a:p>
                  </a:txBody>
                  <a:tcPr/>
                </a:tc>
                <a:tc>
                  <a:txBody>
                    <a:bodyPr/>
                    <a:lstStyle/>
                    <a:p>
                      <a:pPr algn="ctr"/>
                      <a:r>
                        <a:rPr lang="lt-LT" dirty="0"/>
                        <a:t>1</a:t>
                      </a:r>
                    </a:p>
                  </a:txBody>
                  <a:tcPr/>
                </a:tc>
                <a:tc>
                  <a:txBody>
                    <a:bodyPr/>
                    <a:lstStyle/>
                    <a:p>
                      <a:pPr algn="ctr"/>
                      <a:endParaRPr lang="lt-LT"/>
                    </a:p>
                  </a:txBody>
                  <a:tcPr/>
                </a:tc>
                <a:tc>
                  <a:txBody>
                    <a:bodyPr/>
                    <a:lstStyle/>
                    <a:p>
                      <a:pPr algn="ctr"/>
                      <a:endParaRPr lang="lt-LT"/>
                    </a:p>
                  </a:txBody>
                  <a:tcPr/>
                </a:tc>
                <a:tc>
                  <a:txBody>
                    <a:bodyPr/>
                    <a:lstStyle/>
                    <a:p>
                      <a:pPr algn="ctr"/>
                      <a:endParaRPr lang="lt-LT"/>
                    </a:p>
                  </a:txBody>
                  <a:tcPr/>
                </a:tc>
                <a:tc>
                  <a:txBody>
                    <a:bodyPr/>
                    <a:lstStyle/>
                    <a:p>
                      <a:pPr algn="ctr"/>
                      <a:r>
                        <a:rPr lang="lt-LT" b="1" dirty="0"/>
                        <a:t>2</a:t>
                      </a:r>
                    </a:p>
                  </a:txBody>
                  <a:tcPr/>
                </a:tc>
                <a:extLst>
                  <a:ext uri="{0D108BD9-81ED-4DB2-BD59-A6C34878D82A}">
                    <a16:rowId xmlns:a16="http://schemas.microsoft.com/office/drawing/2014/main" val="677000248"/>
                  </a:ext>
                </a:extLst>
              </a:tr>
              <a:tr h="393181">
                <a:tc>
                  <a:txBody>
                    <a:bodyPr/>
                    <a:lstStyle/>
                    <a:p>
                      <a:r>
                        <a:rPr lang="lt-LT" dirty="0"/>
                        <a:t>Energetikos</a:t>
                      </a:r>
                    </a:p>
                  </a:txBody>
                  <a:tcPr/>
                </a:tc>
                <a:tc>
                  <a:txBody>
                    <a:bodyPr/>
                    <a:lstStyle/>
                    <a:p>
                      <a:pPr algn="ctr"/>
                      <a:endParaRPr lang="lt-LT" dirty="0"/>
                    </a:p>
                  </a:txBody>
                  <a:tcPr/>
                </a:tc>
                <a:tc>
                  <a:txBody>
                    <a:bodyPr/>
                    <a:lstStyle/>
                    <a:p>
                      <a:pPr algn="ctr"/>
                      <a:endParaRPr lang="lt-LT"/>
                    </a:p>
                  </a:txBody>
                  <a:tcPr/>
                </a:tc>
                <a:tc>
                  <a:txBody>
                    <a:bodyPr/>
                    <a:lstStyle/>
                    <a:p>
                      <a:pPr algn="ctr"/>
                      <a:r>
                        <a:rPr lang="lt-LT" dirty="0"/>
                        <a:t>1</a:t>
                      </a:r>
                    </a:p>
                  </a:txBody>
                  <a:tcPr/>
                </a:tc>
                <a:tc>
                  <a:txBody>
                    <a:bodyPr/>
                    <a:lstStyle/>
                    <a:p>
                      <a:pPr algn="ctr"/>
                      <a:endParaRPr lang="lt-LT"/>
                    </a:p>
                  </a:txBody>
                  <a:tcPr/>
                </a:tc>
                <a:tc>
                  <a:txBody>
                    <a:bodyPr/>
                    <a:lstStyle/>
                    <a:p>
                      <a:pPr algn="ctr"/>
                      <a:endParaRPr lang="lt-LT"/>
                    </a:p>
                  </a:txBody>
                  <a:tcPr/>
                </a:tc>
                <a:tc>
                  <a:txBody>
                    <a:bodyPr/>
                    <a:lstStyle/>
                    <a:p>
                      <a:pPr algn="ctr"/>
                      <a:r>
                        <a:rPr lang="lt-LT" b="1" dirty="0"/>
                        <a:t>1</a:t>
                      </a:r>
                    </a:p>
                  </a:txBody>
                  <a:tcPr/>
                </a:tc>
                <a:extLst>
                  <a:ext uri="{0D108BD9-81ED-4DB2-BD59-A6C34878D82A}">
                    <a16:rowId xmlns:a16="http://schemas.microsoft.com/office/drawing/2014/main" val="699308309"/>
                  </a:ext>
                </a:extLst>
              </a:tr>
              <a:tr h="393181">
                <a:tc>
                  <a:txBody>
                    <a:bodyPr/>
                    <a:lstStyle/>
                    <a:p>
                      <a:r>
                        <a:rPr lang="lt-LT" dirty="0"/>
                        <a:t>Finansų</a:t>
                      </a:r>
                    </a:p>
                  </a:txBody>
                  <a:tcPr/>
                </a:tc>
                <a:tc>
                  <a:txBody>
                    <a:bodyPr/>
                    <a:lstStyle/>
                    <a:p>
                      <a:pPr algn="ctr"/>
                      <a:r>
                        <a:rPr lang="lt-LT" dirty="0"/>
                        <a:t>1</a:t>
                      </a:r>
                    </a:p>
                  </a:txBody>
                  <a:tcPr/>
                </a:tc>
                <a:tc>
                  <a:txBody>
                    <a:bodyPr/>
                    <a:lstStyle/>
                    <a:p>
                      <a:pPr algn="ctr"/>
                      <a:endParaRPr lang="lt-LT"/>
                    </a:p>
                  </a:txBody>
                  <a:tcPr/>
                </a:tc>
                <a:tc>
                  <a:txBody>
                    <a:bodyPr/>
                    <a:lstStyle/>
                    <a:p>
                      <a:pPr algn="ctr"/>
                      <a:r>
                        <a:rPr lang="lt-LT" dirty="0"/>
                        <a:t>1</a:t>
                      </a:r>
                    </a:p>
                  </a:txBody>
                  <a:tcPr/>
                </a:tc>
                <a:tc>
                  <a:txBody>
                    <a:bodyPr/>
                    <a:lstStyle/>
                    <a:p>
                      <a:pPr algn="ctr"/>
                      <a:endParaRPr lang="lt-LT"/>
                    </a:p>
                  </a:txBody>
                  <a:tcPr/>
                </a:tc>
                <a:tc>
                  <a:txBody>
                    <a:bodyPr/>
                    <a:lstStyle/>
                    <a:p>
                      <a:pPr algn="ctr"/>
                      <a:r>
                        <a:rPr lang="lt-LT" dirty="0"/>
                        <a:t>1</a:t>
                      </a:r>
                    </a:p>
                  </a:txBody>
                  <a:tcPr/>
                </a:tc>
                <a:tc>
                  <a:txBody>
                    <a:bodyPr/>
                    <a:lstStyle/>
                    <a:p>
                      <a:pPr algn="ctr"/>
                      <a:r>
                        <a:rPr lang="lt-LT" b="1" dirty="0"/>
                        <a:t>3</a:t>
                      </a:r>
                    </a:p>
                  </a:txBody>
                  <a:tcPr/>
                </a:tc>
                <a:extLst>
                  <a:ext uri="{0D108BD9-81ED-4DB2-BD59-A6C34878D82A}">
                    <a16:rowId xmlns:a16="http://schemas.microsoft.com/office/drawing/2014/main" val="2626382168"/>
                  </a:ext>
                </a:extLst>
              </a:tr>
              <a:tr h="393181">
                <a:tc>
                  <a:txBody>
                    <a:bodyPr/>
                    <a:lstStyle/>
                    <a:p>
                      <a:r>
                        <a:rPr lang="lt-LT" dirty="0"/>
                        <a:t>Socialinės apsaugos ir darbo</a:t>
                      </a:r>
                    </a:p>
                  </a:txBody>
                  <a:tcPr/>
                </a:tc>
                <a:tc>
                  <a:txBody>
                    <a:bodyPr/>
                    <a:lstStyle/>
                    <a:p>
                      <a:pPr algn="ctr"/>
                      <a:endParaRPr lang="lt-LT" dirty="0"/>
                    </a:p>
                  </a:txBody>
                  <a:tcPr/>
                </a:tc>
                <a:tc>
                  <a:txBody>
                    <a:bodyPr/>
                    <a:lstStyle/>
                    <a:p>
                      <a:pPr algn="ctr"/>
                      <a:r>
                        <a:rPr lang="lt-LT" dirty="0"/>
                        <a:t>1</a:t>
                      </a:r>
                    </a:p>
                  </a:txBody>
                  <a:tcPr/>
                </a:tc>
                <a:tc>
                  <a:txBody>
                    <a:bodyPr/>
                    <a:lstStyle/>
                    <a:p>
                      <a:pPr algn="ctr"/>
                      <a:r>
                        <a:rPr lang="lt-LT" dirty="0"/>
                        <a:t>1</a:t>
                      </a:r>
                    </a:p>
                  </a:txBody>
                  <a:tcPr/>
                </a:tc>
                <a:tc>
                  <a:txBody>
                    <a:bodyPr/>
                    <a:lstStyle/>
                    <a:p>
                      <a:pPr algn="ctr"/>
                      <a:endParaRPr lang="lt-LT"/>
                    </a:p>
                  </a:txBody>
                  <a:tcPr/>
                </a:tc>
                <a:tc>
                  <a:txBody>
                    <a:bodyPr/>
                    <a:lstStyle/>
                    <a:p>
                      <a:pPr algn="ctr"/>
                      <a:endParaRPr lang="lt-LT"/>
                    </a:p>
                  </a:txBody>
                  <a:tcPr/>
                </a:tc>
                <a:tc>
                  <a:txBody>
                    <a:bodyPr/>
                    <a:lstStyle/>
                    <a:p>
                      <a:pPr algn="ctr"/>
                      <a:r>
                        <a:rPr lang="lt-LT" b="1" dirty="0"/>
                        <a:t>2</a:t>
                      </a:r>
                    </a:p>
                  </a:txBody>
                  <a:tcPr/>
                </a:tc>
                <a:extLst>
                  <a:ext uri="{0D108BD9-81ED-4DB2-BD59-A6C34878D82A}">
                    <a16:rowId xmlns:a16="http://schemas.microsoft.com/office/drawing/2014/main" val="1985282039"/>
                  </a:ext>
                </a:extLst>
              </a:tr>
              <a:tr h="393181">
                <a:tc>
                  <a:txBody>
                    <a:bodyPr/>
                    <a:lstStyle/>
                    <a:p>
                      <a:r>
                        <a:rPr lang="lt-LT" dirty="0"/>
                        <a:t>Susisiekimo</a:t>
                      </a:r>
                    </a:p>
                  </a:txBody>
                  <a:tcPr/>
                </a:tc>
                <a:tc>
                  <a:txBody>
                    <a:bodyPr/>
                    <a:lstStyle/>
                    <a:p>
                      <a:pPr algn="ctr"/>
                      <a:endParaRPr lang="lt-LT" dirty="0"/>
                    </a:p>
                  </a:txBody>
                  <a:tcPr/>
                </a:tc>
                <a:tc>
                  <a:txBody>
                    <a:bodyPr/>
                    <a:lstStyle/>
                    <a:p>
                      <a:pPr algn="ctr"/>
                      <a:r>
                        <a:rPr lang="lt-LT" dirty="0"/>
                        <a:t>1</a:t>
                      </a:r>
                    </a:p>
                  </a:txBody>
                  <a:tcPr/>
                </a:tc>
                <a:tc>
                  <a:txBody>
                    <a:bodyPr/>
                    <a:lstStyle/>
                    <a:p>
                      <a:pPr algn="ctr"/>
                      <a:endParaRPr lang="lt-LT"/>
                    </a:p>
                  </a:txBody>
                  <a:tcPr/>
                </a:tc>
                <a:tc>
                  <a:txBody>
                    <a:bodyPr/>
                    <a:lstStyle/>
                    <a:p>
                      <a:pPr algn="ctr"/>
                      <a:endParaRPr lang="lt-LT"/>
                    </a:p>
                  </a:txBody>
                  <a:tcPr/>
                </a:tc>
                <a:tc>
                  <a:txBody>
                    <a:bodyPr/>
                    <a:lstStyle/>
                    <a:p>
                      <a:pPr algn="ctr"/>
                      <a:endParaRPr lang="lt-LT"/>
                    </a:p>
                  </a:txBody>
                  <a:tcPr/>
                </a:tc>
                <a:tc>
                  <a:txBody>
                    <a:bodyPr/>
                    <a:lstStyle/>
                    <a:p>
                      <a:pPr algn="ctr"/>
                      <a:r>
                        <a:rPr lang="lt-LT" b="1" dirty="0"/>
                        <a:t>1</a:t>
                      </a:r>
                    </a:p>
                  </a:txBody>
                  <a:tcPr/>
                </a:tc>
                <a:extLst>
                  <a:ext uri="{0D108BD9-81ED-4DB2-BD59-A6C34878D82A}">
                    <a16:rowId xmlns:a16="http://schemas.microsoft.com/office/drawing/2014/main" val="1383864295"/>
                  </a:ext>
                </a:extLst>
              </a:tr>
              <a:tr h="393181">
                <a:tc>
                  <a:txBody>
                    <a:bodyPr/>
                    <a:lstStyle/>
                    <a:p>
                      <a:r>
                        <a:rPr lang="lt-LT" dirty="0"/>
                        <a:t>Sveikatos apsaugos</a:t>
                      </a:r>
                    </a:p>
                  </a:txBody>
                  <a:tcPr/>
                </a:tc>
                <a:tc>
                  <a:txBody>
                    <a:bodyPr/>
                    <a:lstStyle/>
                    <a:p>
                      <a:pPr algn="ctr"/>
                      <a:r>
                        <a:rPr lang="lt-LT" dirty="0"/>
                        <a:t>1</a:t>
                      </a:r>
                    </a:p>
                  </a:txBody>
                  <a:tcPr/>
                </a:tc>
                <a:tc>
                  <a:txBody>
                    <a:bodyPr/>
                    <a:lstStyle/>
                    <a:p>
                      <a:pPr algn="ctr"/>
                      <a:endParaRPr lang="lt-LT"/>
                    </a:p>
                  </a:txBody>
                  <a:tcPr/>
                </a:tc>
                <a:tc>
                  <a:txBody>
                    <a:bodyPr/>
                    <a:lstStyle/>
                    <a:p>
                      <a:pPr algn="ctr"/>
                      <a:r>
                        <a:rPr lang="lt-LT" dirty="0"/>
                        <a:t>2</a:t>
                      </a:r>
                    </a:p>
                  </a:txBody>
                  <a:tcPr/>
                </a:tc>
                <a:tc>
                  <a:txBody>
                    <a:bodyPr/>
                    <a:lstStyle/>
                    <a:p>
                      <a:pPr algn="ctr"/>
                      <a:endParaRPr lang="lt-LT"/>
                    </a:p>
                  </a:txBody>
                  <a:tcPr/>
                </a:tc>
                <a:tc>
                  <a:txBody>
                    <a:bodyPr/>
                    <a:lstStyle/>
                    <a:p>
                      <a:pPr algn="ctr"/>
                      <a:endParaRPr lang="lt-LT"/>
                    </a:p>
                  </a:txBody>
                  <a:tcPr/>
                </a:tc>
                <a:tc>
                  <a:txBody>
                    <a:bodyPr/>
                    <a:lstStyle/>
                    <a:p>
                      <a:pPr algn="ctr"/>
                      <a:r>
                        <a:rPr lang="lt-LT" b="1" dirty="0"/>
                        <a:t>3</a:t>
                      </a:r>
                    </a:p>
                  </a:txBody>
                  <a:tcPr/>
                </a:tc>
                <a:extLst>
                  <a:ext uri="{0D108BD9-81ED-4DB2-BD59-A6C34878D82A}">
                    <a16:rowId xmlns:a16="http://schemas.microsoft.com/office/drawing/2014/main" val="414337933"/>
                  </a:ext>
                </a:extLst>
              </a:tr>
              <a:tr h="393181">
                <a:tc>
                  <a:txBody>
                    <a:bodyPr/>
                    <a:lstStyle/>
                    <a:p>
                      <a:r>
                        <a:rPr lang="lt-LT" dirty="0"/>
                        <a:t>Švietimo, mokslo ir sporto</a:t>
                      </a:r>
                    </a:p>
                  </a:txBody>
                  <a:tcPr/>
                </a:tc>
                <a:tc>
                  <a:txBody>
                    <a:bodyPr/>
                    <a:lstStyle/>
                    <a:p>
                      <a:pPr algn="ctr"/>
                      <a:endParaRPr lang="lt-LT"/>
                    </a:p>
                  </a:txBody>
                  <a:tcPr/>
                </a:tc>
                <a:tc>
                  <a:txBody>
                    <a:bodyPr/>
                    <a:lstStyle/>
                    <a:p>
                      <a:pPr algn="ctr"/>
                      <a:r>
                        <a:rPr lang="lt-LT" dirty="0"/>
                        <a:t>1</a:t>
                      </a:r>
                    </a:p>
                  </a:txBody>
                  <a:tcPr/>
                </a:tc>
                <a:tc>
                  <a:txBody>
                    <a:bodyPr/>
                    <a:lstStyle/>
                    <a:p>
                      <a:pPr algn="ctr"/>
                      <a:r>
                        <a:rPr lang="lt-LT" dirty="0"/>
                        <a:t>1</a:t>
                      </a:r>
                    </a:p>
                  </a:txBody>
                  <a:tcPr/>
                </a:tc>
                <a:tc>
                  <a:txBody>
                    <a:bodyPr/>
                    <a:lstStyle/>
                    <a:p>
                      <a:pPr algn="ctr"/>
                      <a:endParaRPr lang="lt-LT"/>
                    </a:p>
                  </a:txBody>
                  <a:tcPr/>
                </a:tc>
                <a:tc>
                  <a:txBody>
                    <a:bodyPr/>
                    <a:lstStyle/>
                    <a:p>
                      <a:pPr algn="ctr"/>
                      <a:endParaRPr lang="lt-LT"/>
                    </a:p>
                  </a:txBody>
                  <a:tcPr/>
                </a:tc>
                <a:tc>
                  <a:txBody>
                    <a:bodyPr/>
                    <a:lstStyle/>
                    <a:p>
                      <a:pPr algn="ctr"/>
                      <a:r>
                        <a:rPr lang="lt-LT" b="1" dirty="0"/>
                        <a:t>2</a:t>
                      </a:r>
                    </a:p>
                  </a:txBody>
                  <a:tcPr/>
                </a:tc>
                <a:extLst>
                  <a:ext uri="{0D108BD9-81ED-4DB2-BD59-A6C34878D82A}">
                    <a16:rowId xmlns:a16="http://schemas.microsoft.com/office/drawing/2014/main" val="2595698779"/>
                  </a:ext>
                </a:extLst>
              </a:tr>
              <a:tr h="393181">
                <a:tc>
                  <a:txBody>
                    <a:bodyPr/>
                    <a:lstStyle/>
                    <a:p>
                      <a:r>
                        <a:rPr lang="lt-LT" dirty="0"/>
                        <a:t>Vidaus reikalų</a:t>
                      </a:r>
                    </a:p>
                  </a:txBody>
                  <a:tcPr/>
                </a:tc>
                <a:tc>
                  <a:txBody>
                    <a:bodyPr/>
                    <a:lstStyle/>
                    <a:p>
                      <a:pPr algn="ctr"/>
                      <a:endParaRPr lang="lt-LT"/>
                    </a:p>
                  </a:txBody>
                  <a:tcPr/>
                </a:tc>
                <a:tc>
                  <a:txBody>
                    <a:bodyPr/>
                    <a:lstStyle/>
                    <a:p>
                      <a:pPr algn="ctr"/>
                      <a:r>
                        <a:rPr lang="lt-LT" dirty="0"/>
                        <a:t>2</a:t>
                      </a:r>
                    </a:p>
                  </a:txBody>
                  <a:tcPr/>
                </a:tc>
                <a:tc>
                  <a:txBody>
                    <a:bodyPr/>
                    <a:lstStyle/>
                    <a:p>
                      <a:pPr algn="ctr"/>
                      <a:endParaRPr lang="lt-LT"/>
                    </a:p>
                  </a:txBody>
                  <a:tcPr/>
                </a:tc>
                <a:tc>
                  <a:txBody>
                    <a:bodyPr/>
                    <a:lstStyle/>
                    <a:p>
                      <a:pPr algn="ctr"/>
                      <a:endParaRPr lang="lt-LT"/>
                    </a:p>
                  </a:txBody>
                  <a:tcPr/>
                </a:tc>
                <a:tc>
                  <a:txBody>
                    <a:bodyPr/>
                    <a:lstStyle/>
                    <a:p>
                      <a:pPr algn="ctr"/>
                      <a:r>
                        <a:rPr lang="lt-LT" dirty="0"/>
                        <a:t>1</a:t>
                      </a:r>
                    </a:p>
                  </a:txBody>
                  <a:tcPr/>
                </a:tc>
                <a:tc>
                  <a:txBody>
                    <a:bodyPr/>
                    <a:lstStyle/>
                    <a:p>
                      <a:pPr algn="ctr"/>
                      <a:r>
                        <a:rPr lang="lt-LT" b="1" dirty="0"/>
                        <a:t>3</a:t>
                      </a:r>
                    </a:p>
                  </a:txBody>
                  <a:tcPr/>
                </a:tc>
                <a:extLst>
                  <a:ext uri="{0D108BD9-81ED-4DB2-BD59-A6C34878D82A}">
                    <a16:rowId xmlns:a16="http://schemas.microsoft.com/office/drawing/2014/main" val="453294538"/>
                  </a:ext>
                </a:extLst>
              </a:tr>
              <a:tr h="393181">
                <a:tc>
                  <a:txBody>
                    <a:bodyPr/>
                    <a:lstStyle/>
                    <a:p>
                      <a:pPr algn="r"/>
                      <a:r>
                        <a:rPr lang="lt-LT" b="1" dirty="0"/>
                        <a:t>Iš viso</a:t>
                      </a:r>
                    </a:p>
                  </a:txBody>
                  <a:tcPr/>
                </a:tc>
                <a:tc>
                  <a:txBody>
                    <a:bodyPr/>
                    <a:lstStyle/>
                    <a:p>
                      <a:pPr algn="ctr"/>
                      <a:r>
                        <a:rPr lang="lt-LT" b="1" dirty="0"/>
                        <a:t>3</a:t>
                      </a:r>
                    </a:p>
                  </a:txBody>
                  <a:tcPr/>
                </a:tc>
                <a:tc>
                  <a:txBody>
                    <a:bodyPr/>
                    <a:lstStyle/>
                    <a:p>
                      <a:pPr algn="ctr"/>
                      <a:r>
                        <a:rPr lang="lt-LT" b="1" dirty="0"/>
                        <a:t>8</a:t>
                      </a:r>
                    </a:p>
                  </a:txBody>
                  <a:tcPr/>
                </a:tc>
                <a:tc>
                  <a:txBody>
                    <a:bodyPr/>
                    <a:lstStyle/>
                    <a:p>
                      <a:pPr algn="ctr"/>
                      <a:r>
                        <a:rPr lang="lt-LT" b="1" dirty="0"/>
                        <a:t>6</a:t>
                      </a:r>
                    </a:p>
                  </a:txBody>
                  <a:tcPr/>
                </a:tc>
                <a:tc>
                  <a:txBody>
                    <a:bodyPr/>
                    <a:lstStyle/>
                    <a:p>
                      <a:pPr algn="ctr"/>
                      <a:endParaRPr lang="lt-LT" b="1"/>
                    </a:p>
                  </a:txBody>
                  <a:tcPr/>
                </a:tc>
                <a:tc>
                  <a:txBody>
                    <a:bodyPr/>
                    <a:lstStyle/>
                    <a:p>
                      <a:pPr algn="ctr"/>
                      <a:r>
                        <a:rPr lang="lt-LT" b="1" dirty="0"/>
                        <a:t>2</a:t>
                      </a:r>
                    </a:p>
                  </a:txBody>
                  <a:tcPr/>
                </a:tc>
                <a:tc>
                  <a:txBody>
                    <a:bodyPr/>
                    <a:lstStyle/>
                    <a:p>
                      <a:pPr algn="ctr"/>
                      <a:r>
                        <a:rPr lang="lt-LT" b="1" dirty="0"/>
                        <a:t>19</a:t>
                      </a:r>
                    </a:p>
                  </a:txBody>
                  <a:tcPr/>
                </a:tc>
                <a:extLst>
                  <a:ext uri="{0D108BD9-81ED-4DB2-BD59-A6C34878D82A}">
                    <a16:rowId xmlns:a16="http://schemas.microsoft.com/office/drawing/2014/main" val="159450984"/>
                  </a:ext>
                </a:extLst>
              </a:tr>
            </a:tbl>
          </a:graphicData>
        </a:graphic>
      </p:graphicFrame>
      <p:sp>
        <p:nvSpPr>
          <p:cNvPr id="4" name="Skaidrės numerio vietos rezervavimo ženklas 3">
            <a:extLst>
              <a:ext uri="{FF2B5EF4-FFF2-40B4-BE49-F238E27FC236}">
                <a16:creationId xmlns:a16="http://schemas.microsoft.com/office/drawing/2014/main" id="{62BE69BA-6298-DF15-3460-9E4CB16566E9}"/>
              </a:ext>
            </a:extLst>
          </p:cNvPr>
          <p:cNvSpPr>
            <a:spLocks noGrp="1"/>
          </p:cNvSpPr>
          <p:nvPr>
            <p:ph type="sldNum" sz="quarter" idx="12"/>
          </p:nvPr>
        </p:nvSpPr>
        <p:spPr/>
        <p:txBody>
          <a:bodyPr/>
          <a:lstStyle/>
          <a:p>
            <a:fld id="{767E0E13-C0E1-40DD-AD2A-FA99E02A5064}" type="slidenum">
              <a:rPr lang="lt-LT" smtClean="0"/>
              <a:t>3</a:t>
            </a:fld>
            <a:endParaRPr lang="lt-LT"/>
          </a:p>
        </p:txBody>
      </p:sp>
    </p:spTree>
    <p:extLst>
      <p:ext uri="{BB962C8B-B14F-4D97-AF65-F5344CB8AC3E}">
        <p14:creationId xmlns:p14="http://schemas.microsoft.com/office/powerpoint/2010/main" val="37835089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BB3D9-5252-3A84-44AF-583FEB788735}"/>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EB363DF0-86ED-87A5-66BA-13AA38632C52}"/>
              </a:ext>
            </a:extLst>
          </p:cNvPr>
          <p:cNvSpPr>
            <a:spLocks noGrp="1"/>
          </p:cNvSpPr>
          <p:nvPr>
            <p:ph type="title"/>
          </p:nvPr>
        </p:nvSpPr>
        <p:spPr>
          <a:xfrm>
            <a:off x="838200" y="272253"/>
            <a:ext cx="10660811" cy="878419"/>
          </a:xfrm>
        </p:spPr>
        <p:txBody>
          <a:bodyPr>
            <a:normAutofit/>
          </a:bodyPr>
          <a:lstStyle/>
          <a:p>
            <a:pPr algn="ctr">
              <a:lnSpc>
                <a:spcPct val="100000"/>
              </a:lnSpc>
              <a:spcBef>
                <a:spcPts val="0"/>
              </a:spcBef>
            </a:pPr>
            <a:r>
              <a:rPr lang="lt-LT" sz="2800" dirty="0"/>
              <a:t>2021-2027 m. ES fondų investicijų programos vertinimo planas (2)</a:t>
            </a:r>
            <a:endParaRPr lang="lt-LT" sz="2800" b="1" dirty="0"/>
          </a:p>
        </p:txBody>
      </p:sp>
      <p:pic>
        <p:nvPicPr>
          <p:cNvPr id="6" name="Grafinis elementas 5">
            <a:extLst>
              <a:ext uri="{FF2B5EF4-FFF2-40B4-BE49-F238E27FC236}">
                <a16:creationId xmlns:a16="http://schemas.microsoft.com/office/drawing/2014/main" id="{4483AA6F-CAB4-E14D-8854-64877FD0F7D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8200" y="5715600"/>
            <a:ext cx="3258312" cy="715239"/>
          </a:xfrm>
          <a:prstGeom prst="rect">
            <a:avLst/>
          </a:prstGeom>
        </p:spPr>
      </p:pic>
      <p:sp>
        <p:nvSpPr>
          <p:cNvPr id="13" name="TextBox 12">
            <a:extLst>
              <a:ext uri="{FF2B5EF4-FFF2-40B4-BE49-F238E27FC236}">
                <a16:creationId xmlns:a16="http://schemas.microsoft.com/office/drawing/2014/main" id="{04E513E6-787A-4FAF-36C3-2801A1CF8430}"/>
              </a:ext>
            </a:extLst>
          </p:cNvPr>
          <p:cNvSpPr txBox="1"/>
          <p:nvPr/>
        </p:nvSpPr>
        <p:spPr>
          <a:xfrm>
            <a:off x="838200" y="1541673"/>
            <a:ext cx="10903345"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2800" b="0" i="0" u="none" strike="noStrike" kern="1200" cap="none" spc="0" normalizeH="0" baseline="0" noProof="0" dirty="0">
              <a:ln>
                <a:noFill/>
              </a:ln>
              <a:solidFill>
                <a:srgbClr val="3F80C2"/>
              </a:solidFill>
              <a:effectLst/>
              <a:uLnTx/>
              <a:uFillTx/>
              <a:latin typeface="Calibri" panose="020F0502020204030204"/>
              <a:ea typeface="Times New Roman" panose="02020603050405020304" pitchFamily="18" charset="0"/>
              <a:cs typeface="+mn-cs"/>
            </a:endParaRPr>
          </a:p>
          <a:p>
            <a:pPr marR="0" lvl="0" algn="l" defTabSz="914400" rtl="0" eaLnBrk="1" fontAlgn="auto" latinLnBrk="0" hangingPunct="1">
              <a:lnSpc>
                <a:spcPct val="100000"/>
              </a:lnSpc>
              <a:spcBef>
                <a:spcPts val="0"/>
              </a:spcBef>
              <a:spcAft>
                <a:spcPts val="0"/>
              </a:spcAft>
              <a:buClrTx/>
              <a:buSzTx/>
              <a:tabLst/>
              <a:defRPr/>
            </a:pPr>
            <a:endParaRPr lang="lt-LT" sz="2800" dirty="0">
              <a:solidFill>
                <a:srgbClr val="3F80C2"/>
              </a:solidFill>
              <a:latin typeface="Calibri" panose="020F0502020204030204"/>
            </a:endParaRPr>
          </a:p>
        </p:txBody>
      </p:sp>
      <p:pic>
        <p:nvPicPr>
          <p:cNvPr id="5" name="Paveikslėlis 4">
            <a:extLst>
              <a:ext uri="{FF2B5EF4-FFF2-40B4-BE49-F238E27FC236}">
                <a16:creationId xmlns:a16="http://schemas.microsoft.com/office/drawing/2014/main" id="{C0D390F5-C20C-6385-EB0B-3A928FEB00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00" y="942869"/>
            <a:ext cx="11005868" cy="4772732"/>
          </a:xfrm>
          <a:prstGeom prst="rect">
            <a:avLst/>
          </a:prstGeom>
        </p:spPr>
      </p:pic>
      <p:sp>
        <p:nvSpPr>
          <p:cNvPr id="3" name="Skaidrės numerio vietos rezervavimo ženklas 2">
            <a:extLst>
              <a:ext uri="{FF2B5EF4-FFF2-40B4-BE49-F238E27FC236}">
                <a16:creationId xmlns:a16="http://schemas.microsoft.com/office/drawing/2014/main" id="{AD1E426F-0F13-8859-1B74-97383733D786}"/>
              </a:ext>
            </a:extLst>
          </p:cNvPr>
          <p:cNvSpPr>
            <a:spLocks noGrp="1"/>
          </p:cNvSpPr>
          <p:nvPr>
            <p:ph type="sldNum" sz="quarter" idx="12"/>
          </p:nvPr>
        </p:nvSpPr>
        <p:spPr/>
        <p:txBody>
          <a:bodyPr/>
          <a:lstStyle/>
          <a:p>
            <a:fld id="{767E0E13-C0E1-40DD-AD2A-FA99E02A5064}" type="slidenum">
              <a:rPr lang="lt-LT" smtClean="0"/>
              <a:t>4</a:t>
            </a:fld>
            <a:endParaRPr lang="lt-LT"/>
          </a:p>
        </p:txBody>
      </p:sp>
    </p:spTree>
    <p:extLst>
      <p:ext uri="{BB962C8B-B14F-4D97-AF65-F5344CB8AC3E}">
        <p14:creationId xmlns:p14="http://schemas.microsoft.com/office/powerpoint/2010/main" val="946224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63D29-D9F2-0216-4BEF-1F11F7692B77}"/>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4CFB0EF1-D086-5BE1-43C4-921D7EDED16A}"/>
              </a:ext>
            </a:extLst>
          </p:cNvPr>
          <p:cNvSpPr>
            <a:spLocks noGrp="1"/>
          </p:cNvSpPr>
          <p:nvPr>
            <p:ph type="title"/>
          </p:nvPr>
        </p:nvSpPr>
        <p:spPr>
          <a:xfrm>
            <a:off x="838200" y="272253"/>
            <a:ext cx="10660811" cy="878419"/>
          </a:xfrm>
        </p:spPr>
        <p:txBody>
          <a:bodyPr>
            <a:normAutofit/>
          </a:bodyPr>
          <a:lstStyle/>
          <a:p>
            <a:pPr algn="ctr">
              <a:lnSpc>
                <a:spcPct val="100000"/>
              </a:lnSpc>
              <a:spcBef>
                <a:spcPts val="0"/>
              </a:spcBef>
            </a:pPr>
            <a:r>
              <a:rPr lang="lt-LT" sz="2800" dirty="0"/>
              <a:t>2021-2027 m. ES fondų investicijų programos vertinimo planas (3)</a:t>
            </a:r>
            <a:endParaRPr lang="lt-LT" sz="2800" b="1" dirty="0"/>
          </a:p>
        </p:txBody>
      </p:sp>
      <p:pic>
        <p:nvPicPr>
          <p:cNvPr id="6" name="Grafinis elementas 5">
            <a:extLst>
              <a:ext uri="{FF2B5EF4-FFF2-40B4-BE49-F238E27FC236}">
                <a16:creationId xmlns:a16="http://schemas.microsoft.com/office/drawing/2014/main" id="{9DCF05CC-16FD-B680-1340-DB027A03145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8200" y="5715600"/>
            <a:ext cx="3258312" cy="715239"/>
          </a:xfrm>
          <a:prstGeom prst="rect">
            <a:avLst/>
          </a:prstGeom>
        </p:spPr>
      </p:pic>
      <p:sp>
        <p:nvSpPr>
          <p:cNvPr id="13" name="TextBox 12">
            <a:extLst>
              <a:ext uri="{FF2B5EF4-FFF2-40B4-BE49-F238E27FC236}">
                <a16:creationId xmlns:a16="http://schemas.microsoft.com/office/drawing/2014/main" id="{BEF83045-EE7F-252D-032B-4FE8DCA7DD0F}"/>
              </a:ext>
            </a:extLst>
          </p:cNvPr>
          <p:cNvSpPr txBox="1"/>
          <p:nvPr/>
        </p:nvSpPr>
        <p:spPr>
          <a:xfrm>
            <a:off x="838200" y="1541673"/>
            <a:ext cx="10903345"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2800" b="0" i="0" u="none" strike="noStrike" kern="1200" cap="none" spc="0" normalizeH="0" baseline="0" noProof="0" dirty="0">
              <a:ln>
                <a:noFill/>
              </a:ln>
              <a:solidFill>
                <a:srgbClr val="3F80C2"/>
              </a:solidFill>
              <a:effectLst/>
              <a:uLnTx/>
              <a:uFillTx/>
              <a:latin typeface="Calibri" panose="020F0502020204030204"/>
              <a:ea typeface="Times New Roman" panose="02020603050405020304" pitchFamily="18" charset="0"/>
              <a:cs typeface="+mn-cs"/>
            </a:endParaRPr>
          </a:p>
          <a:p>
            <a:pPr marR="0" lvl="0" algn="l" defTabSz="914400" rtl="0" eaLnBrk="1" fontAlgn="auto" latinLnBrk="0" hangingPunct="1">
              <a:lnSpc>
                <a:spcPct val="100000"/>
              </a:lnSpc>
              <a:spcBef>
                <a:spcPts val="0"/>
              </a:spcBef>
              <a:spcAft>
                <a:spcPts val="0"/>
              </a:spcAft>
              <a:buClrTx/>
              <a:buSzTx/>
              <a:tabLst/>
              <a:defRPr/>
            </a:pPr>
            <a:endParaRPr lang="lt-LT" sz="2800" dirty="0">
              <a:solidFill>
                <a:srgbClr val="3F80C2"/>
              </a:solidFill>
              <a:latin typeface="Calibri" panose="020F0502020204030204"/>
            </a:endParaRPr>
          </a:p>
        </p:txBody>
      </p:sp>
      <p:pic>
        <p:nvPicPr>
          <p:cNvPr id="4" name="Paveikslėlis 3">
            <a:extLst>
              <a:ext uri="{FF2B5EF4-FFF2-40B4-BE49-F238E27FC236}">
                <a16:creationId xmlns:a16="http://schemas.microsoft.com/office/drawing/2014/main" id="{038A8926-6578-98BA-E7F7-75EF756A18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00" y="1121133"/>
            <a:ext cx="10841966" cy="4594467"/>
          </a:xfrm>
          <a:prstGeom prst="rect">
            <a:avLst/>
          </a:prstGeom>
        </p:spPr>
      </p:pic>
      <p:sp>
        <p:nvSpPr>
          <p:cNvPr id="3" name="Skaidrės numerio vietos rezervavimo ženklas 2">
            <a:extLst>
              <a:ext uri="{FF2B5EF4-FFF2-40B4-BE49-F238E27FC236}">
                <a16:creationId xmlns:a16="http://schemas.microsoft.com/office/drawing/2014/main" id="{238CA0AC-74AE-9CFD-38AF-2A3756B7B10E}"/>
              </a:ext>
            </a:extLst>
          </p:cNvPr>
          <p:cNvSpPr>
            <a:spLocks noGrp="1"/>
          </p:cNvSpPr>
          <p:nvPr>
            <p:ph type="sldNum" sz="quarter" idx="12"/>
          </p:nvPr>
        </p:nvSpPr>
        <p:spPr/>
        <p:txBody>
          <a:bodyPr/>
          <a:lstStyle/>
          <a:p>
            <a:fld id="{767E0E13-C0E1-40DD-AD2A-FA99E02A5064}" type="slidenum">
              <a:rPr lang="lt-LT" smtClean="0"/>
              <a:t>5</a:t>
            </a:fld>
            <a:endParaRPr lang="lt-LT"/>
          </a:p>
        </p:txBody>
      </p:sp>
    </p:spTree>
    <p:extLst>
      <p:ext uri="{BB962C8B-B14F-4D97-AF65-F5344CB8AC3E}">
        <p14:creationId xmlns:p14="http://schemas.microsoft.com/office/powerpoint/2010/main" val="3153297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7AE7F-79EE-64DC-C064-C5DF495B6E71}"/>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BFD3EF30-053F-C1B4-EA9A-46508DB276E6}"/>
              </a:ext>
            </a:extLst>
          </p:cNvPr>
          <p:cNvSpPr>
            <a:spLocks noGrp="1"/>
          </p:cNvSpPr>
          <p:nvPr>
            <p:ph type="title"/>
          </p:nvPr>
        </p:nvSpPr>
        <p:spPr>
          <a:xfrm>
            <a:off x="838200" y="272253"/>
            <a:ext cx="10660811" cy="878419"/>
          </a:xfrm>
        </p:spPr>
        <p:txBody>
          <a:bodyPr>
            <a:normAutofit/>
          </a:bodyPr>
          <a:lstStyle/>
          <a:p>
            <a:pPr algn="ctr">
              <a:lnSpc>
                <a:spcPct val="100000"/>
              </a:lnSpc>
              <a:spcBef>
                <a:spcPts val="0"/>
              </a:spcBef>
            </a:pPr>
            <a:r>
              <a:rPr lang="lt-LT" sz="2800" dirty="0"/>
              <a:t>2021-2027 m. ES fondų investicijų programos vertinimo planas (4)</a:t>
            </a:r>
            <a:endParaRPr lang="lt-LT" sz="2800" b="1" dirty="0"/>
          </a:p>
        </p:txBody>
      </p:sp>
      <p:pic>
        <p:nvPicPr>
          <p:cNvPr id="6" name="Grafinis elementas 5">
            <a:extLst>
              <a:ext uri="{FF2B5EF4-FFF2-40B4-BE49-F238E27FC236}">
                <a16:creationId xmlns:a16="http://schemas.microsoft.com/office/drawing/2014/main" id="{8935D6E9-4A9C-E54A-8575-069002D6C61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8200" y="5715600"/>
            <a:ext cx="3258312" cy="715239"/>
          </a:xfrm>
          <a:prstGeom prst="rect">
            <a:avLst/>
          </a:prstGeom>
        </p:spPr>
      </p:pic>
      <p:sp>
        <p:nvSpPr>
          <p:cNvPr id="13" name="TextBox 12">
            <a:extLst>
              <a:ext uri="{FF2B5EF4-FFF2-40B4-BE49-F238E27FC236}">
                <a16:creationId xmlns:a16="http://schemas.microsoft.com/office/drawing/2014/main" id="{928139FD-53FF-4D86-DEB2-3AC3B0A2211A}"/>
              </a:ext>
            </a:extLst>
          </p:cNvPr>
          <p:cNvSpPr txBox="1"/>
          <p:nvPr/>
        </p:nvSpPr>
        <p:spPr>
          <a:xfrm>
            <a:off x="838200" y="1541673"/>
            <a:ext cx="10903345"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2800" b="0" i="0" u="none" strike="noStrike" kern="1200" cap="none" spc="0" normalizeH="0" baseline="0" noProof="0" dirty="0">
              <a:ln>
                <a:noFill/>
              </a:ln>
              <a:solidFill>
                <a:srgbClr val="3F80C2"/>
              </a:solidFill>
              <a:effectLst/>
              <a:uLnTx/>
              <a:uFillTx/>
              <a:latin typeface="Calibri" panose="020F0502020204030204"/>
              <a:ea typeface="Times New Roman" panose="02020603050405020304" pitchFamily="18" charset="0"/>
              <a:cs typeface="+mn-cs"/>
            </a:endParaRPr>
          </a:p>
          <a:p>
            <a:pPr marR="0" lvl="0" algn="l" defTabSz="914400" rtl="0" eaLnBrk="1" fontAlgn="auto" latinLnBrk="0" hangingPunct="1">
              <a:lnSpc>
                <a:spcPct val="100000"/>
              </a:lnSpc>
              <a:spcBef>
                <a:spcPts val="0"/>
              </a:spcBef>
              <a:spcAft>
                <a:spcPts val="0"/>
              </a:spcAft>
              <a:buClrTx/>
              <a:buSzTx/>
              <a:tabLst/>
              <a:defRPr/>
            </a:pPr>
            <a:endParaRPr lang="lt-LT" sz="2800" dirty="0">
              <a:solidFill>
                <a:srgbClr val="3F80C2"/>
              </a:solidFill>
              <a:latin typeface="Calibri" panose="020F0502020204030204"/>
            </a:endParaRPr>
          </a:p>
        </p:txBody>
      </p:sp>
      <p:pic>
        <p:nvPicPr>
          <p:cNvPr id="5" name="Paveikslėlis 4">
            <a:extLst>
              <a:ext uri="{FF2B5EF4-FFF2-40B4-BE49-F238E27FC236}">
                <a16:creationId xmlns:a16="http://schemas.microsoft.com/office/drawing/2014/main" id="{1E1566B8-67CE-4F56-1A61-3A13DD7B1D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0279" y="984337"/>
            <a:ext cx="10660811" cy="4731263"/>
          </a:xfrm>
          <a:prstGeom prst="rect">
            <a:avLst/>
          </a:prstGeom>
        </p:spPr>
      </p:pic>
      <p:sp>
        <p:nvSpPr>
          <p:cNvPr id="3" name="Skaidrės numerio vietos rezervavimo ženklas 2">
            <a:extLst>
              <a:ext uri="{FF2B5EF4-FFF2-40B4-BE49-F238E27FC236}">
                <a16:creationId xmlns:a16="http://schemas.microsoft.com/office/drawing/2014/main" id="{14174748-FA43-7CB2-B9DD-4A523EEBE671}"/>
              </a:ext>
            </a:extLst>
          </p:cNvPr>
          <p:cNvSpPr>
            <a:spLocks noGrp="1"/>
          </p:cNvSpPr>
          <p:nvPr>
            <p:ph type="sldNum" sz="quarter" idx="12"/>
          </p:nvPr>
        </p:nvSpPr>
        <p:spPr/>
        <p:txBody>
          <a:bodyPr/>
          <a:lstStyle/>
          <a:p>
            <a:fld id="{767E0E13-C0E1-40DD-AD2A-FA99E02A5064}" type="slidenum">
              <a:rPr lang="lt-LT" smtClean="0"/>
              <a:t>6</a:t>
            </a:fld>
            <a:endParaRPr lang="lt-LT"/>
          </a:p>
        </p:txBody>
      </p:sp>
    </p:spTree>
    <p:extLst>
      <p:ext uri="{BB962C8B-B14F-4D97-AF65-F5344CB8AC3E}">
        <p14:creationId xmlns:p14="http://schemas.microsoft.com/office/powerpoint/2010/main" val="30517292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7BF865-2BAF-7E78-6AF8-413395B8F584}"/>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A15DE243-47A2-E71A-6EAE-38A5F5CC8230}"/>
              </a:ext>
            </a:extLst>
          </p:cNvPr>
          <p:cNvSpPr>
            <a:spLocks noGrp="1"/>
          </p:cNvSpPr>
          <p:nvPr>
            <p:ph type="title"/>
          </p:nvPr>
        </p:nvSpPr>
        <p:spPr>
          <a:xfrm>
            <a:off x="838200" y="272253"/>
            <a:ext cx="10660811" cy="878419"/>
          </a:xfrm>
        </p:spPr>
        <p:txBody>
          <a:bodyPr>
            <a:normAutofit/>
          </a:bodyPr>
          <a:lstStyle/>
          <a:p>
            <a:pPr algn="ctr">
              <a:lnSpc>
                <a:spcPct val="100000"/>
              </a:lnSpc>
              <a:spcBef>
                <a:spcPts val="0"/>
              </a:spcBef>
            </a:pPr>
            <a:r>
              <a:rPr lang="lt-LT" sz="2800" dirty="0"/>
              <a:t>2021-2027 m. ES fondų investicijų programos vertinimo planas (5)</a:t>
            </a:r>
            <a:endParaRPr lang="lt-LT" sz="2800" b="1" dirty="0"/>
          </a:p>
        </p:txBody>
      </p:sp>
      <p:pic>
        <p:nvPicPr>
          <p:cNvPr id="6" name="Grafinis elementas 5">
            <a:extLst>
              <a:ext uri="{FF2B5EF4-FFF2-40B4-BE49-F238E27FC236}">
                <a16:creationId xmlns:a16="http://schemas.microsoft.com/office/drawing/2014/main" id="{C47D19C4-B236-690E-05D8-3667860B9AF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8200" y="5715600"/>
            <a:ext cx="3258312" cy="715239"/>
          </a:xfrm>
          <a:prstGeom prst="rect">
            <a:avLst/>
          </a:prstGeom>
        </p:spPr>
      </p:pic>
      <p:sp>
        <p:nvSpPr>
          <p:cNvPr id="13" name="TextBox 12">
            <a:extLst>
              <a:ext uri="{FF2B5EF4-FFF2-40B4-BE49-F238E27FC236}">
                <a16:creationId xmlns:a16="http://schemas.microsoft.com/office/drawing/2014/main" id="{FDF26FFE-F3AE-E357-23EF-3BFF29B0E89D}"/>
              </a:ext>
            </a:extLst>
          </p:cNvPr>
          <p:cNvSpPr txBox="1"/>
          <p:nvPr/>
        </p:nvSpPr>
        <p:spPr>
          <a:xfrm>
            <a:off x="838200" y="1541673"/>
            <a:ext cx="10903345"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t-LT" sz="2800" b="0" i="0" u="none" strike="noStrike" kern="1200" cap="none" spc="0" normalizeH="0" baseline="0" noProof="0" dirty="0">
              <a:ln>
                <a:noFill/>
              </a:ln>
              <a:solidFill>
                <a:srgbClr val="3F80C2"/>
              </a:solidFill>
              <a:effectLst/>
              <a:uLnTx/>
              <a:uFillTx/>
              <a:latin typeface="Calibri" panose="020F0502020204030204"/>
              <a:ea typeface="Times New Roman" panose="02020603050405020304" pitchFamily="18" charset="0"/>
              <a:cs typeface="+mn-cs"/>
            </a:endParaRPr>
          </a:p>
          <a:p>
            <a:pPr marR="0" lvl="0" algn="l" defTabSz="914400" rtl="0" eaLnBrk="1" fontAlgn="auto" latinLnBrk="0" hangingPunct="1">
              <a:lnSpc>
                <a:spcPct val="100000"/>
              </a:lnSpc>
              <a:spcBef>
                <a:spcPts val="0"/>
              </a:spcBef>
              <a:spcAft>
                <a:spcPts val="0"/>
              </a:spcAft>
              <a:buClrTx/>
              <a:buSzTx/>
              <a:tabLst/>
              <a:defRPr/>
            </a:pPr>
            <a:endParaRPr lang="lt-LT" sz="2800" dirty="0">
              <a:solidFill>
                <a:srgbClr val="3F80C2"/>
              </a:solidFill>
              <a:latin typeface="Calibri" panose="020F0502020204030204"/>
            </a:endParaRPr>
          </a:p>
        </p:txBody>
      </p:sp>
      <p:pic>
        <p:nvPicPr>
          <p:cNvPr id="4" name="Paveikslėlis 3">
            <a:extLst>
              <a:ext uri="{FF2B5EF4-FFF2-40B4-BE49-F238E27FC236}">
                <a16:creationId xmlns:a16="http://schemas.microsoft.com/office/drawing/2014/main" id="{C5B85ADC-09C8-8F00-7C40-899D44D13F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00" y="980689"/>
            <a:ext cx="10591799" cy="4652360"/>
          </a:xfrm>
          <a:prstGeom prst="rect">
            <a:avLst/>
          </a:prstGeom>
        </p:spPr>
      </p:pic>
      <p:sp>
        <p:nvSpPr>
          <p:cNvPr id="3" name="Skaidrės numerio vietos rezervavimo ženklas 2">
            <a:extLst>
              <a:ext uri="{FF2B5EF4-FFF2-40B4-BE49-F238E27FC236}">
                <a16:creationId xmlns:a16="http://schemas.microsoft.com/office/drawing/2014/main" id="{2A1B4245-1CC8-CDAF-DC72-A1E06C71A8B9}"/>
              </a:ext>
            </a:extLst>
          </p:cNvPr>
          <p:cNvSpPr>
            <a:spLocks noGrp="1"/>
          </p:cNvSpPr>
          <p:nvPr>
            <p:ph type="sldNum" sz="quarter" idx="12"/>
          </p:nvPr>
        </p:nvSpPr>
        <p:spPr/>
        <p:txBody>
          <a:bodyPr/>
          <a:lstStyle/>
          <a:p>
            <a:fld id="{767E0E13-C0E1-40DD-AD2A-FA99E02A5064}" type="slidenum">
              <a:rPr lang="lt-LT" smtClean="0"/>
              <a:t>7</a:t>
            </a:fld>
            <a:endParaRPr lang="lt-LT"/>
          </a:p>
        </p:txBody>
      </p:sp>
    </p:spTree>
    <p:extLst>
      <p:ext uri="{BB962C8B-B14F-4D97-AF65-F5344CB8AC3E}">
        <p14:creationId xmlns:p14="http://schemas.microsoft.com/office/powerpoint/2010/main" val="19140551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A1EE481-86D1-9A64-48C9-1F794A51669D}"/>
              </a:ext>
            </a:extLst>
          </p:cNvPr>
          <p:cNvSpPr>
            <a:spLocks noGrp="1"/>
          </p:cNvSpPr>
          <p:nvPr>
            <p:ph type="title"/>
          </p:nvPr>
        </p:nvSpPr>
        <p:spPr/>
        <p:txBody>
          <a:bodyPr>
            <a:normAutofit/>
          </a:bodyPr>
          <a:lstStyle/>
          <a:p>
            <a:r>
              <a:rPr lang="lt-LT" sz="2800" dirty="0"/>
              <a:t>„Ekonomikos ir inovacijų ministerijos valdymo sričių gynybos ir saugumo pramonės vertinimas“, EIM (1)</a:t>
            </a:r>
            <a:endParaRPr lang="lt-LT" sz="2800" dirty="0">
              <a:latin typeface="Arial" panose="020B0604020202020204" pitchFamily="34" charset="0"/>
              <a:cs typeface="Arial" panose="020B0604020202020204" pitchFamily="34" charset="0"/>
            </a:endParaRPr>
          </a:p>
        </p:txBody>
      </p:sp>
      <p:sp>
        <p:nvSpPr>
          <p:cNvPr id="3" name="Turinio vietos rezervavimo ženklas 2">
            <a:extLst>
              <a:ext uri="{FF2B5EF4-FFF2-40B4-BE49-F238E27FC236}">
                <a16:creationId xmlns:a16="http://schemas.microsoft.com/office/drawing/2014/main" id="{A69B2667-8417-F035-1FC1-28C17A3266EE}"/>
              </a:ext>
            </a:extLst>
          </p:cNvPr>
          <p:cNvSpPr>
            <a:spLocks noGrp="1"/>
          </p:cNvSpPr>
          <p:nvPr>
            <p:ph idx="1"/>
          </p:nvPr>
        </p:nvSpPr>
        <p:spPr>
          <a:xfrm>
            <a:off x="838200" y="1463315"/>
            <a:ext cx="10515600" cy="5029560"/>
          </a:xfrm>
        </p:spPr>
        <p:txBody>
          <a:bodyPr>
            <a:normAutofit/>
          </a:bodyPr>
          <a:lstStyle/>
          <a:p>
            <a:pPr fontAlgn="t">
              <a:buNone/>
            </a:pPr>
            <a:endParaRPr lang="lt-LT" sz="1400" b="1" dirty="0"/>
          </a:p>
          <a:p>
            <a:pPr fontAlgn="t">
              <a:buNone/>
            </a:pPr>
            <a:r>
              <a:rPr lang="lt-LT" sz="1600" b="1" dirty="0"/>
              <a:t>Vertinimo tikslas</a:t>
            </a:r>
          </a:p>
          <a:p>
            <a:pPr algn="just" fontAlgn="t">
              <a:buNone/>
            </a:pPr>
            <a:r>
              <a:rPr lang="lt-LT" sz="1600" dirty="0"/>
              <a:t>    Įvertinti, kaip 2021–2027 m. ES fondų investicijos prisideda prie dvejopos paskirties technologijų, gynybos ir saugumo pramonės plėtros, nustatyti finansavimo spragas bei pateikti rekomendacijas 2028–2034 m. investicijų laikotarpiui. Buvo vertinamos EIM pažangos priemonės, finansuojamos iš ES fondų, EGADP ir nacionalinių lėšų.</a:t>
            </a:r>
          </a:p>
          <a:p>
            <a:pPr algn="just" fontAlgn="t">
              <a:buNone/>
            </a:pPr>
            <a:r>
              <a:rPr lang="lt-LT" sz="1600" b="1" dirty="0"/>
              <a:t>Pagrindiniai rezultatai</a:t>
            </a:r>
          </a:p>
          <a:p>
            <a:pPr algn="just" fontAlgn="t">
              <a:buFont typeface="Wingdings" panose="05000000000000000000" pitchFamily="2" charset="2"/>
              <a:buChar char="Ø"/>
            </a:pPr>
            <a:r>
              <a:rPr lang="lt-LT" sz="1600" dirty="0"/>
              <a:t>Įvertintos investicijos, kurių bendra apimtis siekia apie </a:t>
            </a:r>
            <a:r>
              <a:rPr lang="lt-LT" sz="1600" b="1" dirty="0"/>
              <a:t>1,5 mlrd. </a:t>
            </a:r>
            <a:r>
              <a:rPr lang="lt-LT" sz="1600" b="1" dirty="0" err="1"/>
              <a:t>Eur</a:t>
            </a:r>
            <a:endParaRPr lang="lt-LT" sz="1600" b="1" dirty="0"/>
          </a:p>
          <a:p>
            <a:pPr algn="just" fontAlgn="t">
              <a:buFont typeface="Wingdings" panose="05000000000000000000" pitchFamily="2" charset="2"/>
              <a:buChar char="Ø"/>
            </a:pPr>
            <a:r>
              <a:rPr lang="lt-LT" sz="1600" dirty="0"/>
              <a:t>Iki 2025 m. pabaigos identifikuoti </a:t>
            </a:r>
            <a:r>
              <a:rPr lang="lt-LT" sz="1600" b="1" dirty="0"/>
              <a:t>72 dvejopos paskirties projektai</a:t>
            </a:r>
            <a:r>
              <a:rPr lang="lt-LT" sz="1600" dirty="0"/>
              <a:t>, kuriems skirta </a:t>
            </a:r>
            <a:r>
              <a:rPr lang="lt-LT" sz="1600" b="1" dirty="0"/>
              <a:t>63,8 mln. </a:t>
            </a:r>
            <a:r>
              <a:rPr lang="lt-LT" sz="1600" b="1" dirty="0" err="1"/>
              <a:t>Eur</a:t>
            </a:r>
            <a:r>
              <a:rPr lang="lt-LT" sz="1600" dirty="0"/>
              <a:t> finansavimo.</a:t>
            </a:r>
          </a:p>
          <a:p>
            <a:pPr algn="just" fontAlgn="t">
              <a:buFont typeface="Wingdings" panose="05000000000000000000" pitchFamily="2" charset="2"/>
              <a:buChar char="Ø"/>
            </a:pPr>
            <a:r>
              <a:rPr lang="lt-LT" sz="1600" dirty="0"/>
              <a:t>Investicijos daugiausia nukreiptos į </a:t>
            </a:r>
            <a:r>
              <a:rPr lang="lt-LT" sz="1600" b="1" dirty="0"/>
              <a:t>MTEPI, inovacijų kūrimą, </a:t>
            </a:r>
            <a:r>
              <a:rPr lang="lt-LT" sz="1600" b="1" dirty="0" err="1"/>
              <a:t>skaitmenizavimą</a:t>
            </a:r>
            <a:r>
              <a:rPr lang="lt-LT" sz="1600" b="1" dirty="0"/>
              <a:t>, STEP technologijas, eksporto ir </a:t>
            </a:r>
            <a:r>
              <a:rPr lang="lt-LT" sz="1600" b="1" dirty="0" err="1"/>
              <a:t>tarptautiškumo</a:t>
            </a:r>
            <a:r>
              <a:rPr lang="lt-LT" sz="1600" b="1" dirty="0"/>
              <a:t> skatinimą</a:t>
            </a:r>
            <a:r>
              <a:rPr lang="lt-LT" sz="1600" dirty="0"/>
              <a:t>.</a:t>
            </a:r>
          </a:p>
          <a:p>
            <a:pPr algn="just" fontAlgn="t">
              <a:buFont typeface="Wingdings" panose="05000000000000000000" pitchFamily="2" charset="2"/>
              <a:buChar char="Ø"/>
            </a:pPr>
            <a:r>
              <a:rPr lang="lt-LT" sz="1600" dirty="0"/>
              <a:t>Nustatytas aukštas nacionalinių priemonių </a:t>
            </a:r>
            <a:r>
              <a:rPr lang="lt-LT" sz="1600" b="1" dirty="0"/>
              <a:t>suderinamumas ir papildomumas</a:t>
            </a:r>
            <a:r>
              <a:rPr lang="lt-LT" sz="1600" dirty="0"/>
              <a:t> su Europos gynybos fondu, „Europos horizontu“, NATO DIANA, NATO </a:t>
            </a:r>
            <a:r>
              <a:rPr lang="lt-LT" sz="1600" dirty="0" err="1"/>
              <a:t>Innovation</a:t>
            </a:r>
            <a:r>
              <a:rPr lang="lt-LT" sz="1600" dirty="0"/>
              <a:t> </a:t>
            </a:r>
            <a:r>
              <a:rPr lang="lt-LT" sz="1600" dirty="0" err="1"/>
              <a:t>Fund</a:t>
            </a:r>
            <a:r>
              <a:rPr lang="lt-LT" sz="1600" dirty="0"/>
              <a:t> ir </a:t>
            </a:r>
            <a:r>
              <a:rPr lang="lt-LT" sz="1600" dirty="0" err="1"/>
              <a:t>MILInvest</a:t>
            </a:r>
            <a:r>
              <a:rPr lang="lt-LT" sz="1600" dirty="0"/>
              <a:t> priemonėmis.</a:t>
            </a:r>
          </a:p>
          <a:p>
            <a:pPr algn="just" fontAlgn="t">
              <a:buFont typeface="Wingdings" panose="05000000000000000000" pitchFamily="2" charset="2"/>
              <a:buChar char="Ø"/>
            </a:pPr>
            <a:r>
              <a:rPr lang="lt-LT" sz="1600" dirty="0"/>
              <a:t>Dauguma vertintų veiklų išlieka aktualios būsimam 2028–2034 m. laikotarpiui ir atitinka ES konkurencingumo bei strateginio atsparumo stiprinimo prioritetus.</a:t>
            </a:r>
          </a:p>
          <a:p>
            <a:pPr algn="just" fontAlgn="t">
              <a:buNone/>
            </a:pPr>
            <a:endParaRPr lang="lt-LT" sz="1400" dirty="0"/>
          </a:p>
          <a:p>
            <a:pPr algn="just" fontAlgn="t">
              <a:buNone/>
            </a:pPr>
            <a:endParaRPr lang="lt-LT" sz="1200" dirty="0"/>
          </a:p>
          <a:p>
            <a:pPr algn="just" fontAlgn="t">
              <a:buNone/>
            </a:pPr>
            <a:endParaRPr lang="lt-LT" sz="1400" dirty="0"/>
          </a:p>
          <a:p>
            <a:pPr marL="0" indent="0" algn="just">
              <a:buNone/>
            </a:pPr>
            <a:endParaRPr lang="lt-LT" sz="1200" dirty="0">
              <a:solidFill>
                <a:schemeClr val="tx1"/>
              </a:solidFill>
              <a:ea typeface="Calibri" panose="020F0502020204030204" pitchFamily="34" charset="0"/>
            </a:endParaRPr>
          </a:p>
          <a:p>
            <a:pPr marL="0" indent="0">
              <a:buNone/>
            </a:pPr>
            <a:endParaRPr lang="lt-LT" dirty="0"/>
          </a:p>
        </p:txBody>
      </p:sp>
      <p:sp>
        <p:nvSpPr>
          <p:cNvPr id="4" name="Skaidrės numerio vietos rezervavimo ženklas 3">
            <a:extLst>
              <a:ext uri="{FF2B5EF4-FFF2-40B4-BE49-F238E27FC236}">
                <a16:creationId xmlns:a16="http://schemas.microsoft.com/office/drawing/2014/main" id="{7E14EFC0-9B56-3684-7574-7BE4C7128F7E}"/>
              </a:ext>
            </a:extLst>
          </p:cNvPr>
          <p:cNvSpPr>
            <a:spLocks noGrp="1"/>
          </p:cNvSpPr>
          <p:nvPr>
            <p:ph type="sldNum" sz="quarter" idx="12"/>
          </p:nvPr>
        </p:nvSpPr>
        <p:spPr/>
        <p:txBody>
          <a:bodyPr/>
          <a:lstStyle/>
          <a:p>
            <a:fld id="{767E0E13-C0E1-40DD-AD2A-FA99E02A5064}" type="slidenum">
              <a:rPr lang="lt-LT" smtClean="0"/>
              <a:t>8</a:t>
            </a:fld>
            <a:endParaRPr lang="lt-LT"/>
          </a:p>
        </p:txBody>
      </p:sp>
    </p:spTree>
    <p:extLst>
      <p:ext uri="{BB962C8B-B14F-4D97-AF65-F5344CB8AC3E}">
        <p14:creationId xmlns:p14="http://schemas.microsoft.com/office/powerpoint/2010/main" val="5536900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73DC73-A35F-9D3E-5810-6C144873C6A1}"/>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3FB27C3E-D33C-1046-B5E3-25E5BDD088BF}"/>
              </a:ext>
            </a:extLst>
          </p:cNvPr>
          <p:cNvSpPr>
            <a:spLocks noGrp="1"/>
          </p:cNvSpPr>
          <p:nvPr>
            <p:ph type="title"/>
          </p:nvPr>
        </p:nvSpPr>
        <p:spPr/>
        <p:txBody>
          <a:bodyPr>
            <a:normAutofit/>
          </a:bodyPr>
          <a:lstStyle/>
          <a:p>
            <a:r>
              <a:rPr lang="lt-LT" sz="2800" dirty="0"/>
              <a:t>„Ekonomikos ir inovacijų ministerijos valdymo sričių gynybos ir saugumo pramonės vertinimas“, EIM (2)</a:t>
            </a:r>
            <a:endParaRPr lang="lt-LT" sz="2800" dirty="0">
              <a:latin typeface="Arial" panose="020B0604020202020204" pitchFamily="34" charset="0"/>
              <a:cs typeface="Arial" panose="020B0604020202020204" pitchFamily="34" charset="0"/>
            </a:endParaRPr>
          </a:p>
        </p:txBody>
      </p:sp>
      <p:sp>
        <p:nvSpPr>
          <p:cNvPr id="3" name="Turinio vietos rezervavimo ženklas 2">
            <a:extLst>
              <a:ext uri="{FF2B5EF4-FFF2-40B4-BE49-F238E27FC236}">
                <a16:creationId xmlns:a16="http://schemas.microsoft.com/office/drawing/2014/main" id="{49856D40-08E5-B968-9D05-F93DF50999BE}"/>
              </a:ext>
            </a:extLst>
          </p:cNvPr>
          <p:cNvSpPr>
            <a:spLocks noGrp="1"/>
          </p:cNvSpPr>
          <p:nvPr>
            <p:ph idx="1"/>
          </p:nvPr>
        </p:nvSpPr>
        <p:spPr>
          <a:xfrm>
            <a:off x="838200" y="1463315"/>
            <a:ext cx="10515600" cy="5029560"/>
          </a:xfrm>
        </p:spPr>
        <p:txBody>
          <a:bodyPr>
            <a:normAutofit/>
          </a:bodyPr>
          <a:lstStyle/>
          <a:p>
            <a:pPr algn="just" fontAlgn="t">
              <a:buNone/>
            </a:pPr>
            <a:r>
              <a:rPr lang="lt-LT" sz="1500" b="1" dirty="0"/>
              <a:t>Pagrindinės išvados</a:t>
            </a:r>
          </a:p>
          <a:p>
            <a:pPr lvl="0" algn="just" fontAlgn="t">
              <a:buFont typeface="Wingdings" panose="05000000000000000000" pitchFamily="2" charset="2"/>
              <a:buChar char="Ø"/>
            </a:pPr>
            <a:r>
              <a:rPr lang="lt-LT" sz="1500" dirty="0"/>
              <a:t>Nors tik nedidelė dalis priemonių yra tiesiogiai orientuota į gynybos ir saugumo pramonę, reikšminga dalis investicijų prisideda prie sektoriaus augimo ir inovacijų plėtros</a:t>
            </a:r>
          </a:p>
          <a:p>
            <a:pPr lvl="0" algn="just" fontAlgn="t">
              <a:buFont typeface="Wingdings" panose="05000000000000000000" pitchFamily="2" charset="2"/>
              <a:buChar char="Ø"/>
            </a:pPr>
            <a:r>
              <a:rPr lang="lt-LT" sz="1500" dirty="0"/>
              <a:t>Priemonės efektyviai užpildo spragas tarp nacionalinių ir tarptautinių finansavimo instrumentų bei sudaro sąlygas augti </a:t>
            </a:r>
            <a:r>
              <a:rPr lang="lt-LT" sz="1500" dirty="0" err="1"/>
              <a:t>startuoliams</a:t>
            </a:r>
            <a:r>
              <a:rPr lang="lt-LT" sz="1500" dirty="0"/>
              <a:t> ir MVĮ. </a:t>
            </a:r>
          </a:p>
          <a:p>
            <a:pPr lvl="0" algn="just" fontAlgn="t">
              <a:buFont typeface="Wingdings" panose="05000000000000000000" pitchFamily="2" charset="2"/>
              <a:buChar char="Ø"/>
            </a:pPr>
            <a:r>
              <a:rPr lang="lt-LT" sz="1500" dirty="0"/>
              <a:t>Didžiausi poreikiai nustatyti ankstyvosios stadijos technologijų vystymo, prototipų testavimo, gamybos pajėgumų plėtros ir eksporto skatinimo srityse. </a:t>
            </a:r>
          </a:p>
          <a:p>
            <a:pPr lvl="0" algn="just" fontAlgn="t">
              <a:buFont typeface="Wingdings" panose="05000000000000000000" pitchFamily="2" charset="2"/>
              <a:buChar char="Ø"/>
            </a:pPr>
            <a:r>
              <a:rPr lang="lt-LT" sz="1500" dirty="0"/>
              <a:t>Lietuvos įmonių dalyvavimas tarptautinėse programose auga, tačiau išlieka būtinybė stiprinti integraciją į ES ir NATO vertės grandines. </a:t>
            </a:r>
          </a:p>
          <a:p>
            <a:pPr fontAlgn="t">
              <a:buNone/>
            </a:pPr>
            <a:r>
              <a:rPr lang="lt-LT" sz="1500" b="1" dirty="0"/>
              <a:t>Pagrindinės rekomendacijos 2028–2034 m.</a:t>
            </a:r>
          </a:p>
          <a:p>
            <a:pPr lvl="0" fontAlgn="t">
              <a:buFont typeface="Wingdings" panose="05000000000000000000" pitchFamily="2" charset="2"/>
              <a:buChar char="Ø"/>
            </a:pPr>
            <a:r>
              <a:rPr lang="lt-LT" sz="1500" dirty="0"/>
              <a:t>Didinti investicijas į gynybos ir saugumo srities </a:t>
            </a:r>
            <a:r>
              <a:rPr lang="lt-LT" sz="1500" b="1" dirty="0"/>
              <a:t>MTEPI, inovacijas ir dvejopos paskirties technologijų kūrimą</a:t>
            </a:r>
            <a:r>
              <a:rPr lang="lt-LT" sz="1500" dirty="0"/>
              <a:t>. </a:t>
            </a:r>
          </a:p>
          <a:p>
            <a:pPr lvl="0" fontAlgn="t">
              <a:buFont typeface="Wingdings" panose="05000000000000000000" pitchFamily="2" charset="2"/>
              <a:buChar char="Ø"/>
            </a:pPr>
            <a:r>
              <a:rPr lang="lt-LT" sz="1500" dirty="0"/>
              <a:t>Užtikrinti paramą </a:t>
            </a:r>
            <a:r>
              <a:rPr lang="lt-LT" sz="1500" b="1" dirty="0"/>
              <a:t>prototipų testavimui, bandomųjų partijų įsigijimui ir gamybos pajėgumų plėtrai</a:t>
            </a:r>
            <a:r>
              <a:rPr lang="lt-LT" sz="1500" dirty="0"/>
              <a:t>.</a:t>
            </a:r>
          </a:p>
          <a:p>
            <a:pPr lvl="0" fontAlgn="t">
              <a:buFont typeface="Wingdings" panose="05000000000000000000" pitchFamily="2" charset="2"/>
              <a:buChar char="Ø"/>
            </a:pPr>
            <a:r>
              <a:rPr lang="lt-LT" sz="1500" dirty="0"/>
              <a:t> Stiprinti Lietuvos įmonių integraciją į </a:t>
            </a:r>
            <a:r>
              <a:rPr lang="lt-LT" sz="1500" b="1" dirty="0"/>
              <a:t>ES ir NATO tiekimo bei inovacijų grandines</a:t>
            </a:r>
            <a:r>
              <a:rPr lang="lt-LT" sz="1500" dirty="0"/>
              <a:t>, skatinant partnerystes ir dalyvavimą tarptautiniuose konsorciumuose. </a:t>
            </a:r>
          </a:p>
          <a:p>
            <a:pPr lvl="0" fontAlgn="t">
              <a:buFont typeface="Wingdings" panose="05000000000000000000" pitchFamily="2" charset="2"/>
              <a:buChar char="Ø"/>
            </a:pPr>
            <a:r>
              <a:rPr lang="lt-LT" sz="1500" dirty="0"/>
              <a:t>Plėtoti finansines priemones, skirtas sparčiai augančioms gynybos ir dvejopos paskirties įmonėms (</a:t>
            </a:r>
            <a:r>
              <a:rPr lang="lt-LT" sz="1500" dirty="0" err="1"/>
              <a:t>scale-up</a:t>
            </a:r>
            <a:r>
              <a:rPr lang="lt-LT" sz="1500" dirty="0"/>
              <a:t> etapui). </a:t>
            </a:r>
          </a:p>
          <a:p>
            <a:pPr lvl="0" fontAlgn="t">
              <a:buFont typeface="Wingdings" panose="05000000000000000000" pitchFamily="2" charset="2"/>
              <a:buChar char="Ø"/>
            </a:pPr>
            <a:r>
              <a:rPr lang="lt-LT" sz="1500" dirty="0"/>
              <a:t>Gerinti strateginį koordinavimą, ilgalaikį planavimą ir gynybos inovacijų ekosistemos valdymą.</a:t>
            </a:r>
          </a:p>
          <a:p>
            <a:pPr algn="just" fontAlgn="t">
              <a:buFont typeface="Wingdings" panose="05000000000000000000" pitchFamily="2" charset="2"/>
              <a:buChar char="Ø"/>
            </a:pPr>
            <a:endParaRPr lang="lt-LT" sz="1200" dirty="0"/>
          </a:p>
          <a:p>
            <a:pPr algn="just" fontAlgn="t">
              <a:buNone/>
            </a:pPr>
            <a:endParaRPr lang="lt-LT" sz="1400" dirty="0"/>
          </a:p>
          <a:p>
            <a:pPr marL="0" indent="0" algn="just">
              <a:buNone/>
            </a:pPr>
            <a:endParaRPr lang="lt-LT" sz="1200" dirty="0">
              <a:solidFill>
                <a:schemeClr val="tx1"/>
              </a:solidFill>
              <a:ea typeface="Calibri" panose="020F0502020204030204" pitchFamily="34" charset="0"/>
            </a:endParaRPr>
          </a:p>
          <a:p>
            <a:pPr marL="0" indent="0">
              <a:buNone/>
            </a:pPr>
            <a:endParaRPr lang="lt-LT" dirty="0"/>
          </a:p>
        </p:txBody>
      </p:sp>
      <p:sp>
        <p:nvSpPr>
          <p:cNvPr id="4" name="Skaidrės numerio vietos rezervavimo ženklas 3">
            <a:extLst>
              <a:ext uri="{FF2B5EF4-FFF2-40B4-BE49-F238E27FC236}">
                <a16:creationId xmlns:a16="http://schemas.microsoft.com/office/drawing/2014/main" id="{DBB0E81F-306C-6A10-13D9-0A7E49E79E06}"/>
              </a:ext>
            </a:extLst>
          </p:cNvPr>
          <p:cNvSpPr>
            <a:spLocks noGrp="1"/>
          </p:cNvSpPr>
          <p:nvPr>
            <p:ph type="sldNum" sz="quarter" idx="12"/>
          </p:nvPr>
        </p:nvSpPr>
        <p:spPr/>
        <p:txBody>
          <a:bodyPr/>
          <a:lstStyle/>
          <a:p>
            <a:fld id="{767E0E13-C0E1-40DD-AD2A-FA99E02A5064}" type="slidenum">
              <a:rPr lang="lt-LT" smtClean="0"/>
              <a:t>9</a:t>
            </a:fld>
            <a:endParaRPr lang="lt-LT"/>
          </a:p>
        </p:txBody>
      </p:sp>
    </p:spTree>
    <p:extLst>
      <p:ext uri="{BB962C8B-B14F-4D97-AF65-F5344CB8AC3E}">
        <p14:creationId xmlns:p14="http://schemas.microsoft.com/office/powerpoint/2010/main" val="3556207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31E31F7-F5E4-B7C7-B846-35BE5C293396}"/>
              </a:ext>
            </a:extLst>
          </p:cNvPr>
          <p:cNvSpPr>
            <a:spLocks noGrp="1"/>
          </p:cNvSpPr>
          <p:nvPr>
            <p:ph type="title"/>
          </p:nvPr>
        </p:nvSpPr>
        <p:spPr/>
        <p:txBody>
          <a:bodyPr>
            <a:normAutofit/>
          </a:bodyPr>
          <a:lstStyle/>
          <a:p>
            <a:r>
              <a:rPr lang="lt-LT" sz="2800" dirty="0"/>
              <a:t>„2021–2027 m. ES fondų investicijų programos įgyvendinimo tarpinis vertinimas“, FM (1)</a:t>
            </a:r>
            <a:br>
              <a:rPr lang="lt-LT" sz="2800" dirty="0"/>
            </a:br>
            <a:endParaRPr lang="lt-LT" sz="2800" dirty="0"/>
          </a:p>
        </p:txBody>
      </p:sp>
      <p:sp>
        <p:nvSpPr>
          <p:cNvPr id="3" name="Turinio vietos rezervavimo ženklas 2">
            <a:extLst>
              <a:ext uri="{FF2B5EF4-FFF2-40B4-BE49-F238E27FC236}">
                <a16:creationId xmlns:a16="http://schemas.microsoft.com/office/drawing/2014/main" id="{6F51B9EC-BCCA-248C-B773-B1E963CEB01A}"/>
              </a:ext>
            </a:extLst>
          </p:cNvPr>
          <p:cNvSpPr>
            <a:spLocks noGrp="1"/>
          </p:cNvSpPr>
          <p:nvPr>
            <p:ph idx="1"/>
          </p:nvPr>
        </p:nvSpPr>
        <p:spPr>
          <a:xfrm>
            <a:off x="838200" y="1242204"/>
            <a:ext cx="10515600" cy="5175849"/>
          </a:xfrm>
        </p:spPr>
        <p:txBody>
          <a:bodyPr>
            <a:normAutofit/>
          </a:bodyPr>
          <a:lstStyle/>
          <a:p>
            <a:pPr fontAlgn="t">
              <a:buNone/>
            </a:pPr>
            <a:r>
              <a:rPr lang="lt-LT" sz="1600" b="1" dirty="0"/>
              <a:t>Vertinimo tikslas</a:t>
            </a:r>
          </a:p>
          <a:p>
            <a:pPr algn="just" fontAlgn="t">
              <a:buNone/>
            </a:pPr>
            <a:r>
              <a:rPr lang="lt-LT" sz="1600" dirty="0"/>
              <a:t>    Įvertinti Investicijų programos įgyvendinimo pažangą, jos indėlį siekiant politikos tikslų ir pateikti pagrindą Programos vidurio peržiūrai bei tolesniam efektyviam ES investicijų panaudojimui. Vertinime analizuotas Programos tinkamumas, rezultatyvumas, tikėtinas poveikis, intervencijų logika ir stebėsenos sistema.</a:t>
            </a:r>
          </a:p>
          <a:p>
            <a:pPr fontAlgn="t">
              <a:buNone/>
            </a:pPr>
            <a:r>
              <a:rPr lang="lt-LT" sz="1600" b="1" dirty="0"/>
              <a:t>Pagrindiniai rezultatai</a:t>
            </a:r>
          </a:p>
          <a:p>
            <a:pPr algn="just" fontAlgn="t">
              <a:buFont typeface="Wingdings" panose="05000000000000000000" pitchFamily="2" charset="2"/>
              <a:buChar char="Ø"/>
            </a:pPr>
            <a:r>
              <a:rPr lang="lt-LT" sz="1600" b="1" dirty="0"/>
              <a:t>Programos intervencijos išlieka aktualios ir atitinka Lietuvos vystymosi poreikius.</a:t>
            </a:r>
            <a:r>
              <a:rPr lang="lt-LT" sz="1600" dirty="0"/>
              <a:t> Nustatyta, kad nuo Programos patvirtinimo pradžios intervencijų tinkamumas nesumažėjo. </a:t>
            </a:r>
          </a:p>
          <a:p>
            <a:pPr algn="just" fontAlgn="t">
              <a:buFont typeface="Wingdings" panose="05000000000000000000" pitchFamily="2" charset="2"/>
              <a:buChar char="Ø"/>
            </a:pPr>
            <a:r>
              <a:rPr lang="lt-LT" sz="1600" b="1" dirty="0"/>
              <a:t>Didžiausias poveikis prognozuojamas srityse, kur vykdomos nacionalinės reformos ir aiškiai nustatyti prioritetai.</a:t>
            </a:r>
            <a:r>
              <a:rPr lang="lt-LT" sz="1600" dirty="0"/>
              <a:t> Ypač reikšmingas investicijų indėlis į atsinaujinančių energijos išteklių plėtrą, energetinę nepriklausomybę, sveikatos sistemos reformas ir </a:t>
            </a:r>
            <a:r>
              <a:rPr lang="lt-LT" sz="1600" dirty="0" err="1"/>
              <a:t>įtraukųjį</a:t>
            </a:r>
            <a:r>
              <a:rPr lang="lt-LT" sz="1600" dirty="0"/>
              <a:t> ugdymą. </a:t>
            </a:r>
          </a:p>
          <a:p>
            <a:pPr algn="just" fontAlgn="t">
              <a:buFont typeface="Wingdings" panose="05000000000000000000" pitchFamily="2" charset="2"/>
              <a:buChar char="Ø"/>
            </a:pPr>
            <a:r>
              <a:rPr lang="lt-LT" sz="1600" b="1" dirty="0"/>
              <a:t>Tiesioginė nauda pasiekia dideles tikslinių grupių dalis</a:t>
            </a:r>
            <a:r>
              <a:rPr lang="lt-LT" sz="1600" dirty="0"/>
              <a:t>, įskaitant bedarbius, vaikus su negalia, įvairių sričių specialistus bei regionų gyventojus. </a:t>
            </a:r>
          </a:p>
          <a:p>
            <a:pPr algn="just" fontAlgn="t">
              <a:buFont typeface="Wingdings" panose="05000000000000000000" pitchFamily="2" charset="2"/>
              <a:buChar char="Ø"/>
            </a:pPr>
            <a:r>
              <a:rPr lang="lt-LT" sz="1600" b="1" dirty="0"/>
              <a:t>Programa prisideda prie ekonominės, socialinės ir aplinkosauginės plėtros</a:t>
            </a:r>
            <a:r>
              <a:rPr lang="lt-LT" sz="1600" dirty="0"/>
              <a:t>, tačiau didžiausia investicijų dalis nukreipta į socialinės plėtros tikslus (apie 47 % finansavimo). </a:t>
            </a:r>
          </a:p>
          <a:p>
            <a:pPr algn="just" fontAlgn="t">
              <a:buFont typeface="Wingdings" panose="05000000000000000000" pitchFamily="2" charset="2"/>
              <a:buChar char="Ø"/>
            </a:pPr>
            <a:r>
              <a:rPr lang="lt-LT" sz="1600" b="1" dirty="0"/>
              <a:t>Programa sėkmingai adaptuojama prie naujų poreikių</a:t>
            </a:r>
            <a:r>
              <a:rPr lang="lt-LT" sz="1600" dirty="0"/>
              <a:t>, įtraukiant investicijas į dirbtinį intelektą, ypatingos svarbos technologijas (STEP) ir kitus strateginius prioritetus. </a:t>
            </a:r>
          </a:p>
          <a:p>
            <a:pPr algn="just" fontAlgn="t">
              <a:buNone/>
            </a:pPr>
            <a:endParaRPr lang="lt-LT" sz="1600" dirty="0"/>
          </a:p>
          <a:p>
            <a:pPr marL="0" indent="0">
              <a:buNone/>
            </a:pPr>
            <a:endParaRPr lang="lt-LT" dirty="0"/>
          </a:p>
        </p:txBody>
      </p:sp>
      <p:sp>
        <p:nvSpPr>
          <p:cNvPr id="4" name="Skaidrės numerio vietos rezervavimo ženklas 3">
            <a:extLst>
              <a:ext uri="{FF2B5EF4-FFF2-40B4-BE49-F238E27FC236}">
                <a16:creationId xmlns:a16="http://schemas.microsoft.com/office/drawing/2014/main" id="{5EB312E2-3FA4-B820-17F4-777550D3946F}"/>
              </a:ext>
            </a:extLst>
          </p:cNvPr>
          <p:cNvSpPr>
            <a:spLocks noGrp="1"/>
          </p:cNvSpPr>
          <p:nvPr>
            <p:ph type="sldNum" sz="quarter" idx="12"/>
          </p:nvPr>
        </p:nvSpPr>
        <p:spPr/>
        <p:txBody>
          <a:bodyPr/>
          <a:lstStyle/>
          <a:p>
            <a:fld id="{767E0E13-C0E1-40DD-AD2A-FA99E02A5064}" type="slidenum">
              <a:rPr lang="lt-LT" smtClean="0"/>
              <a:t>10</a:t>
            </a:fld>
            <a:endParaRPr lang="lt-LT"/>
          </a:p>
        </p:txBody>
      </p:sp>
    </p:spTree>
    <p:extLst>
      <p:ext uri="{BB962C8B-B14F-4D97-AF65-F5344CB8AC3E}">
        <p14:creationId xmlns:p14="http://schemas.microsoft.com/office/powerpoint/2010/main" val="10450511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83607EE-4B37-9F8C-6A7D-196F6D64AB7B}"/>
              </a:ext>
            </a:extLst>
          </p:cNvPr>
          <p:cNvSpPr>
            <a:spLocks noGrp="1"/>
          </p:cNvSpPr>
          <p:nvPr>
            <p:ph type="title"/>
          </p:nvPr>
        </p:nvSpPr>
        <p:spPr/>
        <p:txBody>
          <a:bodyPr>
            <a:normAutofit/>
          </a:bodyPr>
          <a:lstStyle/>
          <a:p>
            <a:r>
              <a:rPr lang="lt-LT" sz="2800" dirty="0"/>
              <a:t>„2021–2027 m. ES fondų investicijų programos įgyvendinimo tarpinis vertinimas“, FM (2)</a:t>
            </a:r>
          </a:p>
        </p:txBody>
      </p:sp>
      <p:sp>
        <p:nvSpPr>
          <p:cNvPr id="3" name="Turinio vietos rezervavimo ženklas 2">
            <a:extLst>
              <a:ext uri="{FF2B5EF4-FFF2-40B4-BE49-F238E27FC236}">
                <a16:creationId xmlns:a16="http://schemas.microsoft.com/office/drawing/2014/main" id="{9E5BD530-524C-2377-6C51-530303338157}"/>
              </a:ext>
            </a:extLst>
          </p:cNvPr>
          <p:cNvSpPr>
            <a:spLocks noGrp="1"/>
          </p:cNvSpPr>
          <p:nvPr>
            <p:ph idx="1"/>
          </p:nvPr>
        </p:nvSpPr>
        <p:spPr>
          <a:xfrm>
            <a:off x="838200" y="1854678"/>
            <a:ext cx="10515600" cy="4744529"/>
          </a:xfrm>
        </p:spPr>
        <p:txBody>
          <a:bodyPr>
            <a:normAutofit/>
          </a:bodyPr>
          <a:lstStyle/>
          <a:p>
            <a:pPr fontAlgn="t">
              <a:buNone/>
            </a:pPr>
            <a:r>
              <a:rPr lang="lt-LT" sz="1600" b="1" dirty="0"/>
              <a:t>Pagrindinės išvados</a:t>
            </a:r>
          </a:p>
          <a:p>
            <a:pPr algn="just" fontAlgn="t">
              <a:buFont typeface="Wingdings" panose="05000000000000000000" pitchFamily="2" charset="2"/>
              <a:buChar char="Ø"/>
            </a:pPr>
            <a:r>
              <a:rPr lang="lt-LT" sz="1600" b="1" dirty="0"/>
              <a:t>Programa veikia efektyviai, tačiau turi būti lanksti</a:t>
            </a:r>
          </a:p>
          <a:p>
            <a:pPr marL="0" indent="0" algn="just" fontAlgn="t">
              <a:buNone/>
            </a:pPr>
            <a:r>
              <a:rPr lang="lt-LT" sz="1600" dirty="0"/>
              <a:t>Geopolitiniai pokyčiai, spartus technologijų vystymasis ir nauji saugumo iššūkiai reikalauja nuolat atnaujinti investicijų turinį ir plėsti tam tikras intervencijas.</a:t>
            </a:r>
          </a:p>
          <a:p>
            <a:pPr algn="just" fontAlgn="t">
              <a:buFont typeface="Wingdings" panose="05000000000000000000" pitchFamily="2" charset="2"/>
              <a:buChar char="Ø"/>
            </a:pPr>
            <a:r>
              <a:rPr lang="lt-LT" sz="1600" b="1" dirty="0"/>
              <a:t>Reikalinga stipresnė sinergija tarp sektorių</a:t>
            </a:r>
          </a:p>
          <a:p>
            <a:pPr marL="0" indent="0" algn="just" fontAlgn="t">
              <a:buNone/>
            </a:pPr>
            <a:r>
              <a:rPr lang="lt-LT" sz="1600" dirty="0"/>
              <a:t>Nors dubliavimo rizika valdoma, planavimo ir įgyvendinimo etapuose nepakankamai išnaudojamos galimybės kurti sinergiją tarp skirtingų politikos sričių ir finansavimo instrumentų. </a:t>
            </a:r>
          </a:p>
          <a:p>
            <a:pPr algn="just" fontAlgn="t">
              <a:buFont typeface="Wingdings" panose="05000000000000000000" pitchFamily="2" charset="2"/>
              <a:buChar char="Ø"/>
            </a:pPr>
            <a:r>
              <a:rPr lang="lt-LT" sz="1600" b="1" dirty="0"/>
              <a:t>Regioninė plėtra turi labiau remtis teritoriniu potencialu</a:t>
            </a:r>
          </a:p>
          <a:p>
            <a:pPr marL="0" indent="0" algn="just" fontAlgn="t">
              <a:buNone/>
            </a:pPr>
            <a:r>
              <a:rPr lang="lt-LT" sz="1600" dirty="0"/>
              <a:t>Regionų planuose vyrauja panašūs sprendimai, todėl nepakankamai atsiskleidžia regionų specializacija ir konkurenciniai pranašumai. </a:t>
            </a:r>
          </a:p>
          <a:p>
            <a:pPr algn="just" fontAlgn="t">
              <a:buFont typeface="Wingdings" panose="05000000000000000000" pitchFamily="2" charset="2"/>
              <a:buChar char="Ø"/>
            </a:pPr>
            <a:r>
              <a:rPr lang="lt-LT" sz="1600" b="1" dirty="0"/>
              <a:t>Reikalingi </a:t>
            </a:r>
            <a:r>
              <a:rPr lang="lt-LT" sz="1600" b="1" dirty="0" err="1"/>
              <a:t>inovatyvesni</a:t>
            </a:r>
            <a:r>
              <a:rPr lang="lt-LT" sz="1600" b="1" dirty="0"/>
              <a:t> viešųjų paslaugų sprendimai</a:t>
            </a:r>
          </a:p>
          <a:p>
            <a:pPr marL="0" indent="0" algn="just" fontAlgn="t">
              <a:buNone/>
            </a:pPr>
            <a:r>
              <a:rPr lang="lt-LT" sz="1600" dirty="0"/>
              <a:t>Viešųjų paslaugų modernizavimas turėtų būti labiau grindžiamas inovacijomis, skaitmeniniais sprendimais ir savivaldybių bendradarbiavimu.</a:t>
            </a:r>
          </a:p>
        </p:txBody>
      </p:sp>
      <p:sp>
        <p:nvSpPr>
          <p:cNvPr id="4" name="Skaidrės numerio vietos rezervavimo ženklas 3">
            <a:extLst>
              <a:ext uri="{FF2B5EF4-FFF2-40B4-BE49-F238E27FC236}">
                <a16:creationId xmlns:a16="http://schemas.microsoft.com/office/drawing/2014/main" id="{3498BDB6-E38B-CD37-C77F-55EC6C0EA9F5}"/>
              </a:ext>
            </a:extLst>
          </p:cNvPr>
          <p:cNvSpPr>
            <a:spLocks noGrp="1"/>
          </p:cNvSpPr>
          <p:nvPr>
            <p:ph type="sldNum" sz="quarter" idx="12"/>
          </p:nvPr>
        </p:nvSpPr>
        <p:spPr/>
        <p:txBody>
          <a:bodyPr/>
          <a:lstStyle/>
          <a:p>
            <a:fld id="{767E0E13-C0E1-40DD-AD2A-FA99E02A5064}" type="slidenum">
              <a:rPr lang="lt-LT" smtClean="0"/>
              <a:t>11</a:t>
            </a:fld>
            <a:endParaRPr lang="lt-LT"/>
          </a:p>
        </p:txBody>
      </p:sp>
    </p:spTree>
    <p:extLst>
      <p:ext uri="{BB962C8B-B14F-4D97-AF65-F5344CB8AC3E}">
        <p14:creationId xmlns:p14="http://schemas.microsoft.com/office/powerpoint/2010/main" val="23520855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575F1-61D1-7813-E260-36091A908DD5}"/>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80763669-585C-D44A-A9BF-64C83FB81717}"/>
              </a:ext>
            </a:extLst>
          </p:cNvPr>
          <p:cNvSpPr>
            <a:spLocks noGrp="1"/>
          </p:cNvSpPr>
          <p:nvPr>
            <p:ph type="title"/>
          </p:nvPr>
        </p:nvSpPr>
        <p:spPr/>
        <p:txBody>
          <a:bodyPr>
            <a:normAutofit/>
          </a:bodyPr>
          <a:lstStyle/>
          <a:p>
            <a:r>
              <a:rPr lang="lt-LT" sz="2800" dirty="0"/>
              <a:t>„2021–2027 m. ES fondų investicijų programos įgyvendinimo tarpinis vertinimas“, FM (3)</a:t>
            </a:r>
          </a:p>
        </p:txBody>
      </p:sp>
      <p:sp>
        <p:nvSpPr>
          <p:cNvPr id="3" name="Turinio vietos rezervavimo ženklas 2">
            <a:extLst>
              <a:ext uri="{FF2B5EF4-FFF2-40B4-BE49-F238E27FC236}">
                <a16:creationId xmlns:a16="http://schemas.microsoft.com/office/drawing/2014/main" id="{E1EC799A-E3B5-DE6A-34BD-007DEDCF9AF1}"/>
              </a:ext>
            </a:extLst>
          </p:cNvPr>
          <p:cNvSpPr>
            <a:spLocks noGrp="1"/>
          </p:cNvSpPr>
          <p:nvPr>
            <p:ph idx="1"/>
          </p:nvPr>
        </p:nvSpPr>
        <p:spPr>
          <a:xfrm>
            <a:off x="984849" y="2053086"/>
            <a:ext cx="10515600" cy="3726613"/>
          </a:xfrm>
        </p:spPr>
        <p:txBody>
          <a:bodyPr>
            <a:normAutofit/>
          </a:bodyPr>
          <a:lstStyle/>
          <a:p>
            <a:pPr fontAlgn="t">
              <a:buNone/>
            </a:pPr>
            <a:r>
              <a:rPr lang="lt-LT" sz="1900" b="1" dirty="0"/>
              <a:t>Pagrindinės rekomendacijos</a:t>
            </a:r>
          </a:p>
          <a:p>
            <a:pPr algn="just" fontAlgn="t">
              <a:buFont typeface="Wingdings" panose="05000000000000000000" pitchFamily="2" charset="2"/>
              <a:buChar char="Ø"/>
            </a:pPr>
            <a:r>
              <a:rPr lang="lt-LT" sz="1900" dirty="0"/>
              <a:t>Stiprinti įrodymais grįstą regioninių investicijų planavimą ir tematinę koncentraciją.</a:t>
            </a:r>
          </a:p>
          <a:p>
            <a:pPr algn="just" fontAlgn="t">
              <a:buFont typeface="Wingdings" panose="05000000000000000000" pitchFamily="2" charset="2"/>
              <a:buChar char="Ø"/>
            </a:pPr>
            <a:r>
              <a:rPr lang="lt-LT" sz="1900" dirty="0"/>
              <a:t>Skatinti </a:t>
            </a:r>
            <a:r>
              <a:rPr lang="lt-LT" sz="1900" dirty="0" err="1"/>
              <a:t>inovatyvių</a:t>
            </a:r>
            <a:r>
              <a:rPr lang="lt-LT" sz="1900" dirty="0"/>
              <a:t> ir skaitmeninių sprendimų integravimą į viešąsias paslaugas bei infrastruktūros projektus. </a:t>
            </a:r>
          </a:p>
          <a:p>
            <a:pPr algn="just" fontAlgn="t">
              <a:buFont typeface="Wingdings" panose="05000000000000000000" pitchFamily="2" charset="2"/>
              <a:buChar char="Ø"/>
            </a:pPr>
            <a:r>
              <a:rPr lang="lt-LT" sz="1900" dirty="0"/>
              <a:t>Gerinti koordinavimą tarp skirtingų ministerijų, politikos sričių ir paramos instrumentų, planuojant intervencijas portfelio principu. </a:t>
            </a:r>
          </a:p>
          <a:p>
            <a:pPr algn="just" fontAlgn="t">
              <a:buFont typeface="Wingdings" panose="05000000000000000000" pitchFamily="2" charset="2"/>
              <a:buChar char="Ø"/>
            </a:pPr>
            <a:r>
              <a:rPr lang="lt-LT" sz="1900" dirty="0"/>
              <a:t>Stiprinti investicijų indėlį į visuomenės atsparumą, civilinę saugą ir pasirengimą ekstremalioms situacijoms. </a:t>
            </a:r>
          </a:p>
          <a:p>
            <a:pPr algn="just" fontAlgn="t">
              <a:buFont typeface="Wingdings" panose="05000000000000000000" pitchFamily="2" charset="2"/>
              <a:buChar char="Ø"/>
            </a:pPr>
            <a:r>
              <a:rPr lang="lt-LT" sz="1900" dirty="0"/>
              <a:t>Tobulinti stebėsenos rodiklių sistemą ir pareiškėjams teikiamas administravimo paslaugas, didinant jų aiškumą ir efektyvumą.</a:t>
            </a:r>
            <a:endParaRPr lang="lt-LT" sz="1600" dirty="0"/>
          </a:p>
        </p:txBody>
      </p:sp>
      <p:sp>
        <p:nvSpPr>
          <p:cNvPr id="4" name="Skaidrės numerio vietos rezervavimo ženklas 3">
            <a:extLst>
              <a:ext uri="{FF2B5EF4-FFF2-40B4-BE49-F238E27FC236}">
                <a16:creationId xmlns:a16="http://schemas.microsoft.com/office/drawing/2014/main" id="{E70DA34C-54BA-E79A-F0C1-F43FBA277F52}"/>
              </a:ext>
            </a:extLst>
          </p:cNvPr>
          <p:cNvSpPr>
            <a:spLocks noGrp="1"/>
          </p:cNvSpPr>
          <p:nvPr>
            <p:ph type="sldNum" sz="quarter" idx="12"/>
          </p:nvPr>
        </p:nvSpPr>
        <p:spPr/>
        <p:txBody>
          <a:bodyPr/>
          <a:lstStyle/>
          <a:p>
            <a:fld id="{767E0E13-C0E1-40DD-AD2A-FA99E02A5064}" type="slidenum">
              <a:rPr lang="lt-LT" smtClean="0"/>
              <a:t>12</a:t>
            </a:fld>
            <a:endParaRPr lang="lt-LT"/>
          </a:p>
        </p:txBody>
      </p:sp>
    </p:spTree>
    <p:extLst>
      <p:ext uri="{BB962C8B-B14F-4D97-AF65-F5344CB8AC3E}">
        <p14:creationId xmlns:p14="http://schemas.microsoft.com/office/powerpoint/2010/main" val="41689667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AD2D2-EECC-3823-9CCD-3CF6B50D9F1A}"/>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CC21E04A-650E-90CB-8ECD-3FCC2B3033B7}"/>
              </a:ext>
            </a:extLst>
          </p:cNvPr>
          <p:cNvSpPr>
            <a:spLocks noGrp="1"/>
          </p:cNvSpPr>
          <p:nvPr>
            <p:ph type="title"/>
          </p:nvPr>
        </p:nvSpPr>
        <p:spPr/>
        <p:txBody>
          <a:bodyPr>
            <a:noAutofit/>
          </a:bodyPr>
          <a:lstStyle/>
          <a:p>
            <a:pPr algn="just"/>
            <a:r>
              <a:rPr lang="lt-LT" sz="2000" dirty="0"/>
              <a:t>„2014–2020 metų Europos Sąjungos fondų investicijų veiksmų programos 8 prioriteto „Socialinės </a:t>
            </a:r>
            <a:r>
              <a:rPr lang="lt-LT" sz="2000" dirty="0" err="1"/>
              <a:t>įtraukties</a:t>
            </a:r>
            <a:r>
              <a:rPr lang="lt-LT" sz="2000" dirty="0"/>
              <a:t> didinimas ir kova su skurdu“ įgyvendinimo priemonės Nr. 08.4.2-ESFA-K-616 „Sveikatos priežiūros kokybės ir prieinamumo gerinimas tikslinėms gyventojų grupėms įgyvendinant </a:t>
            </a:r>
            <a:r>
              <a:rPr lang="lt-LT" sz="2000" dirty="0" err="1"/>
              <a:t>inovatyvius</a:t>
            </a:r>
            <a:r>
              <a:rPr lang="lt-LT" sz="2000" dirty="0"/>
              <a:t> ir efektyvius sveikatos priežiūros modelius“ poveikio vertinimas“, SAM (1)</a:t>
            </a:r>
          </a:p>
        </p:txBody>
      </p:sp>
      <p:sp>
        <p:nvSpPr>
          <p:cNvPr id="3" name="Turinio vietos rezervavimo ženklas 2">
            <a:extLst>
              <a:ext uri="{FF2B5EF4-FFF2-40B4-BE49-F238E27FC236}">
                <a16:creationId xmlns:a16="http://schemas.microsoft.com/office/drawing/2014/main" id="{90E576B1-156B-01FF-1C77-8D0DDC43CBF8}"/>
              </a:ext>
            </a:extLst>
          </p:cNvPr>
          <p:cNvSpPr>
            <a:spLocks noGrp="1"/>
          </p:cNvSpPr>
          <p:nvPr>
            <p:ph idx="1"/>
          </p:nvPr>
        </p:nvSpPr>
        <p:spPr>
          <a:xfrm>
            <a:off x="984849" y="1690688"/>
            <a:ext cx="10515600" cy="4917145"/>
          </a:xfrm>
        </p:spPr>
        <p:txBody>
          <a:bodyPr>
            <a:normAutofit fontScale="25000" lnSpcReduction="20000"/>
          </a:bodyPr>
          <a:lstStyle/>
          <a:p>
            <a:pPr fontAlgn="t">
              <a:buNone/>
            </a:pPr>
            <a:r>
              <a:rPr lang="lt-LT" sz="7200" b="1" dirty="0"/>
              <a:t>Vertinimo tikslas</a:t>
            </a:r>
          </a:p>
          <a:p>
            <a:pPr algn="just" fontAlgn="t">
              <a:lnSpc>
                <a:spcPct val="120000"/>
              </a:lnSpc>
              <a:buNone/>
            </a:pPr>
            <a:r>
              <a:rPr lang="lt-LT" sz="6400" dirty="0"/>
              <a:t>   Įvertinti pagal priemonę „Sveikatos priežiūros kokybės ir prieinamumo gerinimas tikslinėms gyventojų grupėms įgyvendinant </a:t>
            </a:r>
            <a:r>
              <a:rPr lang="lt-LT" sz="6400" dirty="0" err="1"/>
              <a:t>inovatyvius</a:t>
            </a:r>
            <a:r>
              <a:rPr lang="lt-LT" sz="6400" dirty="0"/>
              <a:t> ir efektyvius sveikatos priežiūros modelius“ išbandytų sveikatos priežiūros modelių rezultatus, poveikį ir diegimo nacionaliniu mastu galimybes.</a:t>
            </a:r>
          </a:p>
          <a:p>
            <a:pPr algn="just" fontAlgn="t">
              <a:buNone/>
            </a:pPr>
            <a:r>
              <a:rPr lang="lt-LT" sz="7200" b="1" dirty="0"/>
              <a:t>Pagrindiniai rezultatai</a:t>
            </a:r>
          </a:p>
          <a:p>
            <a:pPr algn="just" fontAlgn="t">
              <a:lnSpc>
                <a:spcPct val="120000"/>
              </a:lnSpc>
              <a:buFont typeface="Wingdings" panose="05000000000000000000" pitchFamily="2" charset="2"/>
              <a:buChar char="Ø"/>
            </a:pPr>
            <a:r>
              <a:rPr lang="lt-LT" sz="6400" b="1" dirty="0"/>
              <a:t>Investicijų mastas</a:t>
            </a:r>
            <a:endParaRPr lang="lt-LT" sz="6400" dirty="0"/>
          </a:p>
          <a:p>
            <a:pPr marL="0" lvl="0" indent="0" algn="just" fontAlgn="t">
              <a:lnSpc>
                <a:spcPct val="120000"/>
              </a:lnSpc>
              <a:buNone/>
            </a:pPr>
            <a:r>
              <a:rPr lang="lt-LT" sz="6400" dirty="0"/>
              <a:t>Išbandyta 14 </a:t>
            </a:r>
            <a:r>
              <a:rPr lang="lt-LT" sz="6400" dirty="0" err="1"/>
              <a:t>inovatyvių</a:t>
            </a:r>
            <a:r>
              <a:rPr lang="lt-LT" sz="6400" dirty="0"/>
              <a:t> sveikatos priežiūros modelių. Dalyvavo 14 sveikatos priežiūros įstaigų ir 55 partneriai. Į veiklas įtraukta daugiau kaip 4,5 tūkst. pacientų, sergančių keliomis lėtinėmis ligomis.</a:t>
            </a:r>
          </a:p>
          <a:p>
            <a:pPr algn="just" fontAlgn="t">
              <a:lnSpc>
                <a:spcPct val="120000"/>
              </a:lnSpc>
              <a:buFont typeface="Wingdings" panose="05000000000000000000" pitchFamily="2" charset="2"/>
              <a:buChar char="Ø"/>
            </a:pPr>
            <a:r>
              <a:rPr lang="lt-LT" sz="6400" b="1" dirty="0"/>
              <a:t>Poveikis pacientams</a:t>
            </a:r>
            <a:endParaRPr lang="lt-LT" sz="6400" dirty="0"/>
          </a:p>
          <a:p>
            <a:pPr marL="0" lvl="0" indent="0" algn="just" fontAlgn="t">
              <a:lnSpc>
                <a:spcPct val="120000"/>
              </a:lnSpc>
              <a:buNone/>
            </a:pPr>
            <a:r>
              <a:rPr lang="lt-LT" sz="6400" dirty="0"/>
              <a:t>Pagerėjo pagrindiniai sveikatos rodikliai (kraujospūdžio kontrolė, lipidų balansas, kūno masės indeksas). Sustiprėjo pacientų </a:t>
            </a:r>
            <a:r>
              <a:rPr lang="lt-LT" sz="6400" dirty="0" err="1"/>
              <a:t>savipriežiūros</a:t>
            </a:r>
            <a:r>
              <a:rPr lang="lt-LT" sz="6400" dirty="0"/>
              <a:t> gebėjimai ir sveikatos raštingumas. Didėjo pacientų įsitraukimas į gydymo ir priežiūros procesus.</a:t>
            </a:r>
          </a:p>
          <a:p>
            <a:pPr algn="just" fontAlgn="t">
              <a:lnSpc>
                <a:spcPct val="120000"/>
              </a:lnSpc>
              <a:buFont typeface="Wingdings" panose="05000000000000000000" pitchFamily="2" charset="2"/>
              <a:buChar char="Ø"/>
            </a:pPr>
            <a:r>
              <a:rPr lang="lt-LT" sz="6400" b="1" dirty="0"/>
              <a:t>Poveikis sveikatos sistemai</a:t>
            </a:r>
            <a:endParaRPr lang="lt-LT" sz="6400" dirty="0"/>
          </a:p>
          <a:p>
            <a:pPr marL="0" lvl="0" indent="0" algn="just" fontAlgn="t">
              <a:lnSpc>
                <a:spcPct val="120000"/>
              </a:lnSpc>
              <a:buNone/>
            </a:pPr>
            <a:r>
              <a:rPr lang="lt-LT" sz="6400" dirty="0"/>
              <a:t>Sustiprintas daugiadalykis komandinis darbas. Išplėtota atvejo vadybos praktika. Patvirtinta nuotolinės pacientų stebėsenos ir skaitmeninių sprendimų nauda. Identifikuoti du geriausiai pasiteisinę modeliai ir parengtas vieningas kombinuotas modelis nacionaliniam diegimui.</a:t>
            </a:r>
          </a:p>
          <a:p>
            <a:pPr fontAlgn="t">
              <a:buNone/>
            </a:pPr>
            <a:endParaRPr lang="lt-LT" sz="1600" dirty="0"/>
          </a:p>
        </p:txBody>
      </p:sp>
      <p:sp>
        <p:nvSpPr>
          <p:cNvPr id="4" name="Skaidrės numerio vietos rezervavimo ženklas 3">
            <a:extLst>
              <a:ext uri="{FF2B5EF4-FFF2-40B4-BE49-F238E27FC236}">
                <a16:creationId xmlns:a16="http://schemas.microsoft.com/office/drawing/2014/main" id="{A02625DB-00AF-8ECA-06CD-13966075C62A}"/>
              </a:ext>
            </a:extLst>
          </p:cNvPr>
          <p:cNvSpPr>
            <a:spLocks noGrp="1"/>
          </p:cNvSpPr>
          <p:nvPr>
            <p:ph type="sldNum" sz="quarter" idx="12"/>
          </p:nvPr>
        </p:nvSpPr>
        <p:spPr/>
        <p:txBody>
          <a:bodyPr/>
          <a:lstStyle/>
          <a:p>
            <a:fld id="{767E0E13-C0E1-40DD-AD2A-FA99E02A5064}" type="slidenum">
              <a:rPr lang="lt-LT" smtClean="0"/>
              <a:t>13</a:t>
            </a:fld>
            <a:endParaRPr lang="lt-LT"/>
          </a:p>
        </p:txBody>
      </p:sp>
    </p:spTree>
    <p:extLst>
      <p:ext uri="{BB962C8B-B14F-4D97-AF65-F5344CB8AC3E}">
        <p14:creationId xmlns:p14="http://schemas.microsoft.com/office/powerpoint/2010/main" val="15857169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D89A2-495F-26CB-A333-FB7C3F0922E6}"/>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D897D9C4-085B-235F-4EC1-D6F3AB1B0E45}"/>
              </a:ext>
            </a:extLst>
          </p:cNvPr>
          <p:cNvSpPr>
            <a:spLocks noGrp="1"/>
          </p:cNvSpPr>
          <p:nvPr>
            <p:ph type="title"/>
          </p:nvPr>
        </p:nvSpPr>
        <p:spPr/>
        <p:txBody>
          <a:bodyPr>
            <a:noAutofit/>
          </a:bodyPr>
          <a:lstStyle/>
          <a:p>
            <a:pPr algn="just"/>
            <a:r>
              <a:rPr lang="lt-LT" sz="2000" dirty="0"/>
              <a:t>„2014–2020 metų Europos Sąjungos fondų investicijų veiksmų programos 8 prioriteto „Socialinės </a:t>
            </a:r>
            <a:r>
              <a:rPr lang="lt-LT" sz="2000" dirty="0" err="1"/>
              <a:t>įtraukties</a:t>
            </a:r>
            <a:r>
              <a:rPr lang="lt-LT" sz="2000" dirty="0"/>
              <a:t> didinimas ir kova su skurdu“ įgyvendinimo priemonės Nr. 08.4.2-ESFA-K-616 „Sveikatos priežiūros kokybės ir prieinamumo gerinimas tikslinėms gyventojų grupėms įgyvendinant </a:t>
            </a:r>
            <a:r>
              <a:rPr lang="lt-LT" sz="2000" dirty="0" err="1"/>
              <a:t>inovatyvius</a:t>
            </a:r>
            <a:r>
              <a:rPr lang="lt-LT" sz="2000" dirty="0"/>
              <a:t> ir efektyvius sveikatos priežiūros modelius“ poveikio vertinimas“, SAM (2)</a:t>
            </a:r>
          </a:p>
        </p:txBody>
      </p:sp>
      <p:sp>
        <p:nvSpPr>
          <p:cNvPr id="3" name="Turinio vietos rezervavimo ženklas 2">
            <a:extLst>
              <a:ext uri="{FF2B5EF4-FFF2-40B4-BE49-F238E27FC236}">
                <a16:creationId xmlns:a16="http://schemas.microsoft.com/office/drawing/2014/main" id="{9772F410-5C4B-1C35-6D34-1B5593EE25FB}"/>
              </a:ext>
            </a:extLst>
          </p:cNvPr>
          <p:cNvSpPr>
            <a:spLocks noGrp="1"/>
          </p:cNvSpPr>
          <p:nvPr>
            <p:ph idx="1"/>
          </p:nvPr>
        </p:nvSpPr>
        <p:spPr>
          <a:xfrm>
            <a:off x="984849" y="1966734"/>
            <a:ext cx="10515600" cy="4641099"/>
          </a:xfrm>
        </p:spPr>
        <p:txBody>
          <a:bodyPr>
            <a:normAutofit/>
          </a:bodyPr>
          <a:lstStyle/>
          <a:p>
            <a:pPr algn="just" fontAlgn="t">
              <a:buNone/>
            </a:pPr>
            <a:r>
              <a:rPr lang="lt-LT" sz="1400" b="1" dirty="0"/>
              <a:t>Pagrindinės išvados</a:t>
            </a:r>
          </a:p>
          <a:p>
            <a:pPr algn="just" fontAlgn="t">
              <a:buFont typeface="Wingdings" panose="05000000000000000000" pitchFamily="2" charset="2"/>
              <a:buChar char="Ø"/>
            </a:pPr>
            <a:r>
              <a:rPr lang="lt-LT" sz="1400" b="1" dirty="0"/>
              <a:t>ES fondų investicijos sukūrė išbandytus ir veiksmingus integruotos priežiūros sprendimus</a:t>
            </a:r>
            <a:endParaRPr lang="lt-LT" sz="1400" dirty="0"/>
          </a:p>
          <a:p>
            <a:pPr marL="0" lvl="0" indent="0" algn="just" fontAlgn="t">
              <a:buNone/>
            </a:pPr>
            <a:r>
              <a:rPr lang="lt-LT" sz="1400" dirty="0"/>
              <a:t>Dauguma modelių teigiamai paveikė pacientų sveikatos būklę ir paslaugų organizavimą.</a:t>
            </a:r>
          </a:p>
          <a:p>
            <a:pPr algn="just" fontAlgn="t">
              <a:buFont typeface="Wingdings" panose="05000000000000000000" pitchFamily="2" charset="2"/>
              <a:buChar char="Ø"/>
            </a:pPr>
            <a:r>
              <a:rPr lang="lt-LT" sz="1400" b="1" dirty="0"/>
              <a:t> Didžiausią poveikį sukūrė kompleksinės intervencijos</a:t>
            </a:r>
            <a:endParaRPr lang="lt-LT" sz="1400" dirty="0"/>
          </a:p>
          <a:p>
            <a:pPr marL="0" lvl="0" indent="0" algn="just" fontAlgn="t">
              <a:buNone/>
            </a:pPr>
            <a:r>
              <a:rPr lang="lt-LT" sz="1400" dirty="0"/>
              <a:t>Atvejo vadyba. </a:t>
            </a:r>
            <a:r>
              <a:rPr lang="lt-LT" sz="1400" dirty="0" err="1"/>
              <a:t>Daugiadalykės</a:t>
            </a:r>
            <a:r>
              <a:rPr lang="lt-LT" sz="1400" dirty="0"/>
              <a:t> specialistų komandos. Nuotolinė pacientų stebėsena. Individualizuota priežiūra ir paciento įgalinimas.</a:t>
            </a:r>
          </a:p>
          <a:p>
            <a:pPr algn="just" fontAlgn="t">
              <a:buFont typeface="Wingdings" panose="05000000000000000000" pitchFamily="2" charset="2"/>
              <a:buChar char="Ø"/>
            </a:pPr>
            <a:r>
              <a:rPr lang="lt-LT" sz="1400" b="1" dirty="0"/>
              <a:t>Sukurtas pagrindas nacionalinei reformai</a:t>
            </a:r>
            <a:endParaRPr lang="lt-LT" sz="1400" dirty="0"/>
          </a:p>
          <a:p>
            <a:pPr marL="0" lvl="0" indent="0" algn="just" fontAlgn="t">
              <a:buNone/>
            </a:pPr>
            <a:r>
              <a:rPr lang="lt-LT" sz="1400" dirty="0"/>
              <a:t>Parengtas kombinuotas modelis, apjungiantis efektyviausius išbandytų modelių elementus. Kaštų ir naudos analizė parodė didžiausią socialinę ir ekonominę naudą tarp vertintų alternatyvų.</a:t>
            </a:r>
          </a:p>
          <a:p>
            <a:pPr algn="just" fontAlgn="t">
              <a:buNone/>
            </a:pPr>
            <a:r>
              <a:rPr lang="lt-LT" sz="1400" b="1" dirty="0"/>
              <a:t>Rekomendacijos</a:t>
            </a:r>
          </a:p>
          <a:p>
            <a:pPr algn="just" fontAlgn="t">
              <a:buFont typeface="Wingdings" panose="05000000000000000000" pitchFamily="2" charset="2"/>
              <a:buChar char="Ø"/>
            </a:pPr>
            <a:r>
              <a:rPr lang="lt-LT" sz="1400" dirty="0"/>
              <a:t>Diegti kombinuotą pacientų priežiūros modelį nacionaliniu mastu. </a:t>
            </a:r>
          </a:p>
          <a:p>
            <a:pPr algn="just" fontAlgn="t">
              <a:buFont typeface="Wingdings" panose="05000000000000000000" pitchFamily="2" charset="2"/>
              <a:buChar char="Ø"/>
            </a:pPr>
            <a:r>
              <a:rPr lang="lt-LT" sz="1400" dirty="0"/>
              <a:t>Plėtoti nacionalinius skaitmeninius sprendimus ir jų integraciją į ESPBI IS.</a:t>
            </a:r>
          </a:p>
          <a:p>
            <a:pPr algn="just" fontAlgn="t">
              <a:buFont typeface="Wingdings" panose="05000000000000000000" pitchFamily="2" charset="2"/>
              <a:buChar char="Ø"/>
            </a:pPr>
            <a:r>
              <a:rPr lang="lt-LT" sz="1400" dirty="0"/>
              <a:t>Standartizuoti duomenų rinkimą ir rezultatų stebėseną. </a:t>
            </a:r>
          </a:p>
          <a:p>
            <a:pPr algn="just" fontAlgn="t">
              <a:buFont typeface="Wingdings" panose="05000000000000000000" pitchFamily="2" charset="2"/>
              <a:buChar char="Ø"/>
            </a:pPr>
            <a:r>
              <a:rPr lang="lt-LT" sz="1400" dirty="0"/>
              <a:t>Stiprinti specialistų kompetencijas atvejo vadybos, komandinio darbo ir skaitmeninių technologijų srityse. </a:t>
            </a:r>
          </a:p>
          <a:p>
            <a:pPr algn="just" fontAlgn="t">
              <a:buFont typeface="Wingdings" panose="05000000000000000000" pitchFamily="2" charset="2"/>
              <a:buChar char="Ø"/>
            </a:pPr>
            <a:r>
              <a:rPr lang="lt-LT" sz="1400" dirty="0"/>
              <a:t>Plėsti modelio taikymą kitoms lėtinėmis ligomis sergančių pacientų grupėms.</a:t>
            </a:r>
          </a:p>
          <a:p>
            <a:pPr marL="0" lvl="0" indent="0" fontAlgn="t">
              <a:buNone/>
            </a:pPr>
            <a:endParaRPr lang="lt-LT" sz="1600" dirty="0"/>
          </a:p>
        </p:txBody>
      </p:sp>
      <p:sp>
        <p:nvSpPr>
          <p:cNvPr id="4" name="Skaidrės numerio vietos rezervavimo ženklas 3">
            <a:extLst>
              <a:ext uri="{FF2B5EF4-FFF2-40B4-BE49-F238E27FC236}">
                <a16:creationId xmlns:a16="http://schemas.microsoft.com/office/drawing/2014/main" id="{5F68E488-B52B-415A-1DC0-6D704F4532A8}"/>
              </a:ext>
            </a:extLst>
          </p:cNvPr>
          <p:cNvSpPr>
            <a:spLocks noGrp="1"/>
          </p:cNvSpPr>
          <p:nvPr>
            <p:ph type="sldNum" sz="quarter" idx="12"/>
          </p:nvPr>
        </p:nvSpPr>
        <p:spPr/>
        <p:txBody>
          <a:bodyPr/>
          <a:lstStyle/>
          <a:p>
            <a:fld id="{767E0E13-C0E1-40DD-AD2A-FA99E02A5064}" type="slidenum">
              <a:rPr lang="lt-LT" smtClean="0"/>
              <a:t>14</a:t>
            </a:fld>
            <a:endParaRPr lang="lt-LT"/>
          </a:p>
        </p:txBody>
      </p:sp>
    </p:spTree>
    <p:extLst>
      <p:ext uri="{BB962C8B-B14F-4D97-AF65-F5344CB8AC3E}">
        <p14:creationId xmlns:p14="http://schemas.microsoft.com/office/powerpoint/2010/main" val="13553818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44180-F72B-FA52-F610-E26BF32B7E67}"/>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E7D36544-A651-869A-69C2-A0BF33B7AF87}"/>
              </a:ext>
            </a:extLst>
          </p:cNvPr>
          <p:cNvSpPr>
            <a:spLocks noGrp="1"/>
          </p:cNvSpPr>
          <p:nvPr>
            <p:ph type="title"/>
          </p:nvPr>
        </p:nvSpPr>
        <p:spPr>
          <a:xfrm>
            <a:off x="838200" y="365125"/>
            <a:ext cx="10515600" cy="799441"/>
          </a:xfrm>
        </p:spPr>
        <p:txBody>
          <a:bodyPr>
            <a:normAutofit fontScale="90000"/>
          </a:bodyPr>
          <a:lstStyle/>
          <a:p>
            <a:r>
              <a:rPr lang="lt-LT" sz="2800" dirty="0"/>
              <a:t>„Būsto prieinamumo Lietuvoje didinimo galimybių vertinimas“, AM (1)</a:t>
            </a:r>
          </a:p>
        </p:txBody>
      </p:sp>
      <p:sp>
        <p:nvSpPr>
          <p:cNvPr id="3" name="Turinio vietos rezervavimo ženklas 2">
            <a:extLst>
              <a:ext uri="{FF2B5EF4-FFF2-40B4-BE49-F238E27FC236}">
                <a16:creationId xmlns:a16="http://schemas.microsoft.com/office/drawing/2014/main" id="{C40460A7-B741-76F7-79FA-E04045F93AC0}"/>
              </a:ext>
            </a:extLst>
          </p:cNvPr>
          <p:cNvSpPr>
            <a:spLocks noGrp="1"/>
          </p:cNvSpPr>
          <p:nvPr>
            <p:ph idx="1"/>
          </p:nvPr>
        </p:nvSpPr>
        <p:spPr>
          <a:xfrm>
            <a:off x="1062487" y="1233488"/>
            <a:ext cx="10515600" cy="5259387"/>
          </a:xfrm>
        </p:spPr>
        <p:txBody>
          <a:bodyPr>
            <a:normAutofit/>
          </a:bodyPr>
          <a:lstStyle/>
          <a:p>
            <a:pPr fontAlgn="t">
              <a:buNone/>
            </a:pPr>
            <a:r>
              <a:rPr lang="lt-LT" sz="1600" b="1" dirty="0"/>
              <a:t>Vertinimo tikslas</a:t>
            </a:r>
            <a:endParaRPr lang="lt-LT" sz="1600" dirty="0"/>
          </a:p>
          <a:p>
            <a:pPr algn="just" fontAlgn="t">
              <a:buNone/>
            </a:pPr>
            <a:r>
              <a:rPr lang="lt-LT" sz="1600" dirty="0"/>
              <a:t>   Įvertinti būsto prieinamumo situaciją Lietuvoje ekonominiu, socialiniu ir aplinkosauginiu aspektais, nustatyti pagrindines būsto rinkos problemas, įvertinti esamų intervencijų veiksmingumą ir parengti įrodymais grįstas rekomendacijas ilgalaikei būsto politikai.</a:t>
            </a:r>
          </a:p>
          <a:p>
            <a:pPr algn="just" fontAlgn="t">
              <a:buNone/>
            </a:pPr>
            <a:endParaRPr lang="lt-LT" sz="1400" dirty="0"/>
          </a:p>
          <a:p>
            <a:pPr algn="just" fontAlgn="t">
              <a:buNone/>
            </a:pPr>
            <a:r>
              <a:rPr lang="lt-LT" sz="1600" b="1" dirty="0"/>
              <a:t>Pagrindiniai vertinimo rezultatai</a:t>
            </a:r>
          </a:p>
          <a:p>
            <a:pPr algn="just" fontAlgn="t">
              <a:buFont typeface="Wingdings" panose="05000000000000000000" pitchFamily="2" charset="2"/>
              <a:buChar char="Ø"/>
            </a:pPr>
            <a:r>
              <a:rPr lang="lt-LT" sz="1600" b="1" dirty="0"/>
              <a:t>Nustatytas struktūrinis neatitikimas tarp būsto pasiūlos, kainos, kokybės ir gyventojų poreikių.</a:t>
            </a:r>
            <a:r>
              <a:rPr lang="lt-LT" sz="1600" dirty="0"/>
              <a:t> Didmiesčiuose dominuoja </a:t>
            </a:r>
            <a:r>
              <a:rPr lang="lt-LT" sz="1600" dirty="0" err="1"/>
              <a:t>įperkamumo</a:t>
            </a:r>
            <a:r>
              <a:rPr lang="lt-LT" sz="1600" dirty="0"/>
              <a:t> problema, regionuose – kokybiško būsto trūkumas. </a:t>
            </a:r>
          </a:p>
          <a:p>
            <a:pPr algn="just" fontAlgn="t">
              <a:buFont typeface="Wingdings" panose="05000000000000000000" pitchFamily="2" charset="2"/>
              <a:buChar char="Ø"/>
            </a:pPr>
            <a:r>
              <a:rPr lang="lt-LT" sz="1600" b="1" dirty="0"/>
              <a:t>Identifikuotos skirtingos tikslinės grupės ir jų poreikiai.</a:t>
            </a:r>
            <a:r>
              <a:rPr lang="lt-LT" sz="1600" dirty="0"/>
              <a:t> Didžiausius sunkumus patiria būsto neturintys namų ūkiai, vieniši asmenys ir vieniši tėvai su vaikais. </a:t>
            </a:r>
          </a:p>
          <a:p>
            <a:pPr algn="just" fontAlgn="t">
              <a:buFont typeface="Wingdings" panose="05000000000000000000" pitchFamily="2" charset="2"/>
              <a:buChar char="Ø"/>
            </a:pPr>
            <a:r>
              <a:rPr lang="lt-LT" sz="1600" b="1" dirty="0"/>
              <a:t>Nustatyti ryškūs teritoriniai skirtumai.</a:t>
            </a:r>
            <a:r>
              <a:rPr lang="lt-LT" sz="1600" dirty="0"/>
              <a:t> Didžiausi iššūkiai kyla didmiesčiuose, žiedinėse ir kurortinėse savivaldybėse, tuo tarpu regionuose trūksta naujo ir </a:t>
            </a:r>
            <a:r>
              <a:rPr lang="lt-LT" sz="1600" dirty="0" err="1"/>
              <a:t>energiškai</a:t>
            </a:r>
            <a:r>
              <a:rPr lang="lt-LT" sz="1600" dirty="0"/>
              <a:t> efektyvaus būsto. </a:t>
            </a:r>
          </a:p>
          <a:p>
            <a:pPr algn="just" fontAlgn="t">
              <a:buFont typeface="Wingdings" panose="05000000000000000000" pitchFamily="2" charset="2"/>
              <a:buChar char="Ø"/>
            </a:pPr>
            <a:r>
              <a:rPr lang="lt-LT" sz="1600" b="1" dirty="0"/>
              <a:t>Sukurtas Būsto prieinamumo indeksas</a:t>
            </a:r>
            <a:r>
              <a:rPr lang="lt-LT" sz="1600" dirty="0"/>
              <a:t>, leidžiantis sistemingai stebėti situaciją visose Lietuvos savivaldybėse ir diferencijuoti politikos priemones pagal vietos poreikius.</a:t>
            </a:r>
          </a:p>
          <a:p>
            <a:pPr algn="just" fontAlgn="t">
              <a:buFont typeface="Wingdings" panose="05000000000000000000" pitchFamily="2" charset="2"/>
              <a:buChar char="Ø"/>
            </a:pPr>
            <a:r>
              <a:rPr lang="lt-LT" sz="1600" b="1" dirty="0"/>
              <a:t>Suformuotas integruotas būsto politikos modelis</a:t>
            </a:r>
            <a:r>
              <a:rPr lang="lt-LT" sz="1600" dirty="0"/>
              <a:t>, apimantis būsto pasiūlos didinimą, </a:t>
            </a:r>
            <a:r>
              <a:rPr lang="lt-LT" sz="1600" dirty="0" err="1"/>
              <a:t>įperkamumo</a:t>
            </a:r>
            <a:r>
              <a:rPr lang="lt-LT" sz="1600" dirty="0"/>
              <a:t> gerinimą ir socialiai pažeidžiamų grupių aprūpinimą būstu.</a:t>
            </a:r>
          </a:p>
          <a:p>
            <a:pPr fontAlgn="t">
              <a:buNone/>
            </a:pPr>
            <a:endParaRPr lang="lt-LT" sz="1600" dirty="0"/>
          </a:p>
        </p:txBody>
      </p:sp>
      <p:sp>
        <p:nvSpPr>
          <p:cNvPr id="4" name="Skaidrės numerio vietos rezervavimo ženklas 3">
            <a:extLst>
              <a:ext uri="{FF2B5EF4-FFF2-40B4-BE49-F238E27FC236}">
                <a16:creationId xmlns:a16="http://schemas.microsoft.com/office/drawing/2014/main" id="{B5C82139-A742-D9C7-1222-0C7282D5DABF}"/>
              </a:ext>
            </a:extLst>
          </p:cNvPr>
          <p:cNvSpPr>
            <a:spLocks noGrp="1"/>
          </p:cNvSpPr>
          <p:nvPr>
            <p:ph type="sldNum" sz="quarter" idx="12"/>
          </p:nvPr>
        </p:nvSpPr>
        <p:spPr/>
        <p:txBody>
          <a:bodyPr/>
          <a:lstStyle/>
          <a:p>
            <a:fld id="{767E0E13-C0E1-40DD-AD2A-FA99E02A5064}" type="slidenum">
              <a:rPr lang="lt-LT" smtClean="0"/>
              <a:t>15</a:t>
            </a:fld>
            <a:endParaRPr lang="lt-LT"/>
          </a:p>
        </p:txBody>
      </p:sp>
    </p:spTree>
    <p:extLst>
      <p:ext uri="{BB962C8B-B14F-4D97-AF65-F5344CB8AC3E}">
        <p14:creationId xmlns:p14="http://schemas.microsoft.com/office/powerpoint/2010/main" val="28248869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6A41DC-664A-739A-1FCD-B91F9AD30D7E}"/>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2077E660-F37A-D01B-28D4-FC3457BA6D64}"/>
              </a:ext>
            </a:extLst>
          </p:cNvPr>
          <p:cNvSpPr>
            <a:spLocks noGrp="1"/>
          </p:cNvSpPr>
          <p:nvPr>
            <p:ph type="title"/>
          </p:nvPr>
        </p:nvSpPr>
        <p:spPr>
          <a:xfrm>
            <a:off x="838200" y="365126"/>
            <a:ext cx="10515600" cy="609660"/>
          </a:xfrm>
        </p:spPr>
        <p:txBody>
          <a:bodyPr>
            <a:normAutofit fontScale="90000"/>
          </a:bodyPr>
          <a:lstStyle/>
          <a:p>
            <a:r>
              <a:rPr lang="lt-LT" sz="2800" dirty="0"/>
              <a:t>„Būsto prieinamumo Lietuvoje didinimo galimybių vertinimas“, AM (2)</a:t>
            </a:r>
          </a:p>
        </p:txBody>
      </p:sp>
      <p:sp>
        <p:nvSpPr>
          <p:cNvPr id="3" name="Turinio vietos rezervavimo ženklas 2">
            <a:extLst>
              <a:ext uri="{FF2B5EF4-FFF2-40B4-BE49-F238E27FC236}">
                <a16:creationId xmlns:a16="http://schemas.microsoft.com/office/drawing/2014/main" id="{4047BA1B-FD47-03CD-8EC2-81FA41E9BEDB}"/>
              </a:ext>
            </a:extLst>
          </p:cNvPr>
          <p:cNvSpPr>
            <a:spLocks noGrp="1"/>
          </p:cNvSpPr>
          <p:nvPr>
            <p:ph idx="1"/>
          </p:nvPr>
        </p:nvSpPr>
        <p:spPr>
          <a:xfrm>
            <a:off x="1148752" y="1099868"/>
            <a:ext cx="10515600" cy="5393006"/>
          </a:xfrm>
        </p:spPr>
        <p:txBody>
          <a:bodyPr>
            <a:normAutofit fontScale="47500" lnSpcReduction="20000"/>
          </a:bodyPr>
          <a:lstStyle/>
          <a:p>
            <a:pPr algn="just" fontAlgn="t">
              <a:buNone/>
            </a:pPr>
            <a:r>
              <a:rPr lang="lt-LT" sz="3400" b="1" dirty="0"/>
              <a:t>Pagrindinės išvados</a:t>
            </a:r>
          </a:p>
          <a:p>
            <a:pPr algn="just" fontAlgn="t">
              <a:buFont typeface="Wingdings" panose="05000000000000000000" pitchFamily="2" charset="2"/>
              <a:buChar char="Ø"/>
            </a:pPr>
            <a:r>
              <a:rPr lang="lt-LT" sz="3400" b="1" dirty="0"/>
              <a:t>Vieningos priemonės nėra veiksmingos</a:t>
            </a:r>
            <a:endParaRPr lang="lt-LT" sz="3400" dirty="0"/>
          </a:p>
          <a:p>
            <a:pPr marL="0" lvl="0" indent="0" algn="just" fontAlgn="t">
              <a:buNone/>
            </a:pPr>
            <a:r>
              <a:rPr lang="lt-LT" sz="3400" dirty="0"/>
              <a:t>Būsto problemos ir poreikiai reikšmingai skiriasi pagal savivaldybių tipus ir gyventojų grupes.</a:t>
            </a:r>
          </a:p>
          <a:p>
            <a:pPr algn="just" fontAlgn="t">
              <a:buFont typeface="Wingdings" panose="05000000000000000000" pitchFamily="2" charset="2"/>
              <a:buChar char="Ø"/>
            </a:pPr>
            <a:r>
              <a:rPr lang="lt-LT" sz="3400" b="1" dirty="0"/>
              <a:t>Esama politika orientuota į pasekmių kompensavimą</a:t>
            </a:r>
          </a:p>
          <a:p>
            <a:pPr marL="0" indent="0" algn="just" fontAlgn="t">
              <a:buNone/>
            </a:pPr>
            <a:r>
              <a:rPr lang="lt-LT" sz="3400" dirty="0"/>
              <a:t>Dabartinės priemonės dažniausiai kompensuoja būsto išlaidas, tačiau nepakankamai didina prieinamo būsto pasiūlą.</a:t>
            </a:r>
          </a:p>
          <a:p>
            <a:pPr algn="just" fontAlgn="t">
              <a:buFont typeface="Wingdings" panose="05000000000000000000" pitchFamily="2" charset="2"/>
              <a:buChar char="Ø"/>
            </a:pPr>
            <a:r>
              <a:rPr lang="lt-LT" sz="3400" b="1" dirty="0"/>
              <a:t>Nepakankamas socialinio ir savivaldybių būsto fondas</a:t>
            </a:r>
            <a:endParaRPr lang="lt-LT" sz="3400" dirty="0"/>
          </a:p>
          <a:p>
            <a:pPr marL="0" lvl="0" indent="0" algn="just" fontAlgn="t">
              <a:buNone/>
            </a:pPr>
            <a:r>
              <a:rPr lang="lt-LT" sz="3400" dirty="0"/>
              <a:t>Socialinio būsto pasiūla neatitinka poreikio, o prieinamos ilgalaikės nuomos segmentas išvystytas nepakankamai.</a:t>
            </a:r>
          </a:p>
          <a:p>
            <a:pPr algn="just" fontAlgn="t">
              <a:buFont typeface="Wingdings" panose="05000000000000000000" pitchFamily="2" charset="2"/>
              <a:buChar char="Ø"/>
            </a:pPr>
            <a:r>
              <a:rPr lang="lt-LT" sz="3400" b="1" dirty="0"/>
              <a:t>Reikalinga stipresnė koordinacija</a:t>
            </a:r>
          </a:p>
          <a:p>
            <a:pPr marL="0" indent="0" algn="just" fontAlgn="t">
              <a:buNone/>
            </a:pPr>
            <a:r>
              <a:rPr lang="lt-LT" sz="3400" dirty="0"/>
              <a:t>Būsto politika turi būti vystoma kaip savarankiška, </a:t>
            </a:r>
            <a:r>
              <a:rPr lang="lt-LT" sz="3400" dirty="0" err="1"/>
              <a:t>tarpsektorinė</a:t>
            </a:r>
            <a:r>
              <a:rPr lang="lt-LT" sz="3400" dirty="0"/>
              <a:t> viešosios politikos sritis.</a:t>
            </a:r>
          </a:p>
          <a:p>
            <a:pPr algn="just" fontAlgn="t">
              <a:buNone/>
            </a:pPr>
            <a:r>
              <a:rPr lang="lt-LT" sz="3400" b="1" dirty="0"/>
              <a:t>Pagrindinės rekomendacijos</a:t>
            </a:r>
          </a:p>
          <a:p>
            <a:pPr algn="just" fontAlgn="t">
              <a:buFont typeface="Wingdings" panose="05000000000000000000" pitchFamily="2" charset="2"/>
              <a:buChar char="Ø"/>
            </a:pPr>
            <a:r>
              <a:rPr lang="lt-LT" sz="3400" dirty="0"/>
              <a:t> Įtvirtinti </a:t>
            </a:r>
            <a:r>
              <a:rPr lang="lt-LT" sz="3400" b="1" dirty="0"/>
              <a:t>savivaldybės prieinamo būsto instrumentą</a:t>
            </a:r>
            <a:r>
              <a:rPr lang="lt-LT" sz="3400" dirty="0"/>
              <a:t> kaip naują būsto politikos priemonę.</a:t>
            </a:r>
          </a:p>
          <a:p>
            <a:pPr algn="just" fontAlgn="t">
              <a:buFont typeface="Wingdings" panose="05000000000000000000" pitchFamily="2" charset="2"/>
              <a:buChar char="Ø"/>
            </a:pPr>
            <a:r>
              <a:rPr lang="lt-LT" sz="3400" dirty="0"/>
              <a:t>Plėsti </a:t>
            </a:r>
            <a:r>
              <a:rPr lang="lt-LT" sz="3400" b="1" dirty="0"/>
              <a:t>socialinio ir savivaldybių būsto fondą</a:t>
            </a:r>
            <a:r>
              <a:rPr lang="lt-LT" sz="3400" dirty="0"/>
              <a:t>, įtraukiant VPSP modelius, nevyriausybines organizacijas ir privatų sektorių. </a:t>
            </a:r>
          </a:p>
          <a:p>
            <a:pPr algn="just" fontAlgn="t">
              <a:buFont typeface="Wingdings" panose="05000000000000000000" pitchFamily="2" charset="2"/>
              <a:buChar char="Ø"/>
            </a:pPr>
            <a:r>
              <a:rPr lang="lt-LT" sz="3400" dirty="0"/>
              <a:t>Mažinti </a:t>
            </a:r>
            <a:r>
              <a:rPr lang="lt-LT" sz="3400" b="1" dirty="0"/>
              <a:t>pradinio įnašo ir finansavimo prieinamumo barjerus</a:t>
            </a:r>
            <a:r>
              <a:rPr lang="lt-LT" sz="3400" dirty="0"/>
              <a:t>, taikant valstybės garantijas ir lengvatines priemones. </a:t>
            </a:r>
          </a:p>
          <a:p>
            <a:pPr algn="just" fontAlgn="t">
              <a:buFont typeface="Wingdings" panose="05000000000000000000" pitchFamily="2" charset="2"/>
              <a:buChar char="Ø"/>
            </a:pPr>
            <a:r>
              <a:rPr lang="lt-LT" sz="3400" dirty="0"/>
              <a:t>Didinti nuomos rinkos skaidrumą bei skatinti oficialių nuomos sutarčių registravimą. </a:t>
            </a:r>
          </a:p>
          <a:p>
            <a:pPr algn="just" fontAlgn="t">
              <a:buFont typeface="Wingdings" panose="05000000000000000000" pitchFamily="2" charset="2"/>
              <a:buChar char="Ø"/>
            </a:pPr>
            <a:r>
              <a:rPr lang="lt-LT" sz="3400" dirty="0"/>
              <a:t>Sukurti nacionalinę būsto prieinamumo stebėsenos ir koordinavimo sistemą, paremtą duomenimis ir </a:t>
            </a:r>
            <a:r>
              <a:rPr lang="lt-LT" sz="3400" dirty="0" err="1"/>
              <a:t>tarpinstituciniu</a:t>
            </a:r>
            <a:r>
              <a:rPr lang="lt-LT" sz="3400" dirty="0"/>
              <a:t> bendradarbiavimu.</a:t>
            </a:r>
          </a:p>
          <a:p>
            <a:pPr marL="0" indent="0" fontAlgn="t">
              <a:buNone/>
            </a:pPr>
            <a:endParaRPr lang="lt-LT" sz="1400" dirty="0"/>
          </a:p>
          <a:p>
            <a:pPr fontAlgn="t">
              <a:buNone/>
            </a:pPr>
            <a:endParaRPr lang="lt-LT" sz="1600" dirty="0"/>
          </a:p>
        </p:txBody>
      </p:sp>
      <p:sp>
        <p:nvSpPr>
          <p:cNvPr id="4" name="Skaidrės numerio vietos rezervavimo ženklas 3">
            <a:extLst>
              <a:ext uri="{FF2B5EF4-FFF2-40B4-BE49-F238E27FC236}">
                <a16:creationId xmlns:a16="http://schemas.microsoft.com/office/drawing/2014/main" id="{970C464A-928D-0CCB-F977-CD738D037DB9}"/>
              </a:ext>
            </a:extLst>
          </p:cNvPr>
          <p:cNvSpPr>
            <a:spLocks noGrp="1"/>
          </p:cNvSpPr>
          <p:nvPr>
            <p:ph type="sldNum" sz="quarter" idx="12"/>
          </p:nvPr>
        </p:nvSpPr>
        <p:spPr/>
        <p:txBody>
          <a:bodyPr/>
          <a:lstStyle/>
          <a:p>
            <a:fld id="{767E0E13-C0E1-40DD-AD2A-FA99E02A5064}" type="slidenum">
              <a:rPr lang="lt-LT" smtClean="0"/>
              <a:t>16</a:t>
            </a:fld>
            <a:endParaRPr lang="lt-LT"/>
          </a:p>
        </p:txBody>
      </p:sp>
    </p:spTree>
    <p:extLst>
      <p:ext uri="{BB962C8B-B14F-4D97-AF65-F5344CB8AC3E}">
        <p14:creationId xmlns:p14="http://schemas.microsoft.com/office/powerpoint/2010/main" val="13254053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501C8-F3FB-FEAA-0DED-C0492FF7307B}"/>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60643947-8FCD-DE65-6F26-FCB4985B7143}"/>
              </a:ext>
            </a:extLst>
          </p:cNvPr>
          <p:cNvSpPr>
            <a:spLocks noGrp="1"/>
          </p:cNvSpPr>
          <p:nvPr>
            <p:ph type="title"/>
          </p:nvPr>
        </p:nvSpPr>
        <p:spPr>
          <a:xfrm>
            <a:off x="838200" y="224287"/>
            <a:ext cx="10515600" cy="1337094"/>
          </a:xfrm>
        </p:spPr>
        <p:txBody>
          <a:bodyPr>
            <a:noAutofit/>
          </a:bodyPr>
          <a:lstStyle/>
          <a:p>
            <a:pPr algn="just"/>
            <a:r>
              <a:rPr lang="lt-LT" sz="2400" dirty="0"/>
              <a:t>„2022–2030 metų plėtros programos valdytojos Lietuvos Respublikos aplinkos ministerijos aplinkos apsaugos ir klimato kaitos valdymo plėtros programos priemonių, susijusių su žiedinės ekonomikos tikslų pasiekimu, vertinimas “, AM </a:t>
            </a:r>
          </a:p>
        </p:txBody>
      </p:sp>
      <p:sp>
        <p:nvSpPr>
          <p:cNvPr id="3" name="Turinio vietos rezervavimo ženklas 2">
            <a:extLst>
              <a:ext uri="{FF2B5EF4-FFF2-40B4-BE49-F238E27FC236}">
                <a16:creationId xmlns:a16="http://schemas.microsoft.com/office/drawing/2014/main" id="{FB78EFFE-AF24-9244-C0B5-49C1A475599F}"/>
              </a:ext>
            </a:extLst>
          </p:cNvPr>
          <p:cNvSpPr>
            <a:spLocks noGrp="1"/>
          </p:cNvSpPr>
          <p:nvPr>
            <p:ph idx="1"/>
          </p:nvPr>
        </p:nvSpPr>
        <p:spPr>
          <a:xfrm>
            <a:off x="1062487" y="1768415"/>
            <a:ext cx="10515600" cy="4724460"/>
          </a:xfrm>
        </p:spPr>
        <p:txBody>
          <a:bodyPr>
            <a:normAutofit/>
          </a:bodyPr>
          <a:lstStyle/>
          <a:p>
            <a:pPr algn="just" fontAlgn="t">
              <a:buNone/>
            </a:pPr>
            <a:r>
              <a:rPr lang="lt-LT" sz="2000" b="1" dirty="0"/>
              <a:t>Vertinimo tikslas</a:t>
            </a:r>
          </a:p>
          <a:p>
            <a:pPr algn="just" fontAlgn="t">
              <a:buNone/>
            </a:pPr>
            <a:r>
              <a:rPr lang="lt-LT" sz="2000" dirty="0"/>
              <a:t>   Įvertinti ir sustiprinti Plėtros programos veiksmingumą, siekiant didinti antrinių žaliavų gamybą ir naudojimą, mažinti priklausomybę nuo importuojamų išteklių, užtikrinti vietinių kokybiškų žaliavų tiekimą bei stiprinti pramonės atsparumą ir konkurencingumą, atsižvelgiant į Europos Komisijos Konkurencingumo kompaso prioritetus ir geopolitinius iššūkius.</a:t>
            </a:r>
          </a:p>
          <a:p>
            <a:pPr algn="just" fontAlgn="t">
              <a:buNone/>
            </a:pPr>
            <a:r>
              <a:rPr lang="lt-LT" sz="2000" b="1" dirty="0"/>
              <a:t>Vertinimo pažanga</a:t>
            </a:r>
          </a:p>
          <a:p>
            <a:pPr algn="just" fontAlgn="t">
              <a:buNone/>
            </a:pPr>
            <a:r>
              <a:rPr lang="lt-LT" sz="2000" dirty="0"/>
              <a:t>   Dėl ilgiau nei planuota trukusių viešųjų pirkimų procedūrų buvo pakoreguotas vertinimo įgyvendinimo grafikas. Vertinimo pabaiga nukelta iš 2026 m. III </a:t>
            </a:r>
            <a:r>
              <a:rPr lang="lt-LT" sz="2000" dirty="0" err="1"/>
              <a:t>ketv</a:t>
            </a:r>
            <a:r>
              <a:rPr lang="lt-LT" sz="2000" dirty="0"/>
              <a:t>. į 2027 m. III </a:t>
            </a:r>
            <a:r>
              <a:rPr lang="lt-LT" sz="2000" dirty="0" err="1"/>
              <a:t>ketv</a:t>
            </a:r>
            <a:r>
              <a:rPr lang="lt-LT" sz="2000" dirty="0"/>
              <a:t>.</a:t>
            </a:r>
          </a:p>
          <a:p>
            <a:pPr fontAlgn="t">
              <a:buNone/>
            </a:pPr>
            <a:endParaRPr lang="lt-LT" sz="1700" dirty="0"/>
          </a:p>
          <a:p>
            <a:pPr algn="just" fontAlgn="t">
              <a:buNone/>
            </a:pPr>
            <a:r>
              <a:rPr lang="lt-LT" sz="1700" dirty="0"/>
              <a:t>2026 08 03 pasirašyta sutartis su UAB „Ekonominės konsultacijos ir tyrimai“ už 180 169 </a:t>
            </a:r>
            <a:r>
              <a:rPr lang="lt-LT" sz="1700" dirty="0" err="1"/>
              <a:t>Eur</a:t>
            </a:r>
            <a:r>
              <a:rPr lang="lt-LT" sz="1700" dirty="0"/>
              <a:t> vietoj skirtų 280 000 </a:t>
            </a:r>
            <a:r>
              <a:rPr lang="lt-LT" sz="1700" dirty="0" err="1"/>
              <a:t>Eur</a:t>
            </a:r>
            <a:r>
              <a:rPr lang="lt-LT" sz="1700" dirty="0"/>
              <a:t>.</a:t>
            </a:r>
          </a:p>
          <a:p>
            <a:pPr fontAlgn="t">
              <a:buNone/>
            </a:pPr>
            <a:endParaRPr lang="lt-LT" sz="1600" dirty="0"/>
          </a:p>
        </p:txBody>
      </p:sp>
      <p:sp>
        <p:nvSpPr>
          <p:cNvPr id="4" name="Skaidrės numerio vietos rezervavimo ženklas 3">
            <a:extLst>
              <a:ext uri="{FF2B5EF4-FFF2-40B4-BE49-F238E27FC236}">
                <a16:creationId xmlns:a16="http://schemas.microsoft.com/office/drawing/2014/main" id="{85EA8473-6510-2F02-8F89-E6F62846F602}"/>
              </a:ext>
            </a:extLst>
          </p:cNvPr>
          <p:cNvSpPr>
            <a:spLocks noGrp="1"/>
          </p:cNvSpPr>
          <p:nvPr>
            <p:ph type="sldNum" sz="quarter" idx="12"/>
          </p:nvPr>
        </p:nvSpPr>
        <p:spPr/>
        <p:txBody>
          <a:bodyPr/>
          <a:lstStyle/>
          <a:p>
            <a:fld id="{767E0E13-C0E1-40DD-AD2A-FA99E02A5064}" type="slidenum">
              <a:rPr lang="lt-LT" smtClean="0"/>
              <a:t>17</a:t>
            </a:fld>
            <a:endParaRPr lang="lt-LT"/>
          </a:p>
        </p:txBody>
      </p:sp>
    </p:spTree>
    <p:extLst>
      <p:ext uri="{BB962C8B-B14F-4D97-AF65-F5344CB8AC3E}">
        <p14:creationId xmlns:p14="http://schemas.microsoft.com/office/powerpoint/2010/main" val="3937406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8C1AE4-93C2-61D9-556A-A20B1157FD00}"/>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669F3CDB-6D90-A3DE-D48E-EFA042B3AC76}"/>
              </a:ext>
            </a:extLst>
          </p:cNvPr>
          <p:cNvSpPr>
            <a:spLocks noGrp="1"/>
          </p:cNvSpPr>
          <p:nvPr>
            <p:ph type="title"/>
          </p:nvPr>
        </p:nvSpPr>
        <p:spPr>
          <a:xfrm>
            <a:off x="838200" y="365125"/>
            <a:ext cx="10515600" cy="799441"/>
          </a:xfrm>
        </p:spPr>
        <p:txBody>
          <a:bodyPr>
            <a:normAutofit fontScale="90000"/>
          </a:bodyPr>
          <a:lstStyle/>
          <a:p>
            <a:r>
              <a:rPr lang="lt-LT" sz="2800" dirty="0"/>
              <a:t>„</a:t>
            </a:r>
            <a:r>
              <a:rPr lang="lt-LT" sz="2700" dirty="0"/>
              <a:t>Ekonomikos ir inovacijų ministerijos valdymo sričių pažangos priemonių veiklų pažangos vertinimas “, EIM</a:t>
            </a:r>
            <a:r>
              <a:rPr lang="lt-LT" sz="2800" dirty="0"/>
              <a:t> </a:t>
            </a:r>
          </a:p>
        </p:txBody>
      </p:sp>
      <p:sp>
        <p:nvSpPr>
          <p:cNvPr id="3" name="Turinio vietos rezervavimo ženklas 2">
            <a:extLst>
              <a:ext uri="{FF2B5EF4-FFF2-40B4-BE49-F238E27FC236}">
                <a16:creationId xmlns:a16="http://schemas.microsoft.com/office/drawing/2014/main" id="{8959C8E5-4BF5-AE7E-4EC7-F34FC6499BB3}"/>
              </a:ext>
            </a:extLst>
          </p:cNvPr>
          <p:cNvSpPr>
            <a:spLocks noGrp="1"/>
          </p:cNvSpPr>
          <p:nvPr>
            <p:ph idx="1"/>
          </p:nvPr>
        </p:nvSpPr>
        <p:spPr>
          <a:xfrm>
            <a:off x="1062487" y="1233488"/>
            <a:ext cx="10515600" cy="5259387"/>
          </a:xfrm>
        </p:spPr>
        <p:txBody>
          <a:bodyPr>
            <a:normAutofit/>
          </a:bodyPr>
          <a:lstStyle/>
          <a:p>
            <a:pPr algn="just" fontAlgn="t">
              <a:buNone/>
            </a:pPr>
            <a:endParaRPr lang="lt-LT" sz="2000" b="1" dirty="0"/>
          </a:p>
          <a:p>
            <a:pPr algn="just" fontAlgn="t">
              <a:buNone/>
            </a:pPr>
            <a:endParaRPr lang="lt-LT" sz="2000" b="1" dirty="0"/>
          </a:p>
          <a:p>
            <a:pPr algn="just" fontAlgn="t">
              <a:buNone/>
            </a:pPr>
            <a:r>
              <a:rPr lang="lt-LT" sz="2000" b="1" dirty="0"/>
              <a:t>Vertinimo tikslas</a:t>
            </a:r>
          </a:p>
          <a:p>
            <a:pPr algn="just" fontAlgn="t">
              <a:buNone/>
            </a:pPr>
            <a:r>
              <a:rPr lang="lt-LT" sz="2000" dirty="0"/>
              <a:t>   Įvertinti pasirinktų pažangos priemonių veiklų, finansuojamų Investicijų programos lėšomis, vykdymą, siekiant tobulinti suplanuotas intervencijas.</a:t>
            </a:r>
          </a:p>
          <a:p>
            <a:pPr algn="just" fontAlgn="t">
              <a:buNone/>
            </a:pPr>
            <a:endParaRPr lang="lt-LT" sz="2000" dirty="0"/>
          </a:p>
          <a:p>
            <a:pPr algn="just" fontAlgn="t">
              <a:buNone/>
            </a:pPr>
            <a:r>
              <a:rPr lang="lt-LT" sz="2000" b="1" dirty="0"/>
              <a:t>Vertinimo pažanga</a:t>
            </a:r>
          </a:p>
          <a:p>
            <a:pPr algn="just" fontAlgn="t">
              <a:buNone/>
            </a:pPr>
            <a:r>
              <a:rPr lang="lt-LT" sz="2000" dirty="0"/>
              <a:t>   Dėl ilgiau nei planuota trukusių viešųjų pirkimų procedūrų buvo pakoreguotas vertinimo įgyvendinimo grafikas. Vertinimo pabaiga nukelta iš 2026 m. II </a:t>
            </a:r>
            <a:r>
              <a:rPr lang="lt-LT" sz="2000" dirty="0" err="1"/>
              <a:t>ketv</a:t>
            </a:r>
            <a:r>
              <a:rPr lang="lt-LT" sz="2000" dirty="0"/>
              <a:t>. į 2027 m. I </a:t>
            </a:r>
            <a:r>
              <a:rPr lang="lt-LT" sz="2000" dirty="0" err="1"/>
              <a:t>ketv</a:t>
            </a:r>
            <a:r>
              <a:rPr lang="lt-LT" sz="2000" dirty="0"/>
              <a:t>.</a:t>
            </a:r>
          </a:p>
          <a:p>
            <a:pPr fontAlgn="t">
              <a:buNone/>
            </a:pPr>
            <a:endParaRPr lang="lt-LT" sz="2000" dirty="0"/>
          </a:p>
          <a:p>
            <a:pPr algn="just" fontAlgn="t">
              <a:buNone/>
            </a:pPr>
            <a:r>
              <a:rPr lang="lt-LT" sz="1700" dirty="0"/>
              <a:t>2026 02 13 pasirašyta sutartis su UAB „</a:t>
            </a:r>
            <a:r>
              <a:rPr lang="lt-LT" sz="1700" dirty="0" err="1"/>
              <a:t>Visionary</a:t>
            </a:r>
            <a:r>
              <a:rPr lang="lt-LT" sz="1700" dirty="0"/>
              <a:t> </a:t>
            </a:r>
            <a:r>
              <a:rPr lang="lt-LT" sz="1700" dirty="0" err="1"/>
              <a:t>Analytics</a:t>
            </a:r>
            <a:r>
              <a:rPr lang="lt-LT" sz="1700" dirty="0"/>
              <a:t>“ už 180 500 </a:t>
            </a:r>
            <a:r>
              <a:rPr lang="lt-LT" sz="1700" dirty="0" err="1"/>
              <a:t>Eur</a:t>
            </a:r>
            <a:r>
              <a:rPr lang="lt-LT" sz="1700" dirty="0"/>
              <a:t> vietoj skirtų 190 000 </a:t>
            </a:r>
            <a:r>
              <a:rPr lang="lt-LT" sz="1700" dirty="0" err="1"/>
              <a:t>Eur</a:t>
            </a:r>
            <a:r>
              <a:rPr lang="lt-LT" sz="1700" dirty="0"/>
              <a:t>.</a:t>
            </a:r>
          </a:p>
          <a:p>
            <a:pPr algn="just" fontAlgn="t">
              <a:buNone/>
            </a:pPr>
            <a:endParaRPr lang="lt-LT" sz="2000" dirty="0"/>
          </a:p>
        </p:txBody>
      </p:sp>
      <p:sp>
        <p:nvSpPr>
          <p:cNvPr id="4" name="Skaidrės numerio vietos rezervavimo ženklas 3">
            <a:extLst>
              <a:ext uri="{FF2B5EF4-FFF2-40B4-BE49-F238E27FC236}">
                <a16:creationId xmlns:a16="http://schemas.microsoft.com/office/drawing/2014/main" id="{5BEF628E-081C-517F-4065-86598C7BB8C9}"/>
              </a:ext>
            </a:extLst>
          </p:cNvPr>
          <p:cNvSpPr>
            <a:spLocks noGrp="1"/>
          </p:cNvSpPr>
          <p:nvPr>
            <p:ph type="sldNum" sz="quarter" idx="12"/>
          </p:nvPr>
        </p:nvSpPr>
        <p:spPr/>
        <p:txBody>
          <a:bodyPr/>
          <a:lstStyle/>
          <a:p>
            <a:fld id="{767E0E13-C0E1-40DD-AD2A-FA99E02A5064}" type="slidenum">
              <a:rPr lang="lt-LT" smtClean="0"/>
              <a:t>18</a:t>
            </a:fld>
            <a:endParaRPr lang="lt-LT"/>
          </a:p>
        </p:txBody>
      </p:sp>
    </p:spTree>
    <p:extLst>
      <p:ext uri="{BB962C8B-B14F-4D97-AF65-F5344CB8AC3E}">
        <p14:creationId xmlns:p14="http://schemas.microsoft.com/office/powerpoint/2010/main" val="31915559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ABE8F7-E6F8-F1B5-7DE5-229014096478}"/>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3CDF791C-344D-00EF-257C-40F0B6E9A085}"/>
              </a:ext>
            </a:extLst>
          </p:cNvPr>
          <p:cNvSpPr>
            <a:spLocks noGrp="1"/>
          </p:cNvSpPr>
          <p:nvPr>
            <p:ph type="title"/>
          </p:nvPr>
        </p:nvSpPr>
        <p:spPr>
          <a:xfrm>
            <a:off x="838200" y="365125"/>
            <a:ext cx="10515600" cy="799441"/>
          </a:xfrm>
        </p:spPr>
        <p:txBody>
          <a:bodyPr>
            <a:noAutofit/>
          </a:bodyPr>
          <a:lstStyle/>
          <a:p>
            <a:pPr algn="just"/>
            <a:r>
              <a:rPr lang="lt-LT" sz="2800" dirty="0"/>
              <a:t>„Darbingo amžiaus asmenų su negalia užimtumo didinimo vertinimas “, SADM </a:t>
            </a:r>
          </a:p>
        </p:txBody>
      </p:sp>
      <p:sp>
        <p:nvSpPr>
          <p:cNvPr id="3" name="Turinio vietos rezervavimo ženklas 2">
            <a:extLst>
              <a:ext uri="{FF2B5EF4-FFF2-40B4-BE49-F238E27FC236}">
                <a16:creationId xmlns:a16="http://schemas.microsoft.com/office/drawing/2014/main" id="{CBB6471C-7A14-1B2F-720B-B6F58F877DBB}"/>
              </a:ext>
            </a:extLst>
          </p:cNvPr>
          <p:cNvSpPr>
            <a:spLocks noGrp="1"/>
          </p:cNvSpPr>
          <p:nvPr>
            <p:ph idx="1"/>
          </p:nvPr>
        </p:nvSpPr>
        <p:spPr>
          <a:xfrm>
            <a:off x="1164565" y="1233489"/>
            <a:ext cx="10413521" cy="3045214"/>
          </a:xfrm>
        </p:spPr>
        <p:txBody>
          <a:bodyPr>
            <a:normAutofit/>
          </a:bodyPr>
          <a:lstStyle/>
          <a:p>
            <a:pPr fontAlgn="t">
              <a:buNone/>
            </a:pPr>
            <a:endParaRPr lang="lt-LT" sz="1600" dirty="0"/>
          </a:p>
          <a:p>
            <a:pPr algn="ctr" fontAlgn="t">
              <a:buNone/>
            </a:pPr>
            <a:r>
              <a:rPr lang="lt-LT" sz="2000" dirty="0"/>
              <a:t>Socialinės apsaugos ir darbo ministerija </a:t>
            </a:r>
          </a:p>
          <a:p>
            <a:pPr fontAlgn="t">
              <a:buNone/>
            </a:pPr>
            <a:endParaRPr lang="lt-LT" sz="1600" dirty="0"/>
          </a:p>
          <a:p>
            <a:pPr algn="just" fontAlgn="t">
              <a:buNone/>
            </a:pPr>
            <a:r>
              <a:rPr lang="lt-LT" dirty="0"/>
              <a:t>  </a:t>
            </a:r>
            <a:r>
              <a:rPr lang="lt-LT" sz="2400" dirty="0"/>
              <a:t>Atsižvelgiant į pasikeitusius ministerijos veiklos ir finansavimo prioritetus bei ribotus finansinius išteklius, 2026–2028 m. laikotarpiu nėra galimybių užtikrinti vertinimo įgyvendinimo. Todėl siūloma atsisakyti šio vertinimo.</a:t>
            </a:r>
          </a:p>
          <a:p>
            <a:pPr fontAlgn="t">
              <a:buNone/>
            </a:pPr>
            <a:endParaRPr lang="lt-LT" sz="1600" dirty="0"/>
          </a:p>
        </p:txBody>
      </p:sp>
      <p:pic>
        <p:nvPicPr>
          <p:cNvPr id="5" name="Grafinis elementas 4">
            <a:extLst>
              <a:ext uri="{FF2B5EF4-FFF2-40B4-BE49-F238E27FC236}">
                <a16:creationId xmlns:a16="http://schemas.microsoft.com/office/drawing/2014/main" id="{0DC3213B-537F-DB18-AC57-3800DA8627D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38200" y="5715600"/>
            <a:ext cx="3258312" cy="715239"/>
          </a:xfrm>
          <a:prstGeom prst="rect">
            <a:avLst/>
          </a:prstGeom>
        </p:spPr>
      </p:pic>
      <p:sp>
        <p:nvSpPr>
          <p:cNvPr id="6" name="Skaidrės numerio vietos rezervavimo ženklas 5">
            <a:extLst>
              <a:ext uri="{FF2B5EF4-FFF2-40B4-BE49-F238E27FC236}">
                <a16:creationId xmlns:a16="http://schemas.microsoft.com/office/drawing/2014/main" id="{9487D566-041E-DA8A-CF48-2F9EACB769DB}"/>
              </a:ext>
            </a:extLst>
          </p:cNvPr>
          <p:cNvSpPr>
            <a:spLocks noGrp="1"/>
          </p:cNvSpPr>
          <p:nvPr>
            <p:ph type="sldNum" sz="quarter" idx="12"/>
          </p:nvPr>
        </p:nvSpPr>
        <p:spPr/>
        <p:txBody>
          <a:bodyPr/>
          <a:lstStyle/>
          <a:p>
            <a:fld id="{767E0E13-C0E1-40DD-AD2A-FA99E02A5064}" type="slidenum">
              <a:rPr lang="lt-LT" smtClean="0"/>
              <a:t>19</a:t>
            </a:fld>
            <a:endParaRPr lang="lt-LT"/>
          </a:p>
        </p:txBody>
      </p:sp>
    </p:spTree>
    <p:extLst>
      <p:ext uri="{BB962C8B-B14F-4D97-AF65-F5344CB8AC3E}">
        <p14:creationId xmlns:p14="http://schemas.microsoft.com/office/powerpoint/2010/main" val="16623971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A6DD32-488C-1F56-63B7-791B4EAF672C}"/>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214FC751-8E76-F8B3-D259-92A5B5BCC245}"/>
              </a:ext>
            </a:extLst>
          </p:cNvPr>
          <p:cNvSpPr>
            <a:spLocks noGrp="1"/>
          </p:cNvSpPr>
          <p:nvPr>
            <p:ph type="title"/>
          </p:nvPr>
        </p:nvSpPr>
        <p:spPr>
          <a:xfrm>
            <a:off x="838200" y="189781"/>
            <a:ext cx="10515600" cy="1233577"/>
          </a:xfrm>
        </p:spPr>
        <p:txBody>
          <a:bodyPr>
            <a:noAutofit/>
          </a:bodyPr>
          <a:lstStyle/>
          <a:p>
            <a:pPr algn="just"/>
            <a:r>
              <a:rPr lang="lt-LT" sz="2800" dirty="0"/>
              <a:t>„</a:t>
            </a:r>
            <a:r>
              <a:rPr lang="lt-LT" sz="2400" dirty="0"/>
              <a:t>2022–2030 metų plėtros programos valdytojos Lietuvos Respublikos susisiekimo ministerijos susisiekimo plėtros programos pažangos priemonių investicijų įgyvendinimo ir rodiklių pažangos vertinimas “, SM (1)</a:t>
            </a:r>
          </a:p>
        </p:txBody>
      </p:sp>
      <p:sp>
        <p:nvSpPr>
          <p:cNvPr id="3" name="Turinio vietos rezervavimo ženklas 2">
            <a:extLst>
              <a:ext uri="{FF2B5EF4-FFF2-40B4-BE49-F238E27FC236}">
                <a16:creationId xmlns:a16="http://schemas.microsoft.com/office/drawing/2014/main" id="{7A9F3003-1CAB-2EE3-34DD-9461F00141D9}"/>
              </a:ext>
            </a:extLst>
          </p:cNvPr>
          <p:cNvSpPr>
            <a:spLocks noGrp="1"/>
          </p:cNvSpPr>
          <p:nvPr>
            <p:ph idx="1"/>
          </p:nvPr>
        </p:nvSpPr>
        <p:spPr>
          <a:xfrm>
            <a:off x="838200" y="1423359"/>
            <a:ext cx="10877910" cy="5244860"/>
          </a:xfrm>
        </p:spPr>
        <p:txBody>
          <a:bodyPr>
            <a:normAutofit/>
          </a:bodyPr>
          <a:lstStyle/>
          <a:p>
            <a:pPr algn="just" fontAlgn="t">
              <a:buNone/>
            </a:pPr>
            <a:r>
              <a:rPr lang="lt-LT" sz="1600" b="1" dirty="0"/>
              <a:t>Vertinimo tikslas</a:t>
            </a:r>
          </a:p>
          <a:p>
            <a:pPr algn="just" fontAlgn="t">
              <a:buNone/>
            </a:pPr>
            <a:r>
              <a:rPr lang="lt-LT" sz="1600" dirty="0"/>
              <a:t>    Įvertinti, ar Susisiekimo ministerijos pažangos priemonės ir investicijos yra tinkamos bei pakankamos Nacionalinio pažangos plano tikslams pasiekti, analizuojant pažangos priemonių tinkamumą ir suderinamumą, rodiklių pasiekimo pažangą, investicijų efektyvumą, tikimybę pasiekti 2030 m. tikslus.</a:t>
            </a:r>
          </a:p>
          <a:p>
            <a:pPr algn="just" fontAlgn="t">
              <a:buNone/>
            </a:pPr>
            <a:r>
              <a:rPr lang="lt-LT" sz="1600" b="1" dirty="0"/>
              <a:t>Pagrindiniai rezultatai</a:t>
            </a:r>
          </a:p>
          <a:p>
            <a:pPr algn="just" fontAlgn="t">
              <a:buFont typeface="Wingdings" panose="05000000000000000000" pitchFamily="2" charset="2"/>
              <a:buChar char="Ø"/>
            </a:pPr>
            <a:r>
              <a:rPr lang="lt-LT" sz="1600" b="1" dirty="0"/>
              <a:t>Strateginis suderinamumas</a:t>
            </a:r>
            <a:endParaRPr lang="lt-LT" sz="1600" dirty="0"/>
          </a:p>
          <a:p>
            <a:pPr marL="0" lvl="0" indent="0" algn="just" fontAlgn="t">
              <a:buNone/>
            </a:pPr>
            <a:r>
              <a:rPr lang="lt-LT" sz="1600" dirty="0"/>
              <a:t>Visos vertintos priemonės atitinka NPP tikslus ir ES politikos kryptis. Priemonės tarpusavyje papildo viena kitą, dubliavimosi rizika minimali. </a:t>
            </a:r>
          </a:p>
          <a:p>
            <a:pPr lvl="0" algn="just" fontAlgn="t">
              <a:buFont typeface="Wingdings" panose="05000000000000000000" pitchFamily="2" charset="2"/>
              <a:buChar char="Ø"/>
            </a:pPr>
            <a:r>
              <a:rPr lang="lt-LT" sz="1600" dirty="0"/>
              <a:t> </a:t>
            </a:r>
            <a:r>
              <a:rPr lang="lt-LT" sz="1600" b="1" dirty="0"/>
              <a:t>Reikšminga pažanga atskirose srityse</a:t>
            </a:r>
            <a:endParaRPr lang="lt-LT" sz="1600" dirty="0"/>
          </a:p>
          <a:p>
            <a:pPr marL="0" lvl="0" indent="0" algn="just" fontAlgn="t">
              <a:buNone/>
            </a:pPr>
            <a:r>
              <a:rPr lang="lt-LT" sz="1600" dirty="0"/>
              <a:t>5G ryšio aprėpties ir </a:t>
            </a:r>
            <a:r>
              <a:rPr lang="lt-LT" sz="1600" dirty="0" err="1"/>
              <a:t>gigabitinio</a:t>
            </a:r>
            <a:r>
              <a:rPr lang="lt-LT" sz="1600" dirty="0"/>
              <a:t> junglumo tikslai jau pasiekti. Dalis darnaus </a:t>
            </a:r>
            <a:r>
              <a:rPr lang="lt-LT" sz="1600" dirty="0" err="1"/>
              <a:t>judumo</a:t>
            </a:r>
            <a:r>
              <a:rPr lang="lt-LT" sz="1600" dirty="0"/>
              <a:t> ir alternatyviųjų degalų rodiklių viršijo planuotas reikšmes.</a:t>
            </a:r>
          </a:p>
          <a:p>
            <a:pPr lvl="0" algn="just" fontAlgn="t">
              <a:buFont typeface="Wingdings" panose="05000000000000000000" pitchFamily="2" charset="2"/>
              <a:buChar char="Ø"/>
            </a:pPr>
            <a:r>
              <a:rPr lang="lt-LT" sz="1600" dirty="0"/>
              <a:t> </a:t>
            </a:r>
            <a:r>
              <a:rPr lang="lt-LT" sz="1600" b="1" dirty="0"/>
              <a:t>Pažanga nevienoda</a:t>
            </a:r>
            <a:endParaRPr lang="lt-LT" sz="1600" dirty="0"/>
          </a:p>
          <a:p>
            <a:pPr marL="0" lvl="0" indent="0" algn="just" fontAlgn="t">
              <a:buNone/>
            </a:pPr>
            <a:r>
              <a:rPr lang="lt-LT" sz="1600" dirty="0"/>
              <a:t>Dalis rodiklių reikšmingai atsilieka (TEN-T kelių tinklas, elektromobilių paplitimas, oro transporto rodikliai, eismo saugos infrastruktūra). Ne visos veiklos pradėtos įgyvendinti. </a:t>
            </a:r>
          </a:p>
          <a:p>
            <a:pPr lvl="0" algn="just" fontAlgn="t">
              <a:buFont typeface="Wingdings" panose="05000000000000000000" pitchFamily="2" charset="2"/>
              <a:buChar char="Ø"/>
            </a:pPr>
            <a:r>
              <a:rPr lang="lt-LT" sz="1600" dirty="0"/>
              <a:t> </a:t>
            </a:r>
            <a:r>
              <a:rPr lang="lt-LT" sz="1600" b="1" dirty="0"/>
              <a:t>Efektyvumo ir stebėsenos iššūkiai</a:t>
            </a:r>
            <a:endParaRPr lang="lt-LT" sz="1600" dirty="0"/>
          </a:p>
          <a:p>
            <a:pPr marL="0" lvl="0" indent="0" algn="just" fontAlgn="t">
              <a:buNone/>
            </a:pPr>
            <a:r>
              <a:rPr lang="lt-LT" sz="1600" dirty="0"/>
              <a:t>55,8 % suplanuoto biudžeto jau paskirstyta/panaudota. Rodiklių sistema ne visada leidžia patikimai įvertinti investicijų poveikį. Daliai veiklų trūksta aiškių rezultato rodiklių. </a:t>
            </a:r>
          </a:p>
        </p:txBody>
      </p:sp>
      <p:sp>
        <p:nvSpPr>
          <p:cNvPr id="4" name="Skaidrės numerio vietos rezervavimo ženklas 3">
            <a:extLst>
              <a:ext uri="{FF2B5EF4-FFF2-40B4-BE49-F238E27FC236}">
                <a16:creationId xmlns:a16="http://schemas.microsoft.com/office/drawing/2014/main" id="{E014906D-93F1-3C53-61D8-B79A40CFFD4D}"/>
              </a:ext>
            </a:extLst>
          </p:cNvPr>
          <p:cNvSpPr>
            <a:spLocks noGrp="1"/>
          </p:cNvSpPr>
          <p:nvPr>
            <p:ph type="sldNum" sz="quarter" idx="12"/>
          </p:nvPr>
        </p:nvSpPr>
        <p:spPr/>
        <p:txBody>
          <a:bodyPr/>
          <a:lstStyle/>
          <a:p>
            <a:fld id="{767E0E13-C0E1-40DD-AD2A-FA99E02A5064}" type="slidenum">
              <a:rPr lang="lt-LT" smtClean="0"/>
              <a:t>20</a:t>
            </a:fld>
            <a:endParaRPr lang="lt-LT"/>
          </a:p>
        </p:txBody>
      </p:sp>
    </p:spTree>
    <p:extLst>
      <p:ext uri="{BB962C8B-B14F-4D97-AF65-F5344CB8AC3E}">
        <p14:creationId xmlns:p14="http://schemas.microsoft.com/office/powerpoint/2010/main" val="1847903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23F84-1563-C72C-FF9C-2E4A70B0E4CD}"/>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C7D803EC-A10E-13A5-E4CE-7880A3F97932}"/>
              </a:ext>
            </a:extLst>
          </p:cNvPr>
          <p:cNvSpPr>
            <a:spLocks noGrp="1"/>
          </p:cNvSpPr>
          <p:nvPr>
            <p:ph type="title"/>
          </p:nvPr>
        </p:nvSpPr>
        <p:spPr>
          <a:xfrm>
            <a:off x="838200" y="189781"/>
            <a:ext cx="10515600" cy="1233577"/>
          </a:xfrm>
        </p:spPr>
        <p:txBody>
          <a:bodyPr>
            <a:noAutofit/>
          </a:bodyPr>
          <a:lstStyle/>
          <a:p>
            <a:pPr algn="just"/>
            <a:r>
              <a:rPr lang="lt-LT" sz="2800" dirty="0"/>
              <a:t>„</a:t>
            </a:r>
            <a:r>
              <a:rPr lang="lt-LT" sz="2400" dirty="0"/>
              <a:t>2022–2030 metų plėtros programos valdytojos Lietuvos Respublikos susisiekimo ministerijos susisiekimo plėtros programos pažangos priemonių investicijų įgyvendinimo ir rodiklių pažangos vertinimas “, SM (2)</a:t>
            </a:r>
          </a:p>
        </p:txBody>
      </p:sp>
      <p:sp>
        <p:nvSpPr>
          <p:cNvPr id="3" name="Turinio vietos rezervavimo ženklas 2">
            <a:extLst>
              <a:ext uri="{FF2B5EF4-FFF2-40B4-BE49-F238E27FC236}">
                <a16:creationId xmlns:a16="http://schemas.microsoft.com/office/drawing/2014/main" id="{DC33FA0D-BCDC-8340-F230-E44D7E21832C}"/>
              </a:ext>
            </a:extLst>
          </p:cNvPr>
          <p:cNvSpPr>
            <a:spLocks noGrp="1"/>
          </p:cNvSpPr>
          <p:nvPr>
            <p:ph idx="1"/>
          </p:nvPr>
        </p:nvSpPr>
        <p:spPr>
          <a:xfrm>
            <a:off x="838200" y="1423359"/>
            <a:ext cx="10877910" cy="5244860"/>
          </a:xfrm>
        </p:spPr>
        <p:txBody>
          <a:bodyPr>
            <a:normAutofit/>
          </a:bodyPr>
          <a:lstStyle/>
          <a:p>
            <a:pPr algn="just" fontAlgn="t">
              <a:buNone/>
            </a:pPr>
            <a:endParaRPr lang="lt-LT" sz="1800" b="1" dirty="0"/>
          </a:p>
          <a:p>
            <a:pPr algn="just" fontAlgn="t">
              <a:buNone/>
            </a:pPr>
            <a:r>
              <a:rPr lang="lt-LT" sz="1800" b="1" dirty="0"/>
              <a:t>Svarbiausios vertinimo išvados</a:t>
            </a:r>
          </a:p>
          <a:p>
            <a:pPr algn="just" fontAlgn="t">
              <a:buFont typeface="Wingdings" panose="05000000000000000000" pitchFamily="2" charset="2"/>
              <a:buChar char="Ø"/>
            </a:pPr>
            <a:r>
              <a:rPr lang="lt-LT" sz="1800" b="1" dirty="0"/>
              <a:t>Strateginis pagrįstumas</a:t>
            </a:r>
          </a:p>
          <a:p>
            <a:pPr algn="just" fontAlgn="t">
              <a:buNone/>
            </a:pPr>
            <a:r>
              <a:rPr lang="lt-LT" sz="1800" dirty="0"/>
              <a:t>Pažangos priemonės prisideda prie junglumo, klimato kaitos švelninimo ir nacionalinio saugumo tikslų.</a:t>
            </a:r>
          </a:p>
          <a:p>
            <a:pPr algn="just" fontAlgn="t">
              <a:buFont typeface="Wingdings" panose="05000000000000000000" pitchFamily="2" charset="2"/>
              <a:buChar char="Ø"/>
            </a:pPr>
            <a:r>
              <a:rPr lang="lt-LT" sz="1800" dirty="0"/>
              <a:t> </a:t>
            </a:r>
            <a:r>
              <a:rPr lang="lt-LT" sz="1800" b="1" dirty="0"/>
              <a:t>Investicijų koordinavimas</a:t>
            </a:r>
          </a:p>
          <a:p>
            <a:pPr algn="just" fontAlgn="t">
              <a:buNone/>
            </a:pPr>
            <a:r>
              <a:rPr lang="lt-LT" sz="1800" dirty="0"/>
              <a:t>Priemonės yra tarpusavyje suderintos ir nesidubliuoja nei susisiekimo sektoriuje, nei tarp ministerijų.</a:t>
            </a:r>
          </a:p>
          <a:p>
            <a:pPr algn="just" fontAlgn="t">
              <a:buFont typeface="Wingdings" panose="05000000000000000000" pitchFamily="2" charset="2"/>
              <a:buChar char="Ø"/>
            </a:pPr>
            <a:r>
              <a:rPr lang="lt-LT" sz="1800" dirty="0"/>
              <a:t> </a:t>
            </a:r>
            <a:r>
              <a:rPr lang="lt-LT" sz="1800" b="1" dirty="0"/>
              <a:t>Rezultatų pasiekimo rizikos</a:t>
            </a:r>
          </a:p>
          <a:p>
            <a:pPr marL="0" indent="0" algn="just" fontAlgn="t">
              <a:buNone/>
            </a:pPr>
            <a:r>
              <a:rPr lang="lt-LT" sz="1800" dirty="0"/>
              <a:t>Dalis rodiklių įgyvendinama per lėtai, todėl egzistuoja rizika nepasiekti 2030 m. tikslų numatyta apimtimi.</a:t>
            </a:r>
          </a:p>
          <a:p>
            <a:pPr algn="just" fontAlgn="t">
              <a:buFont typeface="Wingdings" panose="05000000000000000000" pitchFamily="2" charset="2"/>
              <a:buChar char="Ø"/>
            </a:pPr>
            <a:r>
              <a:rPr lang="lt-LT" sz="1800" b="1" dirty="0"/>
              <a:t>Stebėsenos sistemos trūkumai</a:t>
            </a:r>
          </a:p>
          <a:p>
            <a:pPr algn="just" fontAlgn="t">
              <a:buNone/>
            </a:pPr>
            <a:r>
              <a:rPr lang="lt-LT" sz="1800" dirty="0"/>
              <a:t>Silpnos veiklų ir rodiklių sąsajos, nepakankamas rezultatų ir poveikio matavimas apsunkina pažangos vertinimą. </a:t>
            </a:r>
          </a:p>
        </p:txBody>
      </p:sp>
      <p:sp>
        <p:nvSpPr>
          <p:cNvPr id="4" name="Skaidrės numerio vietos rezervavimo ženklas 3">
            <a:extLst>
              <a:ext uri="{FF2B5EF4-FFF2-40B4-BE49-F238E27FC236}">
                <a16:creationId xmlns:a16="http://schemas.microsoft.com/office/drawing/2014/main" id="{71079A3B-4102-F981-784C-6C3D64725FEC}"/>
              </a:ext>
            </a:extLst>
          </p:cNvPr>
          <p:cNvSpPr>
            <a:spLocks noGrp="1"/>
          </p:cNvSpPr>
          <p:nvPr>
            <p:ph type="sldNum" sz="quarter" idx="12"/>
          </p:nvPr>
        </p:nvSpPr>
        <p:spPr/>
        <p:txBody>
          <a:bodyPr/>
          <a:lstStyle/>
          <a:p>
            <a:fld id="{767E0E13-C0E1-40DD-AD2A-FA99E02A5064}" type="slidenum">
              <a:rPr lang="lt-LT" smtClean="0"/>
              <a:t>21</a:t>
            </a:fld>
            <a:endParaRPr lang="lt-LT"/>
          </a:p>
        </p:txBody>
      </p:sp>
    </p:spTree>
    <p:extLst>
      <p:ext uri="{BB962C8B-B14F-4D97-AF65-F5344CB8AC3E}">
        <p14:creationId xmlns:p14="http://schemas.microsoft.com/office/powerpoint/2010/main" val="38366407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DBE5B-1D06-2296-2444-E2F697F82AC4}"/>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9D2E9721-C217-4024-888D-297F90CA16EC}"/>
              </a:ext>
            </a:extLst>
          </p:cNvPr>
          <p:cNvSpPr>
            <a:spLocks noGrp="1"/>
          </p:cNvSpPr>
          <p:nvPr>
            <p:ph type="title"/>
          </p:nvPr>
        </p:nvSpPr>
        <p:spPr>
          <a:xfrm>
            <a:off x="838200" y="189781"/>
            <a:ext cx="10515600" cy="1233577"/>
          </a:xfrm>
        </p:spPr>
        <p:txBody>
          <a:bodyPr>
            <a:noAutofit/>
          </a:bodyPr>
          <a:lstStyle/>
          <a:p>
            <a:pPr algn="just"/>
            <a:r>
              <a:rPr lang="lt-LT" sz="2800" dirty="0"/>
              <a:t>„</a:t>
            </a:r>
            <a:r>
              <a:rPr lang="lt-LT" sz="2400" dirty="0"/>
              <a:t>2022–2030 metų plėtros programos valdytojos Lietuvos Respublikos susisiekimo ministerijos susisiekimo plėtros programos pažangos priemonių investicijų įgyvendinimo ir rodiklių pažangos vertinimas “, SM (3)</a:t>
            </a:r>
          </a:p>
        </p:txBody>
      </p:sp>
      <p:sp>
        <p:nvSpPr>
          <p:cNvPr id="3" name="Turinio vietos rezervavimo ženklas 2">
            <a:extLst>
              <a:ext uri="{FF2B5EF4-FFF2-40B4-BE49-F238E27FC236}">
                <a16:creationId xmlns:a16="http://schemas.microsoft.com/office/drawing/2014/main" id="{E5D7DEF9-A9E2-16CF-A297-CCBCAD454ABB}"/>
              </a:ext>
            </a:extLst>
          </p:cNvPr>
          <p:cNvSpPr>
            <a:spLocks noGrp="1"/>
          </p:cNvSpPr>
          <p:nvPr>
            <p:ph idx="1"/>
          </p:nvPr>
        </p:nvSpPr>
        <p:spPr>
          <a:xfrm>
            <a:off x="838200" y="1423359"/>
            <a:ext cx="10877910" cy="4710022"/>
          </a:xfrm>
        </p:spPr>
        <p:txBody>
          <a:bodyPr>
            <a:normAutofit/>
          </a:bodyPr>
          <a:lstStyle/>
          <a:p>
            <a:pPr fontAlgn="t">
              <a:buNone/>
            </a:pPr>
            <a:r>
              <a:rPr lang="lt-LT" sz="1800" b="1" dirty="0"/>
              <a:t> </a:t>
            </a:r>
          </a:p>
          <a:p>
            <a:pPr fontAlgn="t">
              <a:buNone/>
            </a:pPr>
            <a:r>
              <a:rPr lang="lt-LT" sz="1800" b="1" dirty="0"/>
              <a:t>Pagrindinės rekomendacijos</a:t>
            </a:r>
          </a:p>
          <a:p>
            <a:pPr fontAlgn="t">
              <a:buNone/>
            </a:pPr>
            <a:r>
              <a:rPr lang="lt-LT" sz="1800" b="1" dirty="0"/>
              <a:t>Trumpuoju laikotarpiu</a:t>
            </a:r>
          </a:p>
          <a:p>
            <a:pPr marL="342900" lvl="0" indent="-342900" fontAlgn="t"/>
            <a:r>
              <a:rPr lang="lt-LT" sz="1800" dirty="0"/>
              <a:t>Suderinti NPP, programos ir pažangos priemonių rodiklių sistemas.</a:t>
            </a:r>
          </a:p>
          <a:p>
            <a:pPr marL="342900" lvl="0" indent="-342900" fontAlgn="t"/>
            <a:r>
              <a:rPr lang="lt-LT" sz="1800" dirty="0"/>
              <a:t>Sustiprinti pažangos priemonių koordinavimą.</a:t>
            </a:r>
          </a:p>
          <a:p>
            <a:pPr marL="342900" lvl="0" indent="-342900" fontAlgn="t"/>
            <a:r>
              <a:rPr lang="lt-LT" sz="1800" dirty="0"/>
              <a:t>Aiškiai susieti veiklas su rezultatų rodikliais.</a:t>
            </a:r>
          </a:p>
          <a:p>
            <a:pPr marL="342900" lvl="0" indent="-342900" fontAlgn="t"/>
            <a:r>
              <a:rPr lang="lt-LT" sz="1800" dirty="0"/>
              <a:t>Sukurti patikimesnius ŠESD mažinimo ir darnaus </a:t>
            </a:r>
            <a:r>
              <a:rPr lang="lt-LT" sz="1800" dirty="0" err="1"/>
              <a:t>judumo</a:t>
            </a:r>
            <a:r>
              <a:rPr lang="lt-LT" sz="1800" dirty="0"/>
              <a:t> poveikio vertinimo metodus. </a:t>
            </a:r>
          </a:p>
          <a:p>
            <a:pPr fontAlgn="t">
              <a:buNone/>
            </a:pPr>
            <a:r>
              <a:rPr lang="lt-LT" sz="1800" b="1" dirty="0"/>
              <a:t>Vidutiniu ir ilguoju laikotarpiu</a:t>
            </a:r>
          </a:p>
          <a:p>
            <a:pPr marL="342900" lvl="0" indent="-342900" fontAlgn="t"/>
            <a:r>
              <a:rPr lang="lt-LT" sz="1800" dirty="0"/>
              <a:t>Diversifikuoti finansavimo šaltinius ir mažinti priklausomybę nuo vieno finansavimo instrumento.</a:t>
            </a:r>
          </a:p>
          <a:p>
            <a:pPr marL="342900" lvl="0" indent="-342900" fontAlgn="t"/>
            <a:r>
              <a:rPr lang="lt-LT" sz="1800" dirty="0"/>
              <a:t>Stiprinti darnaus </a:t>
            </a:r>
            <a:r>
              <a:rPr lang="lt-LT" sz="1800" dirty="0" err="1"/>
              <a:t>judumo</a:t>
            </a:r>
            <a:r>
              <a:rPr lang="lt-LT" sz="1800" dirty="0"/>
              <a:t> ir eismo saugos priemonių integraciją.</a:t>
            </a:r>
          </a:p>
          <a:p>
            <a:pPr marL="342900" lvl="0" indent="-342900" fontAlgn="t"/>
            <a:r>
              <a:rPr lang="lt-LT" sz="1800" dirty="0"/>
              <a:t>Skatinti transporto elektrifikaciją kartu didinant viešojo transporto ir geležinkelių patrauklumą.</a:t>
            </a:r>
          </a:p>
          <a:p>
            <a:pPr marL="342900" lvl="0" indent="-342900" fontAlgn="t"/>
            <a:r>
              <a:rPr lang="lt-LT" sz="1800" dirty="0"/>
              <a:t>Užtikrinti ilgalaikį infrastruktūros planavimą ir priežiūros finansavimą.</a:t>
            </a:r>
          </a:p>
          <a:p>
            <a:pPr algn="just" fontAlgn="t">
              <a:buNone/>
            </a:pPr>
            <a:endParaRPr lang="lt-LT" sz="1800" b="1" dirty="0"/>
          </a:p>
        </p:txBody>
      </p:sp>
      <p:sp>
        <p:nvSpPr>
          <p:cNvPr id="4" name="Skaidrės numerio vietos rezervavimo ženklas 3">
            <a:extLst>
              <a:ext uri="{FF2B5EF4-FFF2-40B4-BE49-F238E27FC236}">
                <a16:creationId xmlns:a16="http://schemas.microsoft.com/office/drawing/2014/main" id="{29DE2802-3484-6042-6957-5FB8F2CCD1C0}"/>
              </a:ext>
            </a:extLst>
          </p:cNvPr>
          <p:cNvSpPr>
            <a:spLocks noGrp="1"/>
          </p:cNvSpPr>
          <p:nvPr>
            <p:ph type="sldNum" sz="quarter" idx="12"/>
          </p:nvPr>
        </p:nvSpPr>
        <p:spPr/>
        <p:txBody>
          <a:bodyPr/>
          <a:lstStyle/>
          <a:p>
            <a:fld id="{767E0E13-C0E1-40DD-AD2A-FA99E02A5064}" type="slidenum">
              <a:rPr lang="lt-LT" smtClean="0"/>
              <a:t>22</a:t>
            </a:fld>
            <a:endParaRPr lang="lt-LT"/>
          </a:p>
        </p:txBody>
      </p:sp>
    </p:spTree>
    <p:extLst>
      <p:ext uri="{BB962C8B-B14F-4D97-AF65-F5344CB8AC3E}">
        <p14:creationId xmlns:p14="http://schemas.microsoft.com/office/powerpoint/2010/main" val="31841815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C2313-4495-684D-28FC-955742E972D8}"/>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259B2A49-14EE-A53E-ABC5-51F9A216E1B5}"/>
              </a:ext>
            </a:extLst>
          </p:cNvPr>
          <p:cNvSpPr>
            <a:spLocks noGrp="1"/>
          </p:cNvSpPr>
          <p:nvPr>
            <p:ph type="title"/>
          </p:nvPr>
        </p:nvSpPr>
        <p:spPr>
          <a:xfrm>
            <a:off x="838200" y="189781"/>
            <a:ext cx="10515600" cy="1233577"/>
          </a:xfrm>
        </p:spPr>
        <p:txBody>
          <a:bodyPr>
            <a:noAutofit/>
          </a:bodyPr>
          <a:lstStyle/>
          <a:p>
            <a:pPr algn="just"/>
            <a:r>
              <a:rPr lang="lt-LT" sz="2800" dirty="0"/>
              <a:t>„</a:t>
            </a:r>
            <a:r>
              <a:rPr lang="lt-LT" sz="2400" dirty="0"/>
              <a:t>Investicijų programos 1 prioriteto „Pažangesnė Lietuva“ ir 4 prioriteto „Socialiai atsakingesnė Lietuva“  švietimo ir mokslo srities konkrečių uždavinių poveikio vertinimas “, ŠMSM </a:t>
            </a:r>
          </a:p>
        </p:txBody>
      </p:sp>
      <p:sp>
        <p:nvSpPr>
          <p:cNvPr id="3" name="Turinio vietos rezervavimo ženklas 2">
            <a:extLst>
              <a:ext uri="{FF2B5EF4-FFF2-40B4-BE49-F238E27FC236}">
                <a16:creationId xmlns:a16="http://schemas.microsoft.com/office/drawing/2014/main" id="{C4C26CE8-48F5-F94F-A3AE-3DD596E6EBDF}"/>
              </a:ext>
            </a:extLst>
          </p:cNvPr>
          <p:cNvSpPr>
            <a:spLocks noGrp="1"/>
          </p:cNvSpPr>
          <p:nvPr>
            <p:ph idx="1"/>
          </p:nvPr>
        </p:nvSpPr>
        <p:spPr>
          <a:xfrm>
            <a:off x="838200" y="1423359"/>
            <a:ext cx="10877910" cy="4710022"/>
          </a:xfrm>
        </p:spPr>
        <p:txBody>
          <a:bodyPr>
            <a:normAutofit/>
          </a:bodyPr>
          <a:lstStyle/>
          <a:p>
            <a:pPr algn="just" fontAlgn="t">
              <a:buNone/>
            </a:pPr>
            <a:r>
              <a:rPr lang="lt-LT" sz="1800" b="1" dirty="0"/>
              <a:t> </a:t>
            </a:r>
            <a:r>
              <a:rPr lang="lt-LT" sz="2000" b="1" dirty="0"/>
              <a:t>Vertinimo tikslas</a:t>
            </a:r>
          </a:p>
          <a:p>
            <a:pPr marL="0" indent="0" algn="just">
              <a:buNone/>
            </a:pPr>
            <a:r>
              <a:rPr lang="lt-LT" sz="2000" dirty="0"/>
              <a:t>Nustatyti Investicijų programos 1 ir 4 prioritetų konkrečių švietimo ir mokslo srities uždavinių ir veiklų poveikį, siekiant patobulinti 2021–2027 metų laikotarpio ES fondų investicijas ir pasirengti naujo finansavimo laikotarpio ES fondų lėšų panaudojimui.</a:t>
            </a:r>
          </a:p>
          <a:p>
            <a:pPr marL="0" indent="0" algn="just">
              <a:buNone/>
            </a:pPr>
            <a:endParaRPr lang="lt-LT" sz="2000" dirty="0"/>
          </a:p>
          <a:p>
            <a:pPr algn="just" fontAlgn="t">
              <a:buNone/>
            </a:pPr>
            <a:r>
              <a:rPr lang="lt-LT" sz="2000" b="1" dirty="0"/>
              <a:t>Vertinimo pažanga</a:t>
            </a:r>
          </a:p>
          <a:p>
            <a:pPr algn="just" fontAlgn="t">
              <a:buNone/>
            </a:pPr>
            <a:r>
              <a:rPr lang="lt-LT" sz="2000" dirty="0"/>
              <a:t>   Dėl ilgiau nei planuota trukusių viešųjų pirkimų procedūrų buvo pakoreguotas vertinimo įgyvendinimo grafikas. Vertinimo pabaiga nukelta iš 2026 m. IV </a:t>
            </a:r>
            <a:r>
              <a:rPr lang="lt-LT" sz="2000" dirty="0" err="1"/>
              <a:t>ketv</a:t>
            </a:r>
            <a:r>
              <a:rPr lang="lt-LT" sz="2000" dirty="0"/>
              <a:t>. į 2027 m. I </a:t>
            </a:r>
            <a:r>
              <a:rPr lang="lt-LT" sz="2000" dirty="0" err="1"/>
              <a:t>ketv</a:t>
            </a:r>
            <a:r>
              <a:rPr lang="lt-LT" sz="2000" dirty="0"/>
              <a:t>.</a:t>
            </a:r>
          </a:p>
          <a:p>
            <a:pPr algn="just" fontAlgn="t">
              <a:buNone/>
            </a:pPr>
            <a:endParaRPr lang="lt-LT" sz="2000" dirty="0"/>
          </a:p>
          <a:p>
            <a:pPr algn="just" fontAlgn="t">
              <a:buNone/>
            </a:pPr>
            <a:r>
              <a:rPr lang="lt-LT" sz="2000" dirty="0"/>
              <a:t>2026 06 09 pasirašyta sutartis su UAB „</a:t>
            </a:r>
            <a:r>
              <a:rPr lang="lt-LT" sz="2000" dirty="0" err="1"/>
              <a:t>Visionary</a:t>
            </a:r>
            <a:r>
              <a:rPr lang="lt-LT" sz="2000" dirty="0"/>
              <a:t> </a:t>
            </a:r>
            <a:r>
              <a:rPr lang="lt-LT" sz="2000" dirty="0" err="1"/>
              <a:t>Analytics</a:t>
            </a:r>
            <a:r>
              <a:rPr lang="lt-LT" sz="2000" dirty="0"/>
              <a:t>“ už 78 444 </a:t>
            </a:r>
            <a:r>
              <a:rPr lang="lt-LT" sz="2000" dirty="0" err="1"/>
              <a:t>Eur</a:t>
            </a:r>
            <a:r>
              <a:rPr lang="lt-LT" sz="2000" dirty="0"/>
              <a:t> vietoj skirtų 100 000 </a:t>
            </a:r>
            <a:r>
              <a:rPr lang="lt-LT" sz="2000" dirty="0" err="1"/>
              <a:t>Eur</a:t>
            </a:r>
            <a:r>
              <a:rPr lang="lt-LT" sz="2000" dirty="0"/>
              <a:t>.</a:t>
            </a:r>
          </a:p>
          <a:p>
            <a:pPr algn="just" fontAlgn="t">
              <a:buNone/>
            </a:pPr>
            <a:endParaRPr lang="lt-LT" sz="2000" dirty="0"/>
          </a:p>
        </p:txBody>
      </p:sp>
      <p:sp>
        <p:nvSpPr>
          <p:cNvPr id="4" name="Skaidrės numerio vietos rezervavimo ženklas 3">
            <a:extLst>
              <a:ext uri="{FF2B5EF4-FFF2-40B4-BE49-F238E27FC236}">
                <a16:creationId xmlns:a16="http://schemas.microsoft.com/office/drawing/2014/main" id="{D9B0000C-DD2F-F90C-2B4C-3E808E33BEE7}"/>
              </a:ext>
            </a:extLst>
          </p:cNvPr>
          <p:cNvSpPr>
            <a:spLocks noGrp="1"/>
          </p:cNvSpPr>
          <p:nvPr>
            <p:ph type="sldNum" sz="quarter" idx="12"/>
          </p:nvPr>
        </p:nvSpPr>
        <p:spPr/>
        <p:txBody>
          <a:bodyPr/>
          <a:lstStyle/>
          <a:p>
            <a:fld id="{767E0E13-C0E1-40DD-AD2A-FA99E02A5064}" type="slidenum">
              <a:rPr lang="lt-LT" smtClean="0"/>
              <a:t>23</a:t>
            </a:fld>
            <a:endParaRPr lang="lt-LT"/>
          </a:p>
        </p:txBody>
      </p:sp>
    </p:spTree>
    <p:extLst>
      <p:ext uri="{BB962C8B-B14F-4D97-AF65-F5344CB8AC3E}">
        <p14:creationId xmlns:p14="http://schemas.microsoft.com/office/powerpoint/2010/main" val="26404271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3C7B5-7B7F-3F7D-89B7-17109A60AEB2}"/>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7B47286E-2E2A-C574-C206-4C79E9361B27}"/>
              </a:ext>
            </a:extLst>
          </p:cNvPr>
          <p:cNvSpPr>
            <a:spLocks noGrp="1"/>
          </p:cNvSpPr>
          <p:nvPr>
            <p:ph type="title"/>
          </p:nvPr>
        </p:nvSpPr>
        <p:spPr>
          <a:xfrm>
            <a:off x="838200" y="189781"/>
            <a:ext cx="10515600" cy="905773"/>
          </a:xfrm>
        </p:spPr>
        <p:txBody>
          <a:bodyPr>
            <a:noAutofit/>
          </a:bodyPr>
          <a:lstStyle/>
          <a:p>
            <a:pPr algn="just"/>
            <a:r>
              <a:rPr lang="lt-LT" sz="2400" dirty="0"/>
              <a:t>„2022–2030 metų Regionų plėtros programos įgyvendinimo tarpinis (pažangos) vertinimas “, VRM (1)</a:t>
            </a:r>
          </a:p>
        </p:txBody>
      </p:sp>
      <p:sp>
        <p:nvSpPr>
          <p:cNvPr id="3" name="Turinio vietos rezervavimo ženklas 2">
            <a:extLst>
              <a:ext uri="{FF2B5EF4-FFF2-40B4-BE49-F238E27FC236}">
                <a16:creationId xmlns:a16="http://schemas.microsoft.com/office/drawing/2014/main" id="{754FB2D6-89F2-6AA8-765A-012891193310}"/>
              </a:ext>
            </a:extLst>
          </p:cNvPr>
          <p:cNvSpPr>
            <a:spLocks noGrp="1"/>
          </p:cNvSpPr>
          <p:nvPr>
            <p:ph idx="1"/>
          </p:nvPr>
        </p:nvSpPr>
        <p:spPr>
          <a:xfrm>
            <a:off x="907211" y="966158"/>
            <a:ext cx="10877910" cy="5702061"/>
          </a:xfrm>
        </p:spPr>
        <p:txBody>
          <a:bodyPr>
            <a:normAutofit fontScale="25000" lnSpcReduction="20000"/>
          </a:bodyPr>
          <a:lstStyle/>
          <a:p>
            <a:pPr fontAlgn="t">
              <a:buNone/>
            </a:pPr>
            <a:r>
              <a:rPr lang="lt-LT" sz="6400" b="1" dirty="0"/>
              <a:t> </a:t>
            </a:r>
          </a:p>
          <a:p>
            <a:pPr fontAlgn="t">
              <a:buNone/>
            </a:pPr>
            <a:r>
              <a:rPr lang="lt-LT" sz="6000" b="1" dirty="0"/>
              <a:t>Vertinimo tikslas</a:t>
            </a:r>
            <a:endParaRPr lang="lt-LT" sz="6000" dirty="0"/>
          </a:p>
          <a:p>
            <a:pPr algn="just" fontAlgn="t">
              <a:lnSpc>
                <a:spcPct val="120000"/>
              </a:lnSpc>
              <a:buNone/>
            </a:pPr>
            <a:r>
              <a:rPr lang="lt-LT" sz="6000" dirty="0"/>
              <a:t>   Įvertinti 2022–2030 m. Regionų plėtros programos ir regionų plėtros planų investicijų tinkamumą, pakankamumą bei tikėtiną poveikį siekiant nacionalinio tikslo mažinti regioninius skirtumus ir stiprinti teritorinę sanglaudą.</a:t>
            </a:r>
          </a:p>
          <a:p>
            <a:pPr algn="just" fontAlgn="t">
              <a:lnSpc>
                <a:spcPct val="120000"/>
              </a:lnSpc>
              <a:buNone/>
            </a:pPr>
            <a:r>
              <a:rPr lang="lt-LT" sz="6000" dirty="0"/>
              <a:t>Pagrindiniai rezultatai</a:t>
            </a:r>
          </a:p>
          <a:p>
            <a:pPr algn="just" fontAlgn="t">
              <a:lnSpc>
                <a:spcPct val="120000"/>
              </a:lnSpc>
              <a:buNone/>
            </a:pPr>
            <a:r>
              <a:rPr lang="lt-LT" sz="6000" b="1" dirty="0"/>
              <a:t>Pagrindiniai rezultatai</a:t>
            </a:r>
          </a:p>
          <a:p>
            <a:pPr algn="just" fontAlgn="t">
              <a:lnSpc>
                <a:spcPct val="120000"/>
              </a:lnSpc>
              <a:buFont typeface="Wingdings" panose="05000000000000000000" pitchFamily="2" charset="2"/>
              <a:buChar char="Ø"/>
            </a:pPr>
            <a:r>
              <a:rPr lang="lt-LT" sz="6000" b="1" dirty="0"/>
              <a:t>Intervencijos iš esmės tinkamos</a:t>
            </a:r>
            <a:endParaRPr lang="lt-LT" sz="6000" dirty="0"/>
          </a:p>
          <a:p>
            <a:pPr marL="0" lvl="0" indent="0" algn="just" fontAlgn="t">
              <a:lnSpc>
                <a:spcPct val="120000"/>
              </a:lnSpc>
              <a:buNone/>
            </a:pPr>
            <a:r>
              <a:rPr lang="lt-LT" sz="6000" dirty="0"/>
              <a:t>Regioninės pažangos priemonės apima visas tris pagrindines regionų plėtros problemas: ekonominį augimą, socialinę </a:t>
            </a:r>
            <a:r>
              <a:rPr lang="lt-LT" sz="6000" dirty="0" err="1"/>
              <a:t>įtrauktį</a:t>
            </a:r>
            <a:r>
              <a:rPr lang="lt-LT" sz="6000" dirty="0"/>
              <a:t> ir tvarią aplinką.</a:t>
            </a:r>
          </a:p>
          <a:p>
            <a:pPr lvl="0" algn="just" fontAlgn="t">
              <a:lnSpc>
                <a:spcPct val="120000"/>
              </a:lnSpc>
              <a:buFont typeface="Wingdings" panose="05000000000000000000" pitchFamily="2" charset="2"/>
              <a:buChar char="Ø"/>
            </a:pPr>
            <a:r>
              <a:rPr lang="lt-LT" sz="6000" dirty="0"/>
              <a:t> </a:t>
            </a:r>
            <a:r>
              <a:rPr lang="lt-LT" sz="6000" b="1" dirty="0"/>
              <a:t>Investicijos orientuotos į mažiau išsivysčiusius regionus</a:t>
            </a:r>
            <a:endParaRPr lang="lt-LT" sz="6000" dirty="0"/>
          </a:p>
          <a:p>
            <a:pPr marL="0" lvl="0" indent="0" algn="just" fontAlgn="t">
              <a:lnSpc>
                <a:spcPct val="120000"/>
              </a:lnSpc>
              <a:buNone/>
            </a:pPr>
            <a:r>
              <a:rPr lang="lt-LT" sz="6000" dirty="0"/>
              <a:t>Didesnės investicijos nukreiptos į ekonomiškai silpnesnius regionus, todėl prognozuojamas spartesnis jų augimas. </a:t>
            </a:r>
          </a:p>
          <a:p>
            <a:pPr algn="just" fontAlgn="t">
              <a:lnSpc>
                <a:spcPct val="120000"/>
              </a:lnSpc>
              <a:buFont typeface="Wingdings" panose="05000000000000000000" pitchFamily="2" charset="2"/>
              <a:buChar char="Ø"/>
            </a:pPr>
            <a:r>
              <a:rPr lang="lt-LT" sz="6000" b="1" dirty="0"/>
              <a:t>Numatomas teigiamas ekonominis poveikis</a:t>
            </a:r>
            <a:endParaRPr lang="lt-LT" sz="6000" dirty="0"/>
          </a:p>
          <a:p>
            <a:pPr marL="0" lvl="0" indent="0" algn="just" fontAlgn="t">
              <a:lnSpc>
                <a:spcPct val="120000"/>
              </a:lnSpc>
              <a:buNone/>
            </a:pPr>
            <a:r>
              <a:rPr lang="lt-LT" sz="6000" dirty="0"/>
              <a:t>Didžiausias papildomas BVP augimas modeliuojamas Utenos, Alytaus, Marijampolės ir Tauragės regionuose.</a:t>
            </a:r>
          </a:p>
          <a:p>
            <a:pPr algn="just" fontAlgn="t">
              <a:lnSpc>
                <a:spcPct val="120000"/>
              </a:lnSpc>
              <a:buFont typeface="Wingdings" panose="05000000000000000000" pitchFamily="2" charset="2"/>
              <a:buChar char="Ø"/>
            </a:pPr>
            <a:r>
              <a:rPr lang="lt-LT" sz="6000" b="1" dirty="0"/>
              <a:t>Poveikis regioninei konvergencijai bus ribotas</a:t>
            </a:r>
            <a:endParaRPr lang="lt-LT" sz="6000" dirty="0"/>
          </a:p>
          <a:p>
            <a:pPr marL="0" lvl="0" indent="0" algn="just" fontAlgn="t">
              <a:lnSpc>
                <a:spcPct val="120000"/>
              </a:lnSpc>
              <a:buNone/>
            </a:pPr>
            <a:r>
              <a:rPr lang="lt-LT" sz="6000" dirty="0"/>
              <a:t>Investicijos didins ekonominį aktyvumą ir užimtumą, tačiau esminio regioninės atskirties lūžio iki 2040 m. nesitikima.</a:t>
            </a:r>
          </a:p>
          <a:p>
            <a:pPr algn="just" fontAlgn="t">
              <a:lnSpc>
                <a:spcPct val="120000"/>
              </a:lnSpc>
              <a:buFont typeface="Wingdings" panose="05000000000000000000" pitchFamily="2" charset="2"/>
              <a:buChar char="Ø"/>
            </a:pPr>
            <a:r>
              <a:rPr lang="lt-LT" sz="6000" b="1" dirty="0"/>
              <a:t>Aiškus indėlis į viešųjų paslaugų prieinamumą</a:t>
            </a:r>
          </a:p>
          <a:p>
            <a:pPr marL="0" indent="0" algn="just" fontAlgn="t">
              <a:lnSpc>
                <a:spcPct val="120000"/>
              </a:lnSpc>
              <a:buNone/>
            </a:pPr>
            <a:r>
              <a:rPr lang="lt-LT" sz="6000" dirty="0"/>
              <a:t>Gerinama socialinio būsto, socialinių paslaugų, švietimo infrastruktūros ir </a:t>
            </a:r>
            <a:r>
              <a:rPr lang="lt-LT" sz="6000" dirty="0" err="1"/>
              <a:t>judumo</a:t>
            </a:r>
            <a:r>
              <a:rPr lang="lt-LT" sz="6000" dirty="0"/>
              <a:t> paslaugų pasiūla regionuose.</a:t>
            </a:r>
          </a:p>
          <a:p>
            <a:pPr fontAlgn="t">
              <a:buNone/>
            </a:pPr>
            <a:endParaRPr lang="lt-LT" sz="6000" dirty="0"/>
          </a:p>
          <a:p>
            <a:pPr algn="just" fontAlgn="t">
              <a:buNone/>
            </a:pPr>
            <a:endParaRPr lang="lt-LT" sz="1800" b="1" dirty="0"/>
          </a:p>
        </p:txBody>
      </p:sp>
      <p:sp>
        <p:nvSpPr>
          <p:cNvPr id="4" name="Skaidrės numerio vietos rezervavimo ženklas 3">
            <a:extLst>
              <a:ext uri="{FF2B5EF4-FFF2-40B4-BE49-F238E27FC236}">
                <a16:creationId xmlns:a16="http://schemas.microsoft.com/office/drawing/2014/main" id="{FAFA1165-2CB4-F4EE-27A0-14022C80CDBA}"/>
              </a:ext>
            </a:extLst>
          </p:cNvPr>
          <p:cNvSpPr>
            <a:spLocks noGrp="1"/>
          </p:cNvSpPr>
          <p:nvPr>
            <p:ph type="sldNum" sz="quarter" idx="12"/>
          </p:nvPr>
        </p:nvSpPr>
        <p:spPr/>
        <p:txBody>
          <a:bodyPr/>
          <a:lstStyle/>
          <a:p>
            <a:fld id="{767E0E13-C0E1-40DD-AD2A-FA99E02A5064}" type="slidenum">
              <a:rPr lang="lt-LT" smtClean="0"/>
              <a:t>24</a:t>
            </a:fld>
            <a:endParaRPr lang="lt-LT"/>
          </a:p>
        </p:txBody>
      </p:sp>
    </p:spTree>
    <p:extLst>
      <p:ext uri="{BB962C8B-B14F-4D97-AF65-F5344CB8AC3E}">
        <p14:creationId xmlns:p14="http://schemas.microsoft.com/office/powerpoint/2010/main" val="28641602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ECBB5A-3816-3F4A-EB2B-4DA7835FBC3F}"/>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C6D71652-CC43-B239-C68A-718A846A4C03}"/>
              </a:ext>
            </a:extLst>
          </p:cNvPr>
          <p:cNvSpPr>
            <a:spLocks noGrp="1"/>
          </p:cNvSpPr>
          <p:nvPr>
            <p:ph type="title"/>
          </p:nvPr>
        </p:nvSpPr>
        <p:spPr>
          <a:xfrm>
            <a:off x="838200" y="189781"/>
            <a:ext cx="10515600" cy="905773"/>
          </a:xfrm>
        </p:spPr>
        <p:txBody>
          <a:bodyPr>
            <a:noAutofit/>
          </a:bodyPr>
          <a:lstStyle/>
          <a:p>
            <a:pPr algn="just"/>
            <a:r>
              <a:rPr lang="lt-LT" sz="2400" dirty="0"/>
              <a:t>„2022–2030 metų Regionų plėtros programos įgyvendinimo tarpinis (pažangos) vertinimas “, VRM (2)</a:t>
            </a:r>
          </a:p>
        </p:txBody>
      </p:sp>
      <p:sp>
        <p:nvSpPr>
          <p:cNvPr id="3" name="Turinio vietos rezervavimo ženklas 2">
            <a:extLst>
              <a:ext uri="{FF2B5EF4-FFF2-40B4-BE49-F238E27FC236}">
                <a16:creationId xmlns:a16="http://schemas.microsoft.com/office/drawing/2014/main" id="{34ACE52A-D475-AC1C-C60A-14A83BFA8F90}"/>
              </a:ext>
            </a:extLst>
          </p:cNvPr>
          <p:cNvSpPr>
            <a:spLocks noGrp="1"/>
          </p:cNvSpPr>
          <p:nvPr>
            <p:ph idx="1"/>
          </p:nvPr>
        </p:nvSpPr>
        <p:spPr>
          <a:xfrm>
            <a:off x="838200" y="1328468"/>
            <a:ext cx="10877910" cy="5244860"/>
          </a:xfrm>
        </p:spPr>
        <p:txBody>
          <a:bodyPr>
            <a:normAutofit/>
          </a:bodyPr>
          <a:lstStyle/>
          <a:p>
            <a:pPr fontAlgn="t">
              <a:buNone/>
            </a:pPr>
            <a:r>
              <a:rPr lang="lt-LT" sz="1800" b="1" dirty="0"/>
              <a:t> Pagrindinės išvados</a:t>
            </a:r>
          </a:p>
          <a:p>
            <a:pPr fontAlgn="t">
              <a:buNone/>
            </a:pPr>
            <a:endParaRPr lang="lt-LT" sz="1800" b="1" dirty="0"/>
          </a:p>
          <a:p>
            <a:pPr fontAlgn="t">
              <a:buFont typeface="Wingdings" panose="05000000000000000000" pitchFamily="2" charset="2"/>
              <a:buChar char="Ø"/>
            </a:pPr>
            <a:r>
              <a:rPr lang="lt-LT" sz="1800" b="1" dirty="0"/>
              <a:t>Regioninės pažangos priemonės yra reikalingos, tačiau jų poveikis struktūriniams regioniniams skirtumams ribotas</a:t>
            </a:r>
            <a:endParaRPr lang="lt-LT" sz="1800" dirty="0"/>
          </a:p>
          <a:p>
            <a:pPr marL="0" lvl="0" indent="0" fontAlgn="t">
              <a:buNone/>
            </a:pPr>
            <a:r>
              <a:rPr lang="lt-LT" sz="1800" dirty="0"/>
              <a:t>Sprendžiama dalis regionų problemų, tačiau investicijų mastas ir turinys nėra pakankami esminiam regioninės atskirties mažinimui. </a:t>
            </a:r>
          </a:p>
          <a:p>
            <a:pPr lvl="0" fontAlgn="t">
              <a:buFont typeface="Wingdings" panose="05000000000000000000" pitchFamily="2" charset="2"/>
              <a:buChar char="Ø"/>
            </a:pPr>
            <a:r>
              <a:rPr lang="lt-LT" sz="1800" b="1" dirty="0"/>
              <a:t>Investicijų struktūra ne visuomet atitinka strateginius regioninės politikos tikslus</a:t>
            </a:r>
            <a:endParaRPr lang="lt-LT" sz="1800" dirty="0"/>
          </a:p>
          <a:p>
            <a:pPr marL="0" lvl="0" indent="0" fontAlgn="t">
              <a:buNone/>
            </a:pPr>
            <a:r>
              <a:rPr lang="lt-LT" sz="1800" dirty="0"/>
              <a:t>Regionuose daugiau lėšų nukreipta socialinei infrastruktūrai ir turizmui, mažiau – kai kurioms ilgalaikio </a:t>
            </a:r>
            <a:r>
              <a:rPr lang="lt-LT" sz="1800" dirty="0" err="1"/>
              <a:t>transformacinio</a:t>
            </a:r>
            <a:r>
              <a:rPr lang="lt-LT" sz="1800" dirty="0"/>
              <a:t> poveikio sritims. </a:t>
            </a:r>
          </a:p>
          <a:p>
            <a:pPr lvl="0" fontAlgn="t">
              <a:buFont typeface="Wingdings" panose="05000000000000000000" pitchFamily="2" charset="2"/>
              <a:buChar char="Ø"/>
            </a:pPr>
            <a:r>
              <a:rPr lang="lt-LT" sz="1800" b="1" dirty="0"/>
              <a:t>Regioninio planavimo sistema nepakankamai orientuota į regiono masto prioritetus</a:t>
            </a:r>
            <a:endParaRPr lang="lt-LT" sz="1800" dirty="0"/>
          </a:p>
          <a:p>
            <a:pPr marL="0" lvl="0" indent="0" fontAlgn="t">
              <a:buNone/>
            </a:pPr>
            <a:r>
              <a:rPr lang="lt-LT" sz="1800" dirty="0"/>
              <a:t>Sprendimų priėmimą dominuojančiai lemia savivaldybių interesai, o regionų galimybės formuoti strateginius prioritetus išlieka ribotos. </a:t>
            </a:r>
          </a:p>
          <a:p>
            <a:pPr lvl="0" fontAlgn="t">
              <a:buFont typeface="Wingdings" panose="05000000000000000000" pitchFamily="2" charset="2"/>
              <a:buChar char="Ø"/>
            </a:pPr>
            <a:r>
              <a:rPr lang="lt-LT" sz="1800" b="1" dirty="0"/>
              <a:t>Trūksta stipresnio nacionalinio ir regioninio planavimo suderinamumo</a:t>
            </a:r>
            <a:endParaRPr lang="lt-LT" sz="1800" dirty="0"/>
          </a:p>
          <a:p>
            <a:pPr marL="0" lvl="0" indent="0" fontAlgn="t">
              <a:buNone/>
            </a:pPr>
            <a:r>
              <a:rPr lang="lt-LT" sz="1800" dirty="0"/>
              <a:t>Regioninės pažangos priemonės daugiausia formuojamos nacionaliniu lygmeniu, ribotai įtraukiant regionus.</a:t>
            </a:r>
            <a:endParaRPr lang="lt-LT" sz="1800" b="1" dirty="0"/>
          </a:p>
        </p:txBody>
      </p:sp>
      <p:sp>
        <p:nvSpPr>
          <p:cNvPr id="4" name="Skaidrės numerio vietos rezervavimo ženklas 3">
            <a:extLst>
              <a:ext uri="{FF2B5EF4-FFF2-40B4-BE49-F238E27FC236}">
                <a16:creationId xmlns:a16="http://schemas.microsoft.com/office/drawing/2014/main" id="{F7A73BB7-27F8-6681-6C3B-B788863444B1}"/>
              </a:ext>
            </a:extLst>
          </p:cNvPr>
          <p:cNvSpPr>
            <a:spLocks noGrp="1"/>
          </p:cNvSpPr>
          <p:nvPr>
            <p:ph type="sldNum" sz="quarter" idx="12"/>
          </p:nvPr>
        </p:nvSpPr>
        <p:spPr/>
        <p:txBody>
          <a:bodyPr/>
          <a:lstStyle/>
          <a:p>
            <a:fld id="{767E0E13-C0E1-40DD-AD2A-FA99E02A5064}" type="slidenum">
              <a:rPr lang="lt-LT" smtClean="0"/>
              <a:t>25</a:t>
            </a:fld>
            <a:endParaRPr lang="lt-LT"/>
          </a:p>
        </p:txBody>
      </p:sp>
    </p:spTree>
    <p:extLst>
      <p:ext uri="{BB962C8B-B14F-4D97-AF65-F5344CB8AC3E}">
        <p14:creationId xmlns:p14="http://schemas.microsoft.com/office/powerpoint/2010/main" val="6012732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F9324-675D-490B-F265-44F9D2F52470}"/>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6C6E1AFE-CFC1-7450-4C71-72A5E551001B}"/>
              </a:ext>
            </a:extLst>
          </p:cNvPr>
          <p:cNvSpPr>
            <a:spLocks noGrp="1"/>
          </p:cNvSpPr>
          <p:nvPr>
            <p:ph type="title"/>
          </p:nvPr>
        </p:nvSpPr>
        <p:spPr>
          <a:xfrm>
            <a:off x="838200" y="189781"/>
            <a:ext cx="10515600" cy="905773"/>
          </a:xfrm>
        </p:spPr>
        <p:txBody>
          <a:bodyPr>
            <a:noAutofit/>
          </a:bodyPr>
          <a:lstStyle/>
          <a:p>
            <a:pPr algn="just"/>
            <a:r>
              <a:rPr lang="lt-LT" sz="2400" dirty="0"/>
              <a:t>„2022–2030 metų Regionų plėtros programos įgyvendinimo tarpinis (pažangos) vertinimas “, VRM (3)</a:t>
            </a:r>
          </a:p>
        </p:txBody>
      </p:sp>
      <p:sp>
        <p:nvSpPr>
          <p:cNvPr id="3" name="Turinio vietos rezervavimo ženklas 2">
            <a:extLst>
              <a:ext uri="{FF2B5EF4-FFF2-40B4-BE49-F238E27FC236}">
                <a16:creationId xmlns:a16="http://schemas.microsoft.com/office/drawing/2014/main" id="{C39D1B5C-B182-24FE-23E7-A39EEDE97D90}"/>
              </a:ext>
            </a:extLst>
          </p:cNvPr>
          <p:cNvSpPr>
            <a:spLocks noGrp="1"/>
          </p:cNvSpPr>
          <p:nvPr>
            <p:ph idx="1"/>
          </p:nvPr>
        </p:nvSpPr>
        <p:spPr>
          <a:xfrm>
            <a:off x="838200" y="1328468"/>
            <a:ext cx="10877910" cy="5244860"/>
          </a:xfrm>
        </p:spPr>
        <p:txBody>
          <a:bodyPr>
            <a:normAutofit/>
          </a:bodyPr>
          <a:lstStyle/>
          <a:p>
            <a:pPr fontAlgn="t">
              <a:buNone/>
            </a:pPr>
            <a:endParaRPr lang="lt-LT" sz="1800" b="1" dirty="0"/>
          </a:p>
          <a:p>
            <a:pPr fontAlgn="t">
              <a:buNone/>
            </a:pPr>
            <a:r>
              <a:rPr lang="lt-LT" sz="1800" b="1" dirty="0"/>
              <a:t>Pagrindinės rekomendacijos po 2027 m.</a:t>
            </a:r>
          </a:p>
          <a:p>
            <a:pPr fontAlgn="t">
              <a:buNone/>
            </a:pPr>
            <a:endParaRPr lang="lt-LT" sz="1800" b="1" dirty="0"/>
          </a:p>
          <a:p>
            <a:pPr algn="just" fontAlgn="t">
              <a:buFont typeface="Wingdings" panose="05000000000000000000" pitchFamily="2" charset="2"/>
              <a:buChar char="Ø"/>
            </a:pPr>
            <a:r>
              <a:rPr lang="lt-LT" sz="1800" b="1" dirty="0"/>
              <a:t>Stiprinti Regionų plėtros programos strateginį vaidmenį</a:t>
            </a:r>
            <a:r>
              <a:rPr lang="lt-LT" sz="1800" dirty="0"/>
              <a:t> kaip pagrindinį regioninės politikos dokumentą. </a:t>
            </a:r>
          </a:p>
          <a:p>
            <a:pPr algn="just" fontAlgn="t">
              <a:buFont typeface="Wingdings" panose="05000000000000000000" pitchFamily="2" charset="2"/>
              <a:buChar char="Ø"/>
            </a:pPr>
            <a:r>
              <a:rPr lang="lt-LT" sz="1800" b="1" dirty="0"/>
              <a:t>Pereiti prie rezultatais grįsto planavimo</a:t>
            </a:r>
            <a:r>
              <a:rPr lang="lt-LT" sz="1800" dirty="0"/>
              <a:t>, susiejant finansavimą su aiškiais ir išmatuojamais rezultatais. </a:t>
            </a:r>
          </a:p>
          <a:p>
            <a:pPr algn="just" fontAlgn="t">
              <a:buFont typeface="Wingdings" panose="05000000000000000000" pitchFamily="2" charset="2"/>
              <a:buChar char="Ø"/>
            </a:pPr>
            <a:r>
              <a:rPr lang="lt-LT" sz="1800" b="1" dirty="0"/>
              <a:t>Suteikti regionams daugiau lankstumo</a:t>
            </a:r>
            <a:r>
              <a:rPr lang="lt-LT" sz="1800" dirty="0"/>
              <a:t> pasirenkant veiklas ir investavimo sprendimus, išlaikant atsakomybę už rezultatus.</a:t>
            </a:r>
          </a:p>
          <a:p>
            <a:pPr algn="just" fontAlgn="t">
              <a:buFont typeface="Wingdings" panose="05000000000000000000" pitchFamily="2" charset="2"/>
              <a:buChar char="Ø"/>
            </a:pPr>
            <a:r>
              <a:rPr lang="lt-LT" sz="1800" b="1" dirty="0"/>
              <a:t>Stiprinti </a:t>
            </a:r>
            <a:r>
              <a:rPr lang="lt-LT" sz="1800" b="1" dirty="0" err="1"/>
              <a:t>viršsavivaldybinį</a:t>
            </a:r>
            <a:r>
              <a:rPr lang="lt-LT" sz="1800" b="1" dirty="0"/>
              <a:t> bendradarbiavimą ir funkcines zonas</a:t>
            </a:r>
            <a:r>
              <a:rPr lang="lt-LT" sz="1800" dirty="0"/>
              <a:t>, orientuojantis į bendrus rezultatus ir paslaugų integravimą. </a:t>
            </a:r>
          </a:p>
          <a:p>
            <a:pPr algn="just" fontAlgn="t">
              <a:buFont typeface="Wingdings" panose="05000000000000000000" pitchFamily="2" charset="2"/>
              <a:buChar char="Ø"/>
            </a:pPr>
            <a:r>
              <a:rPr lang="lt-LT" sz="1800" b="1" dirty="0"/>
              <a:t>Koncentruoti investicijas į regionų konkurencingumą</a:t>
            </a:r>
            <a:r>
              <a:rPr lang="lt-LT" sz="1800" dirty="0"/>
              <a:t>, derinant infrastruktūros, žmogiškojo kapitalo, inovacijų ir verslumo priemones. </a:t>
            </a:r>
          </a:p>
          <a:p>
            <a:pPr algn="just" fontAlgn="t">
              <a:buFont typeface="Wingdings" panose="05000000000000000000" pitchFamily="2" charset="2"/>
              <a:buChar char="Ø"/>
            </a:pPr>
            <a:r>
              <a:rPr lang="lt-LT" sz="1800" b="1" dirty="0"/>
              <a:t>Didinti minkštųjų (ESF+) investicijų dalį</a:t>
            </a:r>
            <a:r>
              <a:rPr lang="lt-LT" sz="1800" dirty="0"/>
              <a:t>, stiprinant gebėjimus, paslaugų kokybę, </a:t>
            </a:r>
            <a:r>
              <a:rPr lang="lt-LT" sz="1800" dirty="0" err="1"/>
              <a:t>skaitmenizaciją</a:t>
            </a:r>
            <a:r>
              <a:rPr lang="lt-LT" sz="1800" dirty="0"/>
              <a:t> ir atsparumą pokyčiams. </a:t>
            </a:r>
          </a:p>
          <a:p>
            <a:pPr fontAlgn="t">
              <a:buNone/>
            </a:pPr>
            <a:endParaRPr lang="lt-LT" sz="1800" b="1" dirty="0"/>
          </a:p>
        </p:txBody>
      </p:sp>
      <p:sp>
        <p:nvSpPr>
          <p:cNvPr id="4" name="Skaidrės numerio vietos rezervavimo ženklas 3">
            <a:extLst>
              <a:ext uri="{FF2B5EF4-FFF2-40B4-BE49-F238E27FC236}">
                <a16:creationId xmlns:a16="http://schemas.microsoft.com/office/drawing/2014/main" id="{9ECFA6CC-EC63-84F2-D13D-3F47DE8CD9B1}"/>
              </a:ext>
            </a:extLst>
          </p:cNvPr>
          <p:cNvSpPr>
            <a:spLocks noGrp="1"/>
          </p:cNvSpPr>
          <p:nvPr>
            <p:ph type="sldNum" sz="quarter" idx="12"/>
          </p:nvPr>
        </p:nvSpPr>
        <p:spPr/>
        <p:txBody>
          <a:bodyPr/>
          <a:lstStyle/>
          <a:p>
            <a:fld id="{767E0E13-C0E1-40DD-AD2A-FA99E02A5064}" type="slidenum">
              <a:rPr lang="lt-LT" smtClean="0"/>
              <a:t>26</a:t>
            </a:fld>
            <a:endParaRPr lang="lt-LT"/>
          </a:p>
        </p:txBody>
      </p:sp>
    </p:spTree>
    <p:extLst>
      <p:ext uri="{BB962C8B-B14F-4D97-AF65-F5344CB8AC3E}">
        <p14:creationId xmlns:p14="http://schemas.microsoft.com/office/powerpoint/2010/main" val="18576362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59ED7-4BF1-CC04-ADE4-249293C248A8}"/>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4735F91B-DC53-8E02-294A-193C6660DA0B}"/>
              </a:ext>
            </a:extLst>
          </p:cNvPr>
          <p:cNvSpPr>
            <a:spLocks noGrp="1"/>
          </p:cNvSpPr>
          <p:nvPr>
            <p:ph type="title"/>
          </p:nvPr>
        </p:nvSpPr>
        <p:spPr>
          <a:xfrm>
            <a:off x="838200" y="189781"/>
            <a:ext cx="10515600" cy="905773"/>
          </a:xfrm>
        </p:spPr>
        <p:txBody>
          <a:bodyPr>
            <a:noAutofit/>
          </a:bodyPr>
          <a:lstStyle/>
          <a:p>
            <a:pPr algn="just"/>
            <a:r>
              <a:rPr lang="lt-LT" sz="2400" dirty="0"/>
              <a:t>„Bendruomenės inicijuotos vietos plėtros metodo taikymo tarpinis (pažangos) vertinimas “, VRM (1)</a:t>
            </a:r>
          </a:p>
        </p:txBody>
      </p:sp>
      <p:sp>
        <p:nvSpPr>
          <p:cNvPr id="3" name="Turinio vietos rezervavimo ženklas 2">
            <a:extLst>
              <a:ext uri="{FF2B5EF4-FFF2-40B4-BE49-F238E27FC236}">
                <a16:creationId xmlns:a16="http://schemas.microsoft.com/office/drawing/2014/main" id="{6B97ECE6-FE6B-3633-28FB-5E09B99FBCC2}"/>
              </a:ext>
            </a:extLst>
          </p:cNvPr>
          <p:cNvSpPr>
            <a:spLocks noGrp="1"/>
          </p:cNvSpPr>
          <p:nvPr>
            <p:ph idx="1"/>
          </p:nvPr>
        </p:nvSpPr>
        <p:spPr>
          <a:xfrm>
            <a:off x="838200" y="1328468"/>
            <a:ext cx="10877910" cy="5244860"/>
          </a:xfrm>
        </p:spPr>
        <p:txBody>
          <a:bodyPr>
            <a:normAutofit/>
          </a:bodyPr>
          <a:lstStyle/>
          <a:p>
            <a:pPr algn="just" fontAlgn="t">
              <a:buNone/>
            </a:pPr>
            <a:r>
              <a:rPr lang="lt-LT" sz="1400" b="1" dirty="0"/>
              <a:t>Vertinimo tikslas</a:t>
            </a:r>
          </a:p>
          <a:p>
            <a:pPr algn="just" fontAlgn="t">
              <a:buNone/>
            </a:pPr>
            <a:r>
              <a:rPr lang="lt-LT" sz="1400" dirty="0"/>
              <a:t>    Įvertinti Bendruomenės inicijuotos vietos plėtros (BIVP) metodo ir pažangos priemonės „Didinti visuomenės įsitraukimą į vietos problemų sprendimą“ tinkamumą, rezultatyvumą, efektyvumą ir tvarumą, siekiant didinti gyventojų dalyvavimą sprendžiant vietos problemas stiprinti bendruomeniškumą ir pilietinį aktyvumą mažinti socialinę atskirtį ir skatinti užimtumą. </a:t>
            </a:r>
          </a:p>
          <a:p>
            <a:pPr algn="just" fontAlgn="t">
              <a:buNone/>
            </a:pPr>
            <a:endParaRPr lang="lt-LT" sz="1400" dirty="0"/>
          </a:p>
          <a:p>
            <a:pPr algn="just" fontAlgn="t">
              <a:buNone/>
            </a:pPr>
            <a:r>
              <a:rPr lang="lt-LT" sz="1400" b="1" dirty="0"/>
              <a:t>Pagrindiniai rezultatai</a:t>
            </a:r>
          </a:p>
          <a:p>
            <a:pPr algn="just" fontAlgn="t">
              <a:buFont typeface="Wingdings" panose="05000000000000000000" pitchFamily="2" charset="2"/>
              <a:buChar char="Ø"/>
            </a:pPr>
            <a:r>
              <a:rPr lang="lt-LT" sz="1400" b="1" dirty="0"/>
              <a:t>BIVP patvirtintas kaip tinkamas vietos demokratijos ir pilietinio įsitraukimo stiprinimo metodas</a:t>
            </a:r>
            <a:endParaRPr lang="lt-LT" sz="1400" dirty="0"/>
          </a:p>
          <a:p>
            <a:pPr marL="0" lvl="0" indent="0" algn="just" fontAlgn="t">
              <a:buNone/>
            </a:pPr>
            <a:r>
              <a:rPr lang="lt-LT" sz="1400" dirty="0"/>
              <a:t>remiasi vietos partnerystėmis ir dalyvaujamuoju valdymu, stiprina bendruomenių gebėjimą identifikuoti ir spręsti vietos problemas. </a:t>
            </a:r>
          </a:p>
          <a:p>
            <a:pPr lvl="0" algn="just" fontAlgn="t">
              <a:buFont typeface="Wingdings" panose="05000000000000000000" pitchFamily="2" charset="2"/>
              <a:buChar char="Ø"/>
            </a:pPr>
            <a:r>
              <a:rPr lang="lt-LT" sz="1400" b="1" dirty="0"/>
              <a:t>Sukurta reikšminga vietos plėtros intervencijų sistema</a:t>
            </a:r>
            <a:endParaRPr lang="lt-LT" sz="1400" dirty="0"/>
          </a:p>
          <a:p>
            <a:pPr marL="0" lvl="0" indent="0" algn="just" fontAlgn="t">
              <a:buNone/>
            </a:pPr>
            <a:r>
              <a:rPr lang="lt-LT" sz="1400" dirty="0"/>
              <a:t>parengtos ir įgyvendinamos </a:t>
            </a:r>
            <a:r>
              <a:rPr lang="lt-LT" sz="1400" b="1" dirty="0"/>
              <a:t>52 vietos plėtros strategijos </a:t>
            </a:r>
            <a:r>
              <a:rPr lang="lt-LT" sz="1400" dirty="0"/>
              <a:t>numatyta daugiau kaip </a:t>
            </a:r>
            <a:r>
              <a:rPr lang="lt-LT" sz="1400" b="1" dirty="0"/>
              <a:t>55 mln. </a:t>
            </a:r>
            <a:r>
              <a:rPr lang="lt-LT" sz="1400" b="1" dirty="0" err="1"/>
              <a:t>Eur</a:t>
            </a:r>
            <a:r>
              <a:rPr lang="lt-LT" sz="1400" b="1" dirty="0"/>
              <a:t> investicijų</a:t>
            </a:r>
            <a:r>
              <a:rPr lang="lt-LT" sz="1400" dirty="0"/>
              <a:t>.</a:t>
            </a:r>
          </a:p>
          <a:p>
            <a:pPr algn="just" fontAlgn="t">
              <a:buFont typeface="Wingdings" panose="05000000000000000000" pitchFamily="2" charset="2"/>
              <a:buChar char="Ø"/>
            </a:pPr>
            <a:r>
              <a:rPr lang="lt-LT" sz="1400" b="1" dirty="0"/>
              <a:t>Didžiausias poveikis socialiniam ir žmogiškajam kapitalui</a:t>
            </a:r>
            <a:endParaRPr lang="lt-LT" sz="1400" dirty="0"/>
          </a:p>
          <a:p>
            <a:pPr marL="0" lvl="0" indent="0" algn="just" fontAlgn="t">
              <a:buNone/>
            </a:pPr>
            <a:r>
              <a:rPr lang="lt-LT" sz="1400" dirty="0"/>
              <a:t>stiprinamas bendruomeniškumas, </a:t>
            </a:r>
            <a:r>
              <a:rPr lang="lt-LT" sz="1400" dirty="0" err="1"/>
              <a:t>savanorystė</a:t>
            </a:r>
            <a:r>
              <a:rPr lang="lt-LT" sz="1400" dirty="0"/>
              <a:t>, vietos partnerystės, didinamos gyventojų kompetencijos ir įsitraukimas.</a:t>
            </a:r>
          </a:p>
          <a:p>
            <a:pPr algn="just" fontAlgn="t">
              <a:buFont typeface="Wingdings" panose="05000000000000000000" pitchFamily="2" charset="2"/>
              <a:buChar char="Ø"/>
            </a:pPr>
            <a:r>
              <a:rPr lang="lt-LT" sz="1400" b="1" dirty="0"/>
              <a:t>Planuojama reikšminga nauda tikslinėse teritorijose</a:t>
            </a:r>
            <a:endParaRPr lang="lt-LT" sz="1400" dirty="0"/>
          </a:p>
          <a:p>
            <a:pPr marL="0" lvl="0" indent="0" algn="just" fontAlgn="t">
              <a:buNone/>
            </a:pPr>
            <a:r>
              <a:rPr lang="lt-LT" sz="1400" dirty="0"/>
              <a:t>iki 2029 m. veiklose planuojama įtraukti daugiau kaip </a:t>
            </a:r>
            <a:r>
              <a:rPr lang="lt-LT" sz="1400" b="1" dirty="0"/>
              <a:t>11,5 tūkst. gyventojų, </a:t>
            </a:r>
            <a:r>
              <a:rPr lang="lt-LT" sz="1400" dirty="0"/>
              <a:t>numatoma parama </a:t>
            </a:r>
            <a:r>
              <a:rPr lang="lt-LT" sz="1400" b="1" dirty="0"/>
              <a:t>245 įmonėms</a:t>
            </a:r>
            <a:r>
              <a:rPr lang="lt-LT" sz="1400" dirty="0"/>
              <a:t> ir </a:t>
            </a:r>
            <a:r>
              <a:rPr lang="lt-LT" sz="1400" b="1" dirty="0"/>
              <a:t>142 socialinio verslo subjektams</a:t>
            </a:r>
            <a:r>
              <a:rPr lang="lt-LT" sz="1400" dirty="0"/>
              <a:t>. </a:t>
            </a:r>
          </a:p>
          <a:p>
            <a:pPr lvl="0" algn="just" fontAlgn="t">
              <a:buFont typeface="Wingdings" panose="05000000000000000000" pitchFamily="2" charset="2"/>
              <a:buChar char="Ø"/>
            </a:pPr>
            <a:r>
              <a:rPr lang="lt-LT" sz="1400" b="1" dirty="0"/>
              <a:t>Nacionalinis poveikis išlieka ribotos apimties</a:t>
            </a:r>
            <a:endParaRPr lang="lt-LT" sz="1400" dirty="0"/>
          </a:p>
          <a:p>
            <a:pPr marL="0" lvl="0" indent="0" algn="just" fontAlgn="t">
              <a:buNone/>
            </a:pPr>
            <a:r>
              <a:rPr lang="lt-LT" sz="1400" dirty="0"/>
              <a:t>planuojama aprėptis sudaro mažiau nei 2,5 proc. VPS teritorijų gyventojų ir mažiau nei 0,5 proc. Lietuvos gyventojų. </a:t>
            </a:r>
            <a:endParaRPr lang="lt-LT" sz="1400" b="1" dirty="0"/>
          </a:p>
        </p:txBody>
      </p:sp>
      <p:sp>
        <p:nvSpPr>
          <p:cNvPr id="4" name="Skaidrės numerio vietos rezervavimo ženklas 3">
            <a:extLst>
              <a:ext uri="{FF2B5EF4-FFF2-40B4-BE49-F238E27FC236}">
                <a16:creationId xmlns:a16="http://schemas.microsoft.com/office/drawing/2014/main" id="{03279FDC-D281-4683-5173-DB68F649559F}"/>
              </a:ext>
            </a:extLst>
          </p:cNvPr>
          <p:cNvSpPr>
            <a:spLocks noGrp="1"/>
          </p:cNvSpPr>
          <p:nvPr>
            <p:ph type="sldNum" sz="quarter" idx="12"/>
          </p:nvPr>
        </p:nvSpPr>
        <p:spPr/>
        <p:txBody>
          <a:bodyPr/>
          <a:lstStyle/>
          <a:p>
            <a:fld id="{767E0E13-C0E1-40DD-AD2A-FA99E02A5064}" type="slidenum">
              <a:rPr lang="lt-LT" smtClean="0"/>
              <a:t>27</a:t>
            </a:fld>
            <a:endParaRPr lang="lt-LT"/>
          </a:p>
        </p:txBody>
      </p:sp>
    </p:spTree>
    <p:extLst>
      <p:ext uri="{BB962C8B-B14F-4D97-AF65-F5344CB8AC3E}">
        <p14:creationId xmlns:p14="http://schemas.microsoft.com/office/powerpoint/2010/main" val="20401017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38C04-432B-68A0-F396-48DBFE269BBC}"/>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78B6A970-DDCA-7C5D-3AD4-2D822061EFF2}"/>
              </a:ext>
            </a:extLst>
          </p:cNvPr>
          <p:cNvSpPr>
            <a:spLocks noGrp="1"/>
          </p:cNvSpPr>
          <p:nvPr>
            <p:ph type="title"/>
          </p:nvPr>
        </p:nvSpPr>
        <p:spPr>
          <a:xfrm>
            <a:off x="838200" y="189781"/>
            <a:ext cx="10515600" cy="905773"/>
          </a:xfrm>
        </p:spPr>
        <p:txBody>
          <a:bodyPr>
            <a:noAutofit/>
          </a:bodyPr>
          <a:lstStyle/>
          <a:p>
            <a:pPr algn="just"/>
            <a:r>
              <a:rPr lang="lt-LT" sz="2400" dirty="0"/>
              <a:t>„Bendruomenės inicijuotos vietos plėtros metodo taikymo tarpinis (pažangos) vertinimas “, VRM (2)</a:t>
            </a:r>
          </a:p>
        </p:txBody>
      </p:sp>
      <p:sp>
        <p:nvSpPr>
          <p:cNvPr id="3" name="Turinio vietos rezervavimo ženklas 2">
            <a:extLst>
              <a:ext uri="{FF2B5EF4-FFF2-40B4-BE49-F238E27FC236}">
                <a16:creationId xmlns:a16="http://schemas.microsoft.com/office/drawing/2014/main" id="{AFF8C93D-CB33-A2CB-8328-0624A420A5A8}"/>
              </a:ext>
            </a:extLst>
          </p:cNvPr>
          <p:cNvSpPr>
            <a:spLocks noGrp="1"/>
          </p:cNvSpPr>
          <p:nvPr>
            <p:ph idx="1"/>
          </p:nvPr>
        </p:nvSpPr>
        <p:spPr>
          <a:xfrm>
            <a:off x="838200" y="1328468"/>
            <a:ext cx="10877910" cy="5244860"/>
          </a:xfrm>
        </p:spPr>
        <p:txBody>
          <a:bodyPr>
            <a:normAutofit/>
          </a:bodyPr>
          <a:lstStyle/>
          <a:p>
            <a:pPr fontAlgn="t">
              <a:buNone/>
            </a:pPr>
            <a:r>
              <a:rPr lang="lt-LT" sz="2100" b="1" dirty="0"/>
              <a:t>Pagrindinės išvados</a:t>
            </a:r>
          </a:p>
          <a:p>
            <a:pPr algn="just" fontAlgn="t">
              <a:buNone/>
            </a:pPr>
            <a:endParaRPr lang="lt-LT" sz="2100" b="1" dirty="0"/>
          </a:p>
          <a:p>
            <a:pPr algn="just" fontAlgn="t">
              <a:buFont typeface="Wingdings" panose="05000000000000000000" pitchFamily="2" charset="2"/>
              <a:buChar char="Ø"/>
            </a:pPr>
            <a:r>
              <a:rPr lang="lt-LT" sz="2100" dirty="0"/>
              <a:t>BIVP kuria didžiausią pridėtinę vertę kaip </a:t>
            </a:r>
            <a:r>
              <a:rPr lang="lt-LT" sz="2100" b="1" dirty="0"/>
              <a:t>bendruomeninio valdymo ir partnerystės modelis</a:t>
            </a:r>
            <a:r>
              <a:rPr lang="lt-LT" sz="2100" dirty="0"/>
              <a:t>, o ne kaip socialinės paramos priemonė. </a:t>
            </a:r>
          </a:p>
          <a:p>
            <a:pPr algn="just" fontAlgn="t">
              <a:buFont typeface="Wingdings" panose="05000000000000000000" pitchFamily="2" charset="2"/>
              <a:buChar char="Ø"/>
            </a:pPr>
            <a:r>
              <a:rPr lang="lt-LT" sz="2100" dirty="0"/>
              <a:t>Nėra vieningo supratimo dėl strateginio BIVP vaidmens: metodas dažnai vertinamas kaip projektų finansavimo mechanizmas, o ne vietos demokratijos stiprinimo priemonė.</a:t>
            </a:r>
          </a:p>
          <a:p>
            <a:pPr algn="just" fontAlgn="t">
              <a:buFont typeface="Wingdings" panose="05000000000000000000" pitchFamily="2" charset="2"/>
              <a:buChar char="Ø"/>
            </a:pPr>
            <a:r>
              <a:rPr lang="lt-LT" sz="2100" dirty="0"/>
              <a:t>Didžioji projektų dalis orientuota į sociokultūrinį užimtumą ir bendruomenines veiklas; mažesnė dalis skirta struktūrinius pokyčius kuriančioms intervencijoms (socialinės inovacijos, integracija į darbo rinką).</a:t>
            </a:r>
          </a:p>
          <a:p>
            <a:pPr algn="just" fontAlgn="t">
              <a:buFont typeface="Wingdings" panose="05000000000000000000" pitchFamily="2" charset="2"/>
              <a:buChar char="Ø"/>
            </a:pPr>
            <a:r>
              <a:rPr lang="lt-LT" sz="2100" dirty="0"/>
              <a:t>Viena svarbiausių sisteminių problemų yra nepakankamai užtikrinamas veiklų tęstinumas pasibaigus finansavimui. </a:t>
            </a:r>
          </a:p>
          <a:p>
            <a:pPr algn="just" fontAlgn="t">
              <a:buFont typeface="Wingdings" panose="05000000000000000000" pitchFamily="2" charset="2"/>
              <a:buChar char="Ø"/>
            </a:pPr>
            <a:r>
              <a:rPr lang="lt-LT" sz="2100" dirty="0"/>
              <a:t>VVG veiklos tęstinumas ir pajėgumai išlieka priklausomi nuo ES finansavimo.</a:t>
            </a:r>
          </a:p>
          <a:p>
            <a:pPr algn="just" fontAlgn="t">
              <a:buNone/>
            </a:pPr>
            <a:endParaRPr lang="lt-LT" sz="1400" b="1" dirty="0"/>
          </a:p>
        </p:txBody>
      </p:sp>
      <p:sp>
        <p:nvSpPr>
          <p:cNvPr id="4" name="Skaidrės numerio vietos rezervavimo ženklas 3">
            <a:extLst>
              <a:ext uri="{FF2B5EF4-FFF2-40B4-BE49-F238E27FC236}">
                <a16:creationId xmlns:a16="http://schemas.microsoft.com/office/drawing/2014/main" id="{4D78F22B-2FC8-59FB-0968-54B46CA03B1D}"/>
              </a:ext>
            </a:extLst>
          </p:cNvPr>
          <p:cNvSpPr>
            <a:spLocks noGrp="1"/>
          </p:cNvSpPr>
          <p:nvPr>
            <p:ph type="sldNum" sz="quarter" idx="12"/>
          </p:nvPr>
        </p:nvSpPr>
        <p:spPr/>
        <p:txBody>
          <a:bodyPr/>
          <a:lstStyle/>
          <a:p>
            <a:fld id="{767E0E13-C0E1-40DD-AD2A-FA99E02A5064}" type="slidenum">
              <a:rPr lang="lt-LT" smtClean="0"/>
              <a:t>28</a:t>
            </a:fld>
            <a:endParaRPr lang="lt-LT"/>
          </a:p>
        </p:txBody>
      </p:sp>
    </p:spTree>
    <p:extLst>
      <p:ext uri="{BB962C8B-B14F-4D97-AF65-F5344CB8AC3E}">
        <p14:creationId xmlns:p14="http://schemas.microsoft.com/office/powerpoint/2010/main" val="27680100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D9E62-3BFB-1710-40DF-82B4CAE177F4}"/>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2722B10E-E72C-0A12-72F9-E5EB11D8798E}"/>
              </a:ext>
            </a:extLst>
          </p:cNvPr>
          <p:cNvSpPr>
            <a:spLocks noGrp="1"/>
          </p:cNvSpPr>
          <p:nvPr>
            <p:ph type="title"/>
          </p:nvPr>
        </p:nvSpPr>
        <p:spPr>
          <a:xfrm>
            <a:off x="838200" y="189781"/>
            <a:ext cx="10515600" cy="905773"/>
          </a:xfrm>
        </p:spPr>
        <p:txBody>
          <a:bodyPr>
            <a:noAutofit/>
          </a:bodyPr>
          <a:lstStyle/>
          <a:p>
            <a:pPr algn="just"/>
            <a:r>
              <a:rPr lang="lt-LT" sz="2400" dirty="0"/>
              <a:t>„Bendruomenės inicijuotos vietos plėtros metodo taikymo tarpinis (pažangos) vertinimas “, VRM (3)</a:t>
            </a:r>
          </a:p>
        </p:txBody>
      </p:sp>
      <p:sp>
        <p:nvSpPr>
          <p:cNvPr id="3" name="Turinio vietos rezervavimo ženklas 2">
            <a:extLst>
              <a:ext uri="{FF2B5EF4-FFF2-40B4-BE49-F238E27FC236}">
                <a16:creationId xmlns:a16="http://schemas.microsoft.com/office/drawing/2014/main" id="{18063B3B-52FE-BD67-60DF-1C40D90B8ED6}"/>
              </a:ext>
            </a:extLst>
          </p:cNvPr>
          <p:cNvSpPr>
            <a:spLocks noGrp="1"/>
          </p:cNvSpPr>
          <p:nvPr>
            <p:ph idx="1"/>
          </p:nvPr>
        </p:nvSpPr>
        <p:spPr>
          <a:xfrm>
            <a:off x="838200" y="1268084"/>
            <a:ext cx="10877910" cy="4192438"/>
          </a:xfrm>
        </p:spPr>
        <p:txBody>
          <a:bodyPr>
            <a:normAutofit/>
          </a:bodyPr>
          <a:lstStyle/>
          <a:p>
            <a:pPr fontAlgn="t">
              <a:buNone/>
            </a:pPr>
            <a:r>
              <a:rPr lang="lt-LT" sz="1800" b="1" dirty="0"/>
              <a:t>Pagrindinės rekomendacijos</a:t>
            </a:r>
          </a:p>
          <a:p>
            <a:pPr fontAlgn="t">
              <a:buNone/>
            </a:pPr>
            <a:endParaRPr lang="lt-LT" sz="1800" b="1" dirty="0"/>
          </a:p>
          <a:p>
            <a:pPr fontAlgn="t">
              <a:buFont typeface="Wingdings" panose="05000000000000000000" pitchFamily="2" charset="2"/>
              <a:buChar char="Ø"/>
            </a:pPr>
            <a:r>
              <a:rPr lang="lt-LT" sz="1800" b="1" dirty="0"/>
              <a:t>Aiškiai apibrėžti strateginį BIVP vaidmenį</a:t>
            </a:r>
            <a:r>
              <a:rPr lang="lt-LT" sz="1800" dirty="0"/>
              <a:t> nacionalinėje vietos plėtros sistemoje.</a:t>
            </a:r>
          </a:p>
          <a:p>
            <a:pPr fontAlgn="t">
              <a:buFont typeface="Wingdings" panose="05000000000000000000" pitchFamily="2" charset="2"/>
              <a:buChar char="Ø"/>
            </a:pPr>
            <a:r>
              <a:rPr lang="lt-LT" sz="1800" b="1" dirty="0"/>
              <a:t>Stiprinti VPS kokybę</a:t>
            </a:r>
            <a:r>
              <a:rPr lang="lt-LT" sz="1800" dirty="0"/>
              <a:t>, didinant poreikių analizės ir intervencijų logikos pagrįstumą.</a:t>
            </a:r>
          </a:p>
          <a:p>
            <a:pPr fontAlgn="t">
              <a:buFont typeface="Wingdings" panose="05000000000000000000" pitchFamily="2" charset="2"/>
              <a:buChar char="Ø"/>
            </a:pPr>
            <a:r>
              <a:rPr lang="lt-LT" sz="1800" b="1" dirty="0"/>
              <a:t>Orientuoti daugiau investicijų į ilgalaikį poveikį kuriančias veiklas</a:t>
            </a:r>
            <a:r>
              <a:rPr lang="lt-LT" sz="1800" dirty="0"/>
              <a:t>: socialines inovacijas, užimtumą, verslumą ir darbo rinkos integraciją.</a:t>
            </a:r>
          </a:p>
          <a:p>
            <a:pPr fontAlgn="t">
              <a:buFont typeface="Wingdings" panose="05000000000000000000" pitchFamily="2" charset="2"/>
              <a:buChar char="Ø"/>
            </a:pPr>
            <a:r>
              <a:rPr lang="lt-LT" sz="1800" b="1" dirty="0"/>
              <a:t>Sukurti veiklų tęstinumo mechanizmus</a:t>
            </a:r>
            <a:r>
              <a:rPr lang="lt-LT" sz="1800" dirty="0"/>
              <a:t> ir planuoti finansavimo alternatyvas sėkmingoms iniciatyvoms. </a:t>
            </a:r>
          </a:p>
          <a:p>
            <a:pPr fontAlgn="t">
              <a:buFont typeface="Wingdings" panose="05000000000000000000" pitchFamily="2" charset="2"/>
              <a:buChar char="Ø"/>
            </a:pPr>
            <a:r>
              <a:rPr lang="lt-LT" sz="1800" b="1" dirty="0"/>
              <a:t>Mažinti administracinę naštą</a:t>
            </a:r>
            <a:r>
              <a:rPr lang="lt-LT" sz="1800" dirty="0"/>
              <a:t>, tobulinti metodinę pagalbą ir INVESTIS sistemą.</a:t>
            </a:r>
          </a:p>
          <a:p>
            <a:pPr fontAlgn="t">
              <a:buFont typeface="Wingdings" panose="05000000000000000000" pitchFamily="2" charset="2"/>
              <a:buChar char="Ø"/>
            </a:pPr>
            <a:r>
              <a:rPr lang="lt-LT" sz="1800" b="1" dirty="0"/>
              <a:t>Ateities laikotarpiu išlaikyti BIVP metodą</a:t>
            </a:r>
            <a:r>
              <a:rPr lang="lt-LT" sz="1800" dirty="0"/>
              <a:t>, kartu išplečiant jo taikymą naujoms sritims (bendruomenių atsparumas, skaitmeninė </a:t>
            </a:r>
            <a:r>
              <a:rPr lang="lt-LT" sz="1800" dirty="0" err="1"/>
              <a:t>įtrauktis</a:t>
            </a:r>
            <a:r>
              <a:rPr lang="lt-LT" sz="1800" dirty="0"/>
              <a:t>, pilietinis aktyvumas) ir svarstant glaudesnę sąveiką su LEADER metodu. </a:t>
            </a:r>
          </a:p>
          <a:p>
            <a:pPr algn="just" fontAlgn="t">
              <a:buNone/>
            </a:pPr>
            <a:endParaRPr lang="lt-LT" sz="1400" b="1" dirty="0"/>
          </a:p>
        </p:txBody>
      </p:sp>
      <p:sp>
        <p:nvSpPr>
          <p:cNvPr id="4" name="Skaidrės numerio vietos rezervavimo ženklas 3">
            <a:extLst>
              <a:ext uri="{FF2B5EF4-FFF2-40B4-BE49-F238E27FC236}">
                <a16:creationId xmlns:a16="http://schemas.microsoft.com/office/drawing/2014/main" id="{1B4F07AC-F705-DCD7-087C-78F741B2158B}"/>
              </a:ext>
            </a:extLst>
          </p:cNvPr>
          <p:cNvSpPr>
            <a:spLocks noGrp="1"/>
          </p:cNvSpPr>
          <p:nvPr>
            <p:ph type="sldNum" sz="quarter" idx="12"/>
          </p:nvPr>
        </p:nvSpPr>
        <p:spPr/>
        <p:txBody>
          <a:bodyPr/>
          <a:lstStyle/>
          <a:p>
            <a:fld id="{767E0E13-C0E1-40DD-AD2A-FA99E02A5064}" type="slidenum">
              <a:rPr lang="lt-LT" smtClean="0"/>
              <a:t>29</a:t>
            </a:fld>
            <a:endParaRPr lang="lt-LT"/>
          </a:p>
        </p:txBody>
      </p:sp>
    </p:spTree>
    <p:extLst>
      <p:ext uri="{BB962C8B-B14F-4D97-AF65-F5344CB8AC3E}">
        <p14:creationId xmlns:p14="http://schemas.microsoft.com/office/powerpoint/2010/main" val="845918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79E59-50A2-C0C1-0616-E772963FB246}"/>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2FC54941-7FFA-13A7-49AF-EC564FD78393}"/>
              </a:ext>
            </a:extLst>
          </p:cNvPr>
          <p:cNvSpPr>
            <a:spLocks noGrp="1"/>
          </p:cNvSpPr>
          <p:nvPr>
            <p:ph type="title"/>
          </p:nvPr>
        </p:nvSpPr>
        <p:spPr>
          <a:xfrm>
            <a:off x="750498" y="365126"/>
            <a:ext cx="10603302" cy="773561"/>
          </a:xfrm>
        </p:spPr>
        <p:txBody>
          <a:bodyPr>
            <a:noAutofit/>
          </a:bodyPr>
          <a:lstStyle/>
          <a:p>
            <a:r>
              <a:rPr lang="lt-LT" sz="2900" dirty="0"/>
              <a:t>Vertinimo rekomendacijų įgyvendinimas (1)</a:t>
            </a:r>
          </a:p>
        </p:txBody>
      </p:sp>
      <p:pic>
        <p:nvPicPr>
          <p:cNvPr id="7" name="Turinio vietos rezervavimo ženklas 6">
            <a:extLst>
              <a:ext uri="{FF2B5EF4-FFF2-40B4-BE49-F238E27FC236}">
                <a16:creationId xmlns:a16="http://schemas.microsoft.com/office/drawing/2014/main" id="{7B9111E5-2273-D456-B0FC-86B0C47DD37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0498" y="1276709"/>
            <a:ext cx="11145328" cy="5216164"/>
          </a:xfrm>
          <a:prstGeom prst="rect">
            <a:avLst/>
          </a:prstGeom>
        </p:spPr>
      </p:pic>
      <p:sp>
        <p:nvSpPr>
          <p:cNvPr id="8" name="Skaidrės numerio vietos rezervavimo ženklas 7">
            <a:extLst>
              <a:ext uri="{FF2B5EF4-FFF2-40B4-BE49-F238E27FC236}">
                <a16:creationId xmlns:a16="http://schemas.microsoft.com/office/drawing/2014/main" id="{65BCBF6D-FE8C-6274-B614-EED21D2963DD}"/>
              </a:ext>
            </a:extLst>
          </p:cNvPr>
          <p:cNvSpPr>
            <a:spLocks noGrp="1"/>
          </p:cNvSpPr>
          <p:nvPr>
            <p:ph type="sldNum" sz="quarter" idx="12"/>
          </p:nvPr>
        </p:nvSpPr>
        <p:spPr/>
        <p:txBody>
          <a:bodyPr/>
          <a:lstStyle/>
          <a:p>
            <a:fld id="{767E0E13-C0E1-40DD-AD2A-FA99E02A5064}" type="slidenum">
              <a:rPr lang="lt-LT" smtClean="0"/>
              <a:t>30</a:t>
            </a:fld>
            <a:endParaRPr lang="lt-LT"/>
          </a:p>
        </p:txBody>
      </p:sp>
    </p:spTree>
    <p:extLst>
      <p:ext uri="{BB962C8B-B14F-4D97-AF65-F5344CB8AC3E}">
        <p14:creationId xmlns:p14="http://schemas.microsoft.com/office/powerpoint/2010/main" val="38999351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355B4-673D-DC25-217B-DF31DD88549E}"/>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496A368C-3A4A-D235-0F07-DE5DD01222A0}"/>
              </a:ext>
            </a:extLst>
          </p:cNvPr>
          <p:cNvSpPr>
            <a:spLocks noGrp="1"/>
          </p:cNvSpPr>
          <p:nvPr>
            <p:ph type="title"/>
          </p:nvPr>
        </p:nvSpPr>
        <p:spPr>
          <a:xfrm>
            <a:off x="750498" y="365126"/>
            <a:ext cx="10603302" cy="773561"/>
          </a:xfrm>
        </p:spPr>
        <p:txBody>
          <a:bodyPr>
            <a:noAutofit/>
          </a:bodyPr>
          <a:lstStyle/>
          <a:p>
            <a:r>
              <a:rPr lang="lt-LT" sz="2900" dirty="0"/>
              <a:t>Vertinimo rekomendacijų įgyvendinimas (2)</a:t>
            </a:r>
          </a:p>
        </p:txBody>
      </p:sp>
      <p:pic>
        <p:nvPicPr>
          <p:cNvPr id="6" name="Turinio vietos rezervavimo ženklas 5">
            <a:extLst>
              <a:ext uri="{FF2B5EF4-FFF2-40B4-BE49-F238E27FC236}">
                <a16:creationId xmlns:a16="http://schemas.microsoft.com/office/drawing/2014/main" id="{1AC479EB-F7D3-13D0-9C9F-1168A03B574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7141" y="1138687"/>
            <a:ext cx="11213432" cy="5473869"/>
          </a:xfrm>
          <a:prstGeom prst="rect">
            <a:avLst/>
          </a:prstGeom>
        </p:spPr>
      </p:pic>
      <p:sp>
        <p:nvSpPr>
          <p:cNvPr id="8" name="Skaidrės numerio vietos rezervavimo ženklas 7">
            <a:extLst>
              <a:ext uri="{FF2B5EF4-FFF2-40B4-BE49-F238E27FC236}">
                <a16:creationId xmlns:a16="http://schemas.microsoft.com/office/drawing/2014/main" id="{11ED625E-35A3-9D3E-3FBB-D6B03EA9A05B}"/>
              </a:ext>
            </a:extLst>
          </p:cNvPr>
          <p:cNvSpPr>
            <a:spLocks noGrp="1"/>
          </p:cNvSpPr>
          <p:nvPr>
            <p:ph type="sldNum" sz="quarter" idx="12"/>
          </p:nvPr>
        </p:nvSpPr>
        <p:spPr/>
        <p:txBody>
          <a:bodyPr/>
          <a:lstStyle/>
          <a:p>
            <a:fld id="{767E0E13-C0E1-40DD-AD2A-FA99E02A5064}" type="slidenum">
              <a:rPr lang="lt-LT" smtClean="0"/>
              <a:t>31</a:t>
            </a:fld>
            <a:endParaRPr lang="lt-LT"/>
          </a:p>
        </p:txBody>
      </p:sp>
    </p:spTree>
    <p:extLst>
      <p:ext uri="{BB962C8B-B14F-4D97-AF65-F5344CB8AC3E}">
        <p14:creationId xmlns:p14="http://schemas.microsoft.com/office/powerpoint/2010/main" val="42067861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5CFA7AD-03F3-EEC2-B890-202A2A693426}"/>
              </a:ext>
            </a:extLst>
          </p:cNvPr>
          <p:cNvSpPr>
            <a:spLocks noGrp="1"/>
          </p:cNvSpPr>
          <p:nvPr>
            <p:ph type="title"/>
          </p:nvPr>
        </p:nvSpPr>
        <p:spPr>
          <a:xfrm>
            <a:off x="750498" y="365126"/>
            <a:ext cx="10603302" cy="773561"/>
          </a:xfrm>
        </p:spPr>
        <p:txBody>
          <a:bodyPr>
            <a:noAutofit/>
          </a:bodyPr>
          <a:lstStyle/>
          <a:p>
            <a:r>
              <a:rPr lang="lt-LT" sz="2900" dirty="0"/>
              <a:t>2021-2027 m. ES fondų investicijų programos vertinimo plano įgyvendinimo pažanga</a:t>
            </a:r>
          </a:p>
        </p:txBody>
      </p:sp>
      <p:pic>
        <p:nvPicPr>
          <p:cNvPr id="6" name="Turinio vietos rezervavimo ženklas 5">
            <a:extLst>
              <a:ext uri="{FF2B5EF4-FFF2-40B4-BE49-F238E27FC236}">
                <a16:creationId xmlns:a16="http://schemas.microsoft.com/office/drawing/2014/main" id="{E96C5933-475E-BDE4-33EA-5F57FADFA5D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1487" y="1259457"/>
            <a:ext cx="10603302" cy="5296618"/>
          </a:xfrm>
          <a:prstGeom prst="rect">
            <a:avLst/>
          </a:prstGeom>
        </p:spPr>
      </p:pic>
      <p:sp>
        <p:nvSpPr>
          <p:cNvPr id="7" name="Skaidrės numerio vietos rezervavimo ženklas 6">
            <a:extLst>
              <a:ext uri="{FF2B5EF4-FFF2-40B4-BE49-F238E27FC236}">
                <a16:creationId xmlns:a16="http://schemas.microsoft.com/office/drawing/2014/main" id="{4A70EBC8-20AF-F7F9-4292-B08DFEF6BC9B}"/>
              </a:ext>
            </a:extLst>
          </p:cNvPr>
          <p:cNvSpPr>
            <a:spLocks noGrp="1"/>
          </p:cNvSpPr>
          <p:nvPr>
            <p:ph type="sldNum" sz="quarter" idx="12"/>
          </p:nvPr>
        </p:nvSpPr>
        <p:spPr/>
        <p:txBody>
          <a:bodyPr/>
          <a:lstStyle/>
          <a:p>
            <a:fld id="{767E0E13-C0E1-40DD-AD2A-FA99E02A5064}" type="slidenum">
              <a:rPr lang="lt-LT" smtClean="0"/>
              <a:t>32</a:t>
            </a:fld>
            <a:endParaRPr lang="lt-LT"/>
          </a:p>
        </p:txBody>
      </p:sp>
    </p:spTree>
    <p:extLst>
      <p:ext uri="{BB962C8B-B14F-4D97-AF65-F5344CB8AC3E}">
        <p14:creationId xmlns:p14="http://schemas.microsoft.com/office/powerpoint/2010/main" val="12277001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230A3F8-E7D5-F5B6-256C-6FAB4D31A086}"/>
              </a:ext>
            </a:extLst>
          </p:cNvPr>
          <p:cNvSpPr>
            <a:spLocks noGrp="1"/>
          </p:cNvSpPr>
          <p:nvPr>
            <p:ph type="title"/>
          </p:nvPr>
        </p:nvSpPr>
        <p:spPr>
          <a:xfrm>
            <a:off x="785036" y="2307265"/>
            <a:ext cx="7572555" cy="1832571"/>
          </a:xfrm>
        </p:spPr>
        <p:txBody>
          <a:bodyPr>
            <a:normAutofit/>
          </a:bodyPr>
          <a:lstStyle/>
          <a:p>
            <a:pPr algn="ctr">
              <a:lnSpc>
                <a:spcPct val="150000"/>
              </a:lnSpc>
            </a:pPr>
            <a:r>
              <a:rPr lang="lt-LT" sz="2900" dirty="0">
                <a:solidFill>
                  <a:srgbClr val="3F80C2"/>
                </a:solidFill>
              </a:rPr>
              <a:t>Ačiū už dėmesį</a:t>
            </a:r>
            <a:endParaRPr lang="lt-LT" u="sng" dirty="0"/>
          </a:p>
        </p:txBody>
      </p:sp>
      <p:pic>
        <p:nvPicPr>
          <p:cNvPr id="6" name="Paveikslėlio vietos rezervavimo ženklas 5">
            <a:extLst>
              <a:ext uri="{FF2B5EF4-FFF2-40B4-BE49-F238E27FC236}">
                <a16:creationId xmlns:a16="http://schemas.microsoft.com/office/drawing/2014/main" id="{31A56258-837F-6885-DF68-1AC95D34A6A2}"/>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t="4830" b="4830"/>
          <a:stretch>
            <a:fillRect/>
          </a:stretch>
        </p:blipFill>
        <p:spPr/>
      </p:pic>
      <p:sp>
        <p:nvSpPr>
          <p:cNvPr id="3" name="Skaidrės numerio vietos rezervavimo ženklas 2">
            <a:extLst>
              <a:ext uri="{FF2B5EF4-FFF2-40B4-BE49-F238E27FC236}">
                <a16:creationId xmlns:a16="http://schemas.microsoft.com/office/drawing/2014/main" id="{618335BC-21EB-749D-C60E-442E25084EB8}"/>
              </a:ext>
            </a:extLst>
          </p:cNvPr>
          <p:cNvSpPr>
            <a:spLocks noGrp="1"/>
          </p:cNvSpPr>
          <p:nvPr>
            <p:ph type="sldNum" sz="quarter" idx="12"/>
          </p:nvPr>
        </p:nvSpPr>
        <p:spPr/>
        <p:txBody>
          <a:bodyPr/>
          <a:lstStyle/>
          <a:p>
            <a:fld id="{767E0E13-C0E1-40DD-AD2A-FA99E02A5064}" type="slidenum">
              <a:rPr lang="lt-LT" smtClean="0"/>
              <a:t>33</a:t>
            </a:fld>
            <a:endParaRPr lang="lt-LT"/>
          </a:p>
        </p:txBody>
      </p:sp>
    </p:spTree>
    <p:extLst>
      <p:ext uri="{BB962C8B-B14F-4D97-AF65-F5344CB8AC3E}">
        <p14:creationId xmlns:p14="http://schemas.microsoft.com/office/powerpoint/2010/main" val="2064088198"/>
      </p:ext>
    </p:extLst>
  </p:cSld>
  <p:clrMapOvr>
    <a:masterClrMapping/>
  </p:clrMapOvr>
</p:sld>
</file>

<file path=ppt/theme/theme1.xml><?xml version="1.0" encoding="utf-8"?>
<a:theme xmlns:a="http://schemas.openxmlformats.org/drawingml/2006/main" name="„Office“ tema">
  <a:themeElements>
    <a:clrScheme name="ES">
      <a:dk1>
        <a:srgbClr val="3F80C2"/>
      </a:dk1>
      <a:lt1>
        <a:sysClr val="window" lastClr="FFFFFF"/>
      </a:lt1>
      <a:dk2>
        <a:srgbClr val="000000"/>
      </a:dk2>
      <a:lt2>
        <a:srgbClr val="F7E7D3"/>
      </a:lt2>
      <a:accent1>
        <a:srgbClr val="00ACDB"/>
      </a:accent1>
      <a:accent2>
        <a:srgbClr val="D85D58"/>
      </a:accent2>
      <a:accent3>
        <a:srgbClr val="26BAA8"/>
      </a:accent3>
      <a:accent4>
        <a:srgbClr val="F68A42"/>
      </a:accent4>
      <a:accent5>
        <a:srgbClr val="5B9BD5"/>
      </a:accent5>
      <a:accent6>
        <a:srgbClr val="98CA3D"/>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13733</TotalTime>
  <Words>3236</Words>
  <Application>Microsoft Office PowerPoint</Application>
  <PresentationFormat>Plačiaekranė</PresentationFormat>
  <Paragraphs>337</Paragraphs>
  <Slides>33</Slides>
  <Notes>7</Notes>
  <HiddenSlides>0</HiddenSlides>
  <MMClips>0</MMClips>
  <ScaleCrop>false</ScaleCrop>
  <HeadingPairs>
    <vt:vector size="6" baseType="variant">
      <vt:variant>
        <vt:lpstr>Naudojami šriftai</vt:lpstr>
      </vt:variant>
      <vt:variant>
        <vt:i4>4</vt:i4>
      </vt:variant>
      <vt:variant>
        <vt:lpstr>Tema</vt:lpstr>
      </vt:variant>
      <vt:variant>
        <vt:i4>1</vt:i4>
      </vt:variant>
      <vt:variant>
        <vt:lpstr>Skaidrių pavadinimai</vt:lpstr>
      </vt:variant>
      <vt:variant>
        <vt:i4>33</vt:i4>
      </vt:variant>
    </vt:vector>
  </HeadingPairs>
  <TitlesOfParts>
    <vt:vector size="38" baseType="lpstr">
      <vt:lpstr>Arial</vt:lpstr>
      <vt:lpstr>Calibri</vt:lpstr>
      <vt:lpstr>Trebuchet MS</vt:lpstr>
      <vt:lpstr>Wingdings</vt:lpstr>
      <vt:lpstr>„Office“ tema</vt:lpstr>
      <vt:lpstr>2021-2027 m. ES fondų investicijų programos vertinimo plano įgyvendinimo pažangos pristatymas</vt:lpstr>
      <vt:lpstr>2021-2027 m. ES fondų investicijų programos vertinimo planas (1)</vt:lpstr>
      <vt:lpstr>2021-2027 m. ES fondų investicijų programos vertinimo planas (2)</vt:lpstr>
      <vt:lpstr>2021-2027 m. ES fondų investicijų programos vertinimo planas (2)</vt:lpstr>
      <vt:lpstr>2021-2027 m. ES fondų investicijų programos vertinimo planas (3)</vt:lpstr>
      <vt:lpstr>2021-2027 m. ES fondų investicijų programos vertinimo planas (4)</vt:lpstr>
      <vt:lpstr>2021-2027 m. ES fondų investicijų programos vertinimo planas (5)</vt:lpstr>
      <vt:lpstr>„Ekonomikos ir inovacijų ministerijos valdymo sričių gynybos ir saugumo pramonės vertinimas“, EIM (1)</vt:lpstr>
      <vt:lpstr>„Ekonomikos ir inovacijų ministerijos valdymo sričių gynybos ir saugumo pramonės vertinimas“, EIM (2)</vt:lpstr>
      <vt:lpstr>„2021–2027 m. ES fondų investicijų programos įgyvendinimo tarpinis vertinimas“, FM (1) </vt:lpstr>
      <vt:lpstr>„2021–2027 m. ES fondų investicijų programos įgyvendinimo tarpinis vertinimas“, FM (2)</vt:lpstr>
      <vt:lpstr>„2021–2027 m. ES fondų investicijų programos įgyvendinimo tarpinis vertinimas“, FM (3)</vt:lpstr>
      <vt:lpstr>„2014–2020 metų Europos Sąjungos fondų investicijų veiksmų programos 8 prioriteto „Socialinės įtraukties didinimas ir kova su skurdu“ įgyvendinimo priemonės Nr. 08.4.2-ESFA-K-616 „Sveikatos priežiūros kokybės ir prieinamumo gerinimas tikslinėms gyventojų grupėms įgyvendinant inovatyvius ir efektyvius sveikatos priežiūros modelius“ poveikio vertinimas“, SAM (1)</vt:lpstr>
      <vt:lpstr>„2014–2020 metų Europos Sąjungos fondų investicijų veiksmų programos 8 prioriteto „Socialinės įtraukties didinimas ir kova su skurdu“ įgyvendinimo priemonės Nr. 08.4.2-ESFA-K-616 „Sveikatos priežiūros kokybės ir prieinamumo gerinimas tikslinėms gyventojų grupėms įgyvendinant inovatyvius ir efektyvius sveikatos priežiūros modelius“ poveikio vertinimas“, SAM (2)</vt:lpstr>
      <vt:lpstr>„Būsto prieinamumo Lietuvoje didinimo galimybių vertinimas“, AM (1)</vt:lpstr>
      <vt:lpstr>„Būsto prieinamumo Lietuvoje didinimo galimybių vertinimas“, AM (2)</vt:lpstr>
      <vt:lpstr>„2022–2030 metų plėtros programos valdytojos Lietuvos Respublikos aplinkos ministerijos aplinkos apsaugos ir klimato kaitos valdymo plėtros programos priemonių, susijusių su žiedinės ekonomikos tikslų pasiekimu, vertinimas “, AM </vt:lpstr>
      <vt:lpstr>„Ekonomikos ir inovacijų ministerijos valdymo sričių pažangos priemonių veiklų pažangos vertinimas “, EIM </vt:lpstr>
      <vt:lpstr>„Darbingo amžiaus asmenų su negalia užimtumo didinimo vertinimas “, SADM </vt:lpstr>
      <vt:lpstr>„2022–2030 metų plėtros programos valdytojos Lietuvos Respublikos susisiekimo ministerijos susisiekimo plėtros programos pažangos priemonių investicijų įgyvendinimo ir rodiklių pažangos vertinimas “, SM (1)</vt:lpstr>
      <vt:lpstr>„2022–2030 metų plėtros programos valdytojos Lietuvos Respublikos susisiekimo ministerijos susisiekimo plėtros programos pažangos priemonių investicijų įgyvendinimo ir rodiklių pažangos vertinimas “, SM (2)</vt:lpstr>
      <vt:lpstr>„2022–2030 metų plėtros programos valdytojos Lietuvos Respublikos susisiekimo ministerijos susisiekimo plėtros programos pažangos priemonių investicijų įgyvendinimo ir rodiklių pažangos vertinimas “, SM (3)</vt:lpstr>
      <vt:lpstr>„Investicijų programos 1 prioriteto „Pažangesnė Lietuva“ ir 4 prioriteto „Socialiai atsakingesnė Lietuva“  švietimo ir mokslo srities konkrečių uždavinių poveikio vertinimas “, ŠMSM </vt:lpstr>
      <vt:lpstr>„2022–2030 metų Regionų plėtros programos įgyvendinimo tarpinis (pažangos) vertinimas “, VRM (1)</vt:lpstr>
      <vt:lpstr>„2022–2030 metų Regionų plėtros programos įgyvendinimo tarpinis (pažangos) vertinimas “, VRM (2)</vt:lpstr>
      <vt:lpstr>„2022–2030 metų Regionų plėtros programos įgyvendinimo tarpinis (pažangos) vertinimas “, VRM (3)</vt:lpstr>
      <vt:lpstr>„Bendruomenės inicijuotos vietos plėtros metodo taikymo tarpinis (pažangos) vertinimas “, VRM (1)</vt:lpstr>
      <vt:lpstr>„Bendruomenės inicijuotos vietos plėtros metodo taikymo tarpinis (pažangos) vertinimas “, VRM (2)</vt:lpstr>
      <vt:lpstr>„Bendruomenės inicijuotos vietos plėtros metodo taikymo tarpinis (pažangos) vertinimas “, VRM (3)</vt:lpstr>
      <vt:lpstr>Vertinimo rekomendacijų įgyvendinimas (1)</vt:lpstr>
      <vt:lpstr>Vertinimo rekomendacijų įgyvendinimas (2)</vt:lpstr>
      <vt:lpstr>2021-2027 m. ES fondų investicijų programos vertinimo plano įgyvendinimo pažanga</vt:lpstr>
      <vt:lpstr>Ačiū už dėmesį</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dc:creator>Martynas Švarcas</dc:creator>
  <cp:lastModifiedBy>Živilė Turevičienė</cp:lastModifiedBy>
  <cp:revision>107</cp:revision>
  <cp:lastPrinted>2024-02-21T09:12:13Z</cp:lastPrinted>
  <dcterms:created xsi:type="dcterms:W3CDTF">2022-12-11T20:28:05Z</dcterms:created>
  <dcterms:modified xsi:type="dcterms:W3CDTF">2026-11-03T14:30:16Z</dcterms:modified>
</cp:coreProperties>
</file>