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2" r:id="rId2"/>
    <p:sldId id="303" r:id="rId3"/>
    <p:sldId id="298" r:id="rId4"/>
    <p:sldId id="304" r:id="rId5"/>
    <p:sldId id="305" r:id="rId6"/>
    <p:sldId id="279" r:id="rId7"/>
  </p:sldIdLst>
  <p:sldSz cx="12192000" cy="6858000"/>
  <p:notesSz cx="6669088" cy="9926638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033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B3886-FA70-4AF8-B686-BE655D3B5525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9BE9B-BDE8-4F98-B525-B225F34B1E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323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9BE9B-BDE8-4F98-B525-B225F34B1E6C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0206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490DF-8DC9-C642-C1F8-837F47679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>
            <a:extLst>
              <a:ext uri="{FF2B5EF4-FFF2-40B4-BE49-F238E27FC236}">
                <a16:creationId xmlns:a16="http://schemas.microsoft.com/office/drawing/2014/main" id="{2BC1717E-E8E9-FCF8-E751-7EEF9D036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>
            <a:extLst>
              <a:ext uri="{FF2B5EF4-FFF2-40B4-BE49-F238E27FC236}">
                <a16:creationId xmlns:a16="http://schemas.microsoft.com/office/drawing/2014/main" id="{9D7357DE-E312-7624-739F-01BB6E9F21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9639A282-65B2-D4E1-C798-73F0544D58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9BE9B-BDE8-4F98-B525-B225F34B1E6C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48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9BE9B-BDE8-4F98-B525-B225F34B1E6C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46207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58511D4-EA6E-1B3C-0CB3-18CA18544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lt-LT" dirty="0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4B19ED8-D54D-D32E-93DD-D4F244DBD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Spustelėkite norėdami redaguoti šablono paantraštės stilių</a:t>
            </a:r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C966FF65-9676-4556-CFFE-720ACA9A08AB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id="{8BB99A78-908C-4F71-D48D-FC882796C2D4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01790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58511D4-EA6E-1B3C-0CB3-18CA18544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lt-LT" dirty="0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4B19ED8-D54D-D32E-93DD-D4F244DBD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Spustelėkite norėdami redaguoti šablono paantraštės stilių</a:t>
            </a:r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C966FF65-9676-4556-CFFE-720ACA9A08AB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id="{8BB99A78-908C-4F71-D48D-FC882796C2D4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490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o skaidrė su paveikslėli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58511D4-EA6E-1B3C-0CB3-18CA18544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6943725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lt-LT" dirty="0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4B19ED8-D54D-D32E-93DD-D4F244DBD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6943725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Spustelėkite norėdami redaguoti šablono paantraštės stilių</a:t>
            </a:r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C966FF65-9676-4556-CFFE-720ACA9A08AB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id="{8BB99A78-908C-4F71-D48D-FC882796C2D4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Paveikslėlio vietos rezervavimo ženklas 4">
            <a:extLst>
              <a:ext uri="{FF2B5EF4-FFF2-40B4-BE49-F238E27FC236}">
                <a16:creationId xmlns:a16="http://schemas.microsoft.com/office/drawing/2014/main" id="{C7BBA95F-25DB-371B-8CDD-6A281EBE70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20125" y="199504"/>
            <a:ext cx="3571875" cy="645847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3768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o skaidrė su paveikslėliu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58511D4-EA6E-1B3C-0CB3-18CA18544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6943725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lt-LT" dirty="0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4B19ED8-D54D-D32E-93DD-D4F244DBD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694372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Spustelėkite norėdami redaguoti šablono paantraštės stilių</a:t>
            </a:r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C966FF65-9676-4556-CFFE-720ACA9A08AB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id="{8BB99A78-908C-4F71-D48D-FC882796C2D4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Paveikslėlio vietos rezervavimo ženklas 4">
            <a:extLst>
              <a:ext uri="{FF2B5EF4-FFF2-40B4-BE49-F238E27FC236}">
                <a16:creationId xmlns:a16="http://schemas.microsoft.com/office/drawing/2014/main" id="{B8ECB63C-8388-6E31-DDCA-97A8CB0723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20125" y="199504"/>
            <a:ext cx="3571875" cy="6458471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4929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427B6FC-018A-8BB6-6EED-088A599F0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6377D65-B177-3BD3-54AC-CC61B7BD6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2510756-C231-F322-AF3D-197E0E34C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910FAA2-F241-1C53-2661-3835D988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0CD419D-5457-7495-7023-948C9D666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id="{B537BC80-BBFB-8414-57A3-A668FFACB34F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A8823AD3-14FE-4479-2F86-4FACC7B0308D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407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as ir turinys su nuotrau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427B6FC-018A-8BB6-6EED-088A599F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152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6377D65-B177-3BD3-54AC-CC61B7BD6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315200" cy="409303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2510756-C231-F322-AF3D-197E0E34C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910FAA2-F241-1C53-2661-3835D988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0CD419D-5457-7495-7023-948C9D666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id="{B537BC80-BBFB-8414-57A3-A668FFACB34F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A8823AD3-14FE-4479-2F86-4FACC7B0308D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Paveikslėlio vietos rezervavimo ženklas 4">
            <a:extLst>
              <a:ext uri="{FF2B5EF4-FFF2-40B4-BE49-F238E27FC236}">
                <a16:creationId xmlns:a16="http://schemas.microsoft.com/office/drawing/2014/main" id="{4C818D1E-A65C-0353-4CC2-4AD04855C9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20125" y="199504"/>
            <a:ext cx="3571875" cy="645847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8856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ACE92CF-493F-9E8D-5201-3975B51C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72C2E2-0B07-B9C9-13B4-DED97395C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7DD9B1A5-3820-DAD3-B81A-93DD99BA1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5C2D0026-5DE9-8ADE-FB76-15492435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6845470-25F5-024E-A766-A68D9F75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602CB6D-5CA6-1EC1-6B0D-21CFBFFC4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6B32F39D-E1B0-C7BA-F86E-DC237F9D431D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FCE36AC3-B227-9960-8405-611AC03F6B7B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909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E24B481-67BA-4E66-FD95-80950F2D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721CD3A-0C5C-B12E-1576-274D7E4EE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95DB33BB-E91D-8A74-9B68-86D5B7C5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C6EE1B6D-9883-0FA7-5917-F4B7B1D9C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232F4CF-4F73-AA6F-68EA-49AF95B3F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8AB1FAA9-3ADB-288A-F310-E193AF6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33D8FA7C-51BF-040B-2BE2-2BDA8A072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F303FF7D-457D-3033-1EB0-749FED2A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id="{411BB383-8A63-4644-2810-590424FD5F6C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75C0CE48-6519-C7A4-0047-A94249059F93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559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A02D1B-DCC6-984D-3E92-91EE5CBAD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3A15CA2E-8E0E-2DEA-0D4A-4A54D0BB0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781489C2-06E2-A155-B392-C96BDC9C7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F50609C4-3F8D-5B09-45C5-63625C85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id="{BACD39C4-7E2B-5D07-7850-3A5A16C2D460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id="{CBC7AEC3-2B25-81D7-A939-1419770E6CC1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638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otrauka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veikslėlio vietos rezervavimo ženklas 7">
            <a:extLst>
              <a:ext uri="{FF2B5EF4-FFF2-40B4-BE49-F238E27FC236}">
                <a16:creationId xmlns:a16="http://schemas.microsoft.com/office/drawing/2014/main" id="{03AD87B8-A882-2A24-A24B-9908CA0273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9504"/>
            <a:ext cx="12192000" cy="645899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lt-LT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id="{0A216F24-5FF2-9440-CE1D-FC1047DADA0D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id="{D9941A92-9ED3-2749-F9A0-6C2DDB4AEFAE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877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otrauka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veikslėlio vietos rezervavimo ženklas 7">
            <a:extLst>
              <a:ext uri="{FF2B5EF4-FFF2-40B4-BE49-F238E27FC236}">
                <a16:creationId xmlns:a16="http://schemas.microsoft.com/office/drawing/2014/main" id="{03AD87B8-A882-2A24-A24B-9908CA0273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lt-LT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id="{0A216F24-5FF2-9440-CE1D-FC1047DADA0D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id="{D9941A92-9ED3-2749-F9A0-6C2DDB4AEFAE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0764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51923D42-6106-E17A-70DA-BC1E5F375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4B7FA86A-D587-2FAF-A7E0-F7122F4D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1BAB1822-56DC-D1A1-FE96-D5F30D3A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id="{0A216F24-5FF2-9440-CE1D-FC1047DADA0D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id="{D9941A92-9ED3-2749-F9A0-6C2DDB4AEFAE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3051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596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9958CA-1682-90B3-CC57-C19F1265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31076B5-5B87-B4D5-CD8C-BD90DF7F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F7C2AD07-165A-4DDB-6CD6-CF4B093A7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032AF331-AADA-2144-1574-7624F7C7A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F7A2161-B33D-7A77-1992-6BBA9CAA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BADFF407-10E8-60FF-7E32-975E368AB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8C3E9F44-6B9C-E0D4-8FC6-12776431DC48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231C8AAD-2BE3-DD5C-16C0-CFEB8FDC6ED7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6645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A90545-FB1E-E878-F38F-4E021462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CBB62E39-90CD-8297-E2EC-5DFDA9D42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D6C94C4F-EA23-C205-E828-84F587D4F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B4FF0E8-9831-AF06-23B9-732A6952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CED3F29-9D59-63E5-653E-F952F91B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A6BA3C25-1A02-E68C-83F5-F724405E2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876EA8B0-2EFD-9B52-9C4D-DF2E1ECB53D9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E405AE97-F798-7BAA-F3B0-9C04BBFC4625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004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0CC010-599A-D718-AF80-144CF79CC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BAE91EF-41CE-AAF4-D505-BDAAAD05D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91A9FA9-CE15-5977-45FC-27273A21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9399-0C8C-475C-8DCE-AF56D8621B67}" type="datetimeFigureOut">
              <a:rPr lang="lt-LT" smtClean="0"/>
              <a:t>2026-11-02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7C5ED5D-DE07-022B-68C8-228899DE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CD6E456-A785-9FCC-6B5D-5818C673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0E13-C0E1-40DD-AD2A-FA99E02A5064}" type="slidenum">
              <a:rPr lang="lt-LT" smtClean="0"/>
              <a:t>‹#›</a:t>
            </a:fld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id="{96BDB319-A73B-90E8-9971-32FE2D6637D3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6CECF67D-6646-80F3-AC1A-EBCB6F9EDEAD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3661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B922CF6-D4D0-2F0E-10F7-23D9DAF28D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1E0EE8AF-833C-75A5-3F91-0224B8F31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id="{F9A6472B-00A2-9647-6A57-D449B0AFC12E}"/>
              </a:ext>
            </a:extLst>
          </p:cNvPr>
          <p:cNvSpPr/>
          <p:nvPr userDrawn="1"/>
        </p:nvSpPr>
        <p:spPr>
          <a:xfrm rot="5400000">
            <a:off x="-3146686" y="3511810"/>
            <a:ext cx="6492875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4DD727EE-1B77-C215-2FCD-6EC074E20328}"/>
              </a:ext>
            </a:extLst>
          </p:cNvPr>
          <p:cNvSpPr/>
          <p:nvPr userDrawn="1"/>
        </p:nvSpPr>
        <p:spPr>
          <a:xfrm rot="5400000">
            <a:off x="8845810" y="3511811"/>
            <a:ext cx="6492875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5879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baigos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382C023E-C21C-6CD4-5FDD-CC6F87AD96DD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id="{B3F853B4-021D-4E38-A377-67A367CAADC2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3" name="Grafinis elementas 2">
            <a:extLst>
              <a:ext uri="{FF2B5EF4-FFF2-40B4-BE49-F238E27FC236}">
                <a16:creationId xmlns:a16="http://schemas.microsoft.com/office/drawing/2014/main" id="{B1C0AC13-5976-0314-5B6E-4C2BA1C495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3098" y="2941045"/>
            <a:ext cx="4445803" cy="97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03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baigos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382C023E-C21C-6CD4-5FDD-CC6F87AD96DD}"/>
              </a:ext>
            </a:extLst>
          </p:cNvPr>
          <p:cNvSpPr/>
          <p:nvPr userDrawn="1"/>
        </p:nvSpPr>
        <p:spPr>
          <a:xfrm>
            <a:off x="838200" y="0"/>
            <a:ext cx="11353800" cy="199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id="{B3F853B4-021D-4E38-A377-67A367CAADC2}"/>
              </a:ext>
            </a:extLst>
          </p:cNvPr>
          <p:cNvSpPr/>
          <p:nvPr userDrawn="1"/>
        </p:nvSpPr>
        <p:spPr>
          <a:xfrm>
            <a:off x="838200" y="6658495"/>
            <a:ext cx="11353800" cy="1995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" name="Grafinis elementas 5">
            <a:extLst>
              <a:ext uri="{FF2B5EF4-FFF2-40B4-BE49-F238E27FC236}">
                <a16:creationId xmlns:a16="http://schemas.microsoft.com/office/drawing/2014/main" id="{0E8E61F0-3864-0438-FB70-25075D972A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5256610"/>
            <a:ext cx="3976940" cy="87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B9664776-22F0-0196-4DA9-EDCE1F24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dirty="0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3862DA5-E41F-4FF0-CA4D-18752191E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093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dirty="0"/>
              <a:t>Spustelėkite, kad galėtumėte 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588C88E-35B0-6656-48A5-5A863ACA6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DFFE9399-0C8C-475C-8DCE-AF56D8621B67}" type="datetimeFigureOut">
              <a:rPr lang="lt-LT" smtClean="0"/>
              <a:pPr/>
              <a:t>2026-11-02</a:t>
            </a:fld>
            <a:endParaRPr lang="lt-LT" dirty="0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CE86302-98B6-26CE-1AD1-161A6417C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27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C6EC401-828B-C954-799B-327E31ADF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67E0E13-C0E1-40DD-AD2A-FA99E02A5064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5533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65" r:id="rId4"/>
    <p:sldLayoutId id="2147483650" r:id="rId5"/>
    <p:sldLayoutId id="2147483666" r:id="rId6"/>
    <p:sldLayoutId id="2147483652" r:id="rId7"/>
    <p:sldLayoutId id="2147483653" r:id="rId8"/>
    <p:sldLayoutId id="2147483654" r:id="rId9"/>
    <p:sldLayoutId id="2147483667" r:id="rId10"/>
    <p:sldLayoutId id="2147483668" r:id="rId11"/>
    <p:sldLayoutId id="2147483655" r:id="rId12"/>
    <p:sldLayoutId id="2147483661" r:id="rId13"/>
    <p:sldLayoutId id="2147483656" r:id="rId14"/>
    <p:sldLayoutId id="2147483657" r:id="rId15"/>
    <p:sldLayoutId id="2147483658" r:id="rId16"/>
    <p:sldLayoutId id="2147483659" r:id="rId17"/>
    <p:sldLayoutId id="2147483662" r:id="rId18"/>
    <p:sldLayoutId id="21474836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3CD213-C48F-BC52-784B-CC08A3BB5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0498" y="1268083"/>
            <a:ext cx="7444177" cy="2820837"/>
          </a:xfrm>
        </p:spPr>
        <p:txBody>
          <a:bodyPr>
            <a:normAutofit/>
          </a:bodyPr>
          <a:lstStyle/>
          <a:p>
            <a:r>
              <a:rPr lang="lt-LT" sz="4400" dirty="0"/>
              <a:t>2021-2027 m. ES fondų investicijų programos vertinimo plano 1 priedo  pakeitimų pristatymas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BA2246E2-1262-C576-9CA3-532685C73C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30" t="409" r="-1" b="-49"/>
          <a:stretch/>
        </p:blipFill>
        <p:spPr>
          <a:xfrm>
            <a:off x="8194675" y="199504"/>
            <a:ext cx="3997325" cy="6458471"/>
          </a:xfrm>
        </p:spPr>
      </p:pic>
      <p:pic>
        <p:nvPicPr>
          <p:cNvPr id="7" name="Grafinis elementas 5">
            <a:extLst>
              <a:ext uri="{FF2B5EF4-FFF2-40B4-BE49-F238E27FC236}">
                <a16:creationId xmlns:a16="http://schemas.microsoft.com/office/drawing/2014/main" id="{6A3E2198-5A25-EB5A-97F5-DAC300419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5256610"/>
            <a:ext cx="3976940" cy="87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4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05704-0EBD-A22B-7EA0-45A97D853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4A3B975-2C08-EC18-1E1C-72AE636A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253"/>
            <a:ext cx="10660811" cy="87841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lt-LT" sz="2800" dirty="0"/>
              <a:t>2021-2027 m. ES fondų investicijų programos vertinimo plano 1 priedo pakeitimas (1)</a:t>
            </a:r>
            <a:endParaRPr lang="lt-LT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685E81-800B-BDA1-8121-FBDBA4839429}"/>
              </a:ext>
            </a:extLst>
          </p:cNvPr>
          <p:cNvSpPr txBox="1"/>
          <p:nvPr/>
        </p:nvSpPr>
        <p:spPr>
          <a:xfrm>
            <a:off x="741872" y="1282879"/>
            <a:ext cx="1114533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lt-LT" sz="2000" b="1" dirty="0">
                <a:latin typeface="Trebuchet MS" panose="020B0603020202020204" pitchFamily="34" charset="0"/>
              </a:rPr>
              <a:t>Energetikos srities pažangos priemonių įgyvendinimo vertinimas</a:t>
            </a:r>
          </a:p>
          <a:p>
            <a:pPr lvl="0">
              <a:defRPr/>
            </a:pPr>
            <a:r>
              <a:rPr lang="lt-LT" sz="1600" dirty="0">
                <a:latin typeface="Trebuchet MS" panose="020B0603020202020204" pitchFamily="34" charset="0"/>
              </a:rPr>
              <a:t>Energetikos ministerija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lt-LT" dirty="0">
                <a:latin typeface="Trebuchet MS" panose="020B0603020202020204" pitchFamily="34" charset="0"/>
              </a:rPr>
              <a:t>Vertinimo apimtis tikslinama orientuojantis į Investicijų programos lėšomis finansuojamas Energetikos plėtros programos veiklas, kurios tiesiogiai prisideda prie NPP 6.3 ir 6.5 uždavinių įgyvendinimo.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lt-LT" dirty="0">
                <a:latin typeface="Trebuchet MS" panose="020B0603020202020204" pitchFamily="34" charset="0"/>
              </a:rPr>
              <a:t>Atsižvelgiant į tai, kad vertinimas daugiausia orientuotas į Investicijų programos lėšomis finansuojamas intervencijas, tikslinama vertinimo apimtis ir atitinkamai perskirstomas vertinimo finansavimas (vertinimui numatoma 85 tūkst. </a:t>
            </a:r>
            <a:r>
              <a:rPr lang="lt-LT" dirty="0" err="1">
                <a:latin typeface="Trebuchet MS" panose="020B0603020202020204" pitchFamily="34" charset="0"/>
              </a:rPr>
              <a:t>Eur</a:t>
            </a:r>
            <a:r>
              <a:rPr lang="lt-LT" dirty="0">
                <a:latin typeface="Trebuchet MS" panose="020B0603020202020204" pitchFamily="34" charset="0"/>
              </a:rPr>
              <a:t> IP techninės paramos lėšų).</a:t>
            </a:r>
          </a:p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endParaRPr lang="lt-LT" dirty="0"/>
          </a:p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endParaRPr lang="lt-LT" dirty="0"/>
          </a:p>
          <a:p>
            <a:pPr lvl="0">
              <a:defRPr/>
            </a:pPr>
            <a:endParaRPr lang="lt-LT" sz="2000" dirty="0">
              <a:solidFill>
                <a:srgbClr val="3F80C2"/>
              </a:solidFill>
              <a:latin typeface="Calibri" panose="020F0502020204030204"/>
            </a:endParaRPr>
          </a:p>
          <a:p>
            <a:pPr lvl="0">
              <a:defRPr/>
            </a:pPr>
            <a:endParaRPr lang="lt-LT" sz="2000" dirty="0">
              <a:solidFill>
                <a:srgbClr val="3F80C2"/>
              </a:solidFill>
              <a:latin typeface="Calibri" panose="020F0502020204030204"/>
            </a:endParaRPr>
          </a:p>
          <a:p>
            <a:pPr lvl="0">
              <a:defRPr/>
            </a:pPr>
            <a:endParaRPr lang="lt-LT" sz="2800" dirty="0">
              <a:solidFill>
                <a:srgbClr val="3F80C2"/>
              </a:solidFill>
              <a:latin typeface="Calibri" panose="020F0502020204030204"/>
            </a:endParaRPr>
          </a:p>
          <a:p>
            <a:pPr lvl="0">
              <a:defRPr/>
            </a:pPr>
            <a:endParaRPr lang="lt-LT" sz="2800" dirty="0">
              <a:solidFill>
                <a:srgbClr val="3F80C2"/>
              </a:solidFill>
              <a:latin typeface="Calibri" panose="020F0502020204030204"/>
            </a:endParaRPr>
          </a:p>
          <a:p>
            <a:pPr lvl="0">
              <a:defRPr/>
            </a:pPr>
            <a:endParaRPr lang="lt-LT" sz="2800" dirty="0">
              <a:solidFill>
                <a:srgbClr val="3F80C2"/>
              </a:solidFill>
              <a:latin typeface="Calibri" panose="020F0502020204030204"/>
            </a:endParaRPr>
          </a:p>
        </p:txBody>
      </p:sp>
      <p:graphicFrame>
        <p:nvGraphicFramePr>
          <p:cNvPr id="9" name="Lentelė 8">
            <a:extLst>
              <a:ext uri="{FF2B5EF4-FFF2-40B4-BE49-F238E27FC236}">
                <a16:creationId xmlns:a16="http://schemas.microsoft.com/office/drawing/2014/main" id="{399F4EB1-9488-2EC0-9594-D6EE0C66D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409097"/>
              </p:ext>
            </p:extLst>
          </p:nvPr>
        </p:nvGraphicFramePr>
        <p:xfrm>
          <a:off x="1056737" y="3355321"/>
          <a:ext cx="10515600" cy="2228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2049">
                  <a:extLst>
                    <a:ext uri="{9D8B030D-6E8A-4147-A177-3AD203B41FA5}">
                      <a16:colId xmlns:a16="http://schemas.microsoft.com/office/drawing/2014/main" val="3767816086"/>
                    </a:ext>
                  </a:extLst>
                </a:gridCol>
                <a:gridCol w="5263551">
                  <a:extLst>
                    <a:ext uri="{9D8B030D-6E8A-4147-A177-3AD203B41FA5}">
                      <a16:colId xmlns:a16="http://schemas.microsoft.com/office/drawing/2014/main" val="2490809392"/>
                    </a:ext>
                  </a:extLst>
                </a:gridCol>
              </a:tblGrid>
              <a:tr h="6656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 b="1" dirty="0">
                          <a:effectLst/>
                        </a:rPr>
                        <a:t>Iki pakeitimo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 b="1" dirty="0">
                          <a:effectLst/>
                        </a:rPr>
                        <a:t>Po pakeitimo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587902"/>
                  </a:ext>
                </a:extLst>
              </a:tr>
              <a:tr h="15624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>
                          <a:effectLst/>
                        </a:rPr>
                        <a:t>Nustatyti Energetikos plėtros programos pažangos priemonių tarpinius rezultatus, siekiant patobulinti pažangos priemonių įgyvendinimą.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lt-LT" dirty="0">
                          <a:effectLst/>
                        </a:rPr>
                        <a:t>Siekiant įgyvendinti NPP 6 tikslo 6.3 ir 6.5 uždavinius, vertinamos vykdomos Energetikos plėtros programos pažangos priemonių veiklos, finansuojamos iš Investicijų programos lėšų.</a:t>
                      </a:r>
                      <a:endParaRPr lang="lt-LT" sz="105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6832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53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0DAEBF5-F6D9-2758-A8C0-D9CCD41A6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43465"/>
            <a:ext cx="10515600" cy="9677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z="2800" dirty="0"/>
              <a:t>2021-2027 m. ES fondų investicijų programos vertinimo plano 1 priedo pakeitimas (2)</a:t>
            </a:r>
            <a:endParaRPr lang="lt-LT" sz="2800" kern="1200" dirty="0"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17" name="Antrinis pavadinimas 16">
            <a:extLst>
              <a:ext uri="{FF2B5EF4-FFF2-40B4-BE49-F238E27FC236}">
                <a16:creationId xmlns:a16="http://schemas.microsoft.com/office/drawing/2014/main" id="{C60A5598-6A72-15B3-0698-BABD76C2C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0278" y="1724297"/>
            <a:ext cx="10413521" cy="4590239"/>
          </a:xfrm>
        </p:spPr>
        <p:txBody>
          <a:bodyPr>
            <a:normAutofit/>
          </a:bodyPr>
          <a:lstStyle/>
          <a:p>
            <a:r>
              <a:rPr lang="lt-LT" sz="2000" b="1" dirty="0">
                <a:solidFill>
                  <a:schemeClr val="tx1"/>
                </a:solidFill>
              </a:rPr>
              <a:t>Kultūros ir kūrybingumo plėtros programos investicijų tinkamumo, rezultatyvumo ir poveikio visuomenei vertinimas</a:t>
            </a:r>
            <a:r>
              <a:rPr lang="lt-LT" sz="2000" dirty="0">
                <a:solidFill>
                  <a:schemeClr val="tx1"/>
                </a:solidFill>
              </a:rPr>
              <a:t> (naujai įtraukiamas)</a:t>
            </a:r>
          </a:p>
          <a:p>
            <a:r>
              <a:rPr lang="lt-LT" sz="1600" dirty="0">
                <a:solidFill>
                  <a:schemeClr val="tx1"/>
                </a:solidFill>
              </a:rPr>
              <a:t>Kultūros ministerija</a:t>
            </a:r>
          </a:p>
          <a:p>
            <a:pPr fontAlgn="t"/>
            <a:r>
              <a:rPr lang="lt-LT" sz="1800" b="1" dirty="0">
                <a:solidFill>
                  <a:schemeClr val="tx1"/>
                </a:solidFill>
              </a:rPr>
              <a:t>Kodėl įtraukiamas?</a:t>
            </a:r>
          </a:p>
          <a:p>
            <a:pPr marL="285750" lvl="0" indent="-285750" fontAlgn="t">
              <a:buFont typeface="Wingdings" panose="05000000000000000000" pitchFamily="2" charset="2"/>
              <a:buChar char="Ø"/>
            </a:pPr>
            <a:r>
              <a:rPr lang="lt-LT" sz="1800" dirty="0">
                <a:solidFill>
                  <a:schemeClr val="tx1"/>
                </a:solidFill>
              </a:rPr>
              <a:t>Vertinimas yra privalomas pagal strateginio valdymo reikalavimus.</a:t>
            </a:r>
          </a:p>
          <a:p>
            <a:pPr marL="285750" lvl="0" indent="-285750" fontAlgn="t">
              <a:buFont typeface="Wingdings" panose="05000000000000000000" pitchFamily="2" charset="2"/>
              <a:buChar char="Ø"/>
            </a:pPr>
            <a:r>
              <a:rPr lang="lt-LT" sz="1800" dirty="0">
                <a:solidFill>
                  <a:schemeClr val="tx1"/>
                </a:solidFill>
              </a:rPr>
              <a:t>Siekiama įvertinti kultūros ir kūrybinio sektoriaus investicijų rezultatus bei poveikį visuomenei. </a:t>
            </a:r>
          </a:p>
          <a:p>
            <a:pPr marL="285750" lvl="0" indent="-285750" fontAlgn="t">
              <a:buFont typeface="Wingdings" panose="05000000000000000000" pitchFamily="2" charset="2"/>
              <a:buChar char="Ø"/>
            </a:pPr>
            <a:r>
              <a:rPr lang="lt-LT" sz="1800" dirty="0">
                <a:solidFill>
                  <a:schemeClr val="tx1"/>
                </a:solidFill>
              </a:rPr>
              <a:t>Vertinimo rezultatai bus naudojami tobulinant intervencijas ir rengiantis būsimam finansavimo laikotarpiui.</a:t>
            </a:r>
          </a:p>
          <a:p>
            <a:pPr fontAlgn="t"/>
            <a:r>
              <a:rPr lang="lt-LT" sz="1800" b="1" dirty="0">
                <a:solidFill>
                  <a:schemeClr val="tx1"/>
                </a:solidFill>
              </a:rPr>
              <a:t>Pagrindiniai parametrai</a:t>
            </a:r>
          </a:p>
          <a:p>
            <a:pPr marL="285750" lvl="0" indent="-285750" fontAlgn="t">
              <a:buFont typeface="Wingdings" panose="05000000000000000000" pitchFamily="2" charset="2"/>
              <a:buChar char="Ø"/>
            </a:pPr>
            <a:r>
              <a:rPr lang="lt-LT" sz="1800" b="1" dirty="0">
                <a:solidFill>
                  <a:schemeClr val="tx1"/>
                </a:solidFill>
              </a:rPr>
              <a:t>Laikotarpis:</a:t>
            </a:r>
            <a:r>
              <a:rPr lang="lt-LT" sz="1800" dirty="0">
                <a:solidFill>
                  <a:schemeClr val="tx1"/>
                </a:solidFill>
              </a:rPr>
              <a:t> 2027 m. III </a:t>
            </a:r>
            <a:r>
              <a:rPr lang="lt-LT" sz="1800" dirty="0" err="1">
                <a:solidFill>
                  <a:schemeClr val="tx1"/>
                </a:solidFill>
              </a:rPr>
              <a:t>ketv</a:t>
            </a:r>
            <a:r>
              <a:rPr lang="lt-LT" sz="1800" dirty="0">
                <a:solidFill>
                  <a:schemeClr val="tx1"/>
                </a:solidFill>
              </a:rPr>
              <a:t>. – 2028 m. III </a:t>
            </a:r>
            <a:r>
              <a:rPr lang="lt-LT" sz="1800" dirty="0" err="1">
                <a:solidFill>
                  <a:schemeClr val="tx1"/>
                </a:solidFill>
              </a:rPr>
              <a:t>ketv</a:t>
            </a:r>
            <a:r>
              <a:rPr lang="lt-LT" sz="1800" dirty="0">
                <a:solidFill>
                  <a:schemeClr val="tx1"/>
                </a:solidFill>
              </a:rPr>
              <a:t>. </a:t>
            </a:r>
          </a:p>
          <a:p>
            <a:pPr marL="285750" lvl="0" indent="-285750" fontAlgn="t">
              <a:buFont typeface="Wingdings" panose="05000000000000000000" pitchFamily="2" charset="2"/>
              <a:buChar char="Ø"/>
            </a:pPr>
            <a:r>
              <a:rPr lang="lt-LT" sz="1800" b="1" dirty="0">
                <a:solidFill>
                  <a:schemeClr val="tx1"/>
                </a:solidFill>
              </a:rPr>
              <a:t>Finansavimas:</a:t>
            </a:r>
            <a:r>
              <a:rPr lang="lt-LT" sz="1800" dirty="0">
                <a:solidFill>
                  <a:schemeClr val="tx1"/>
                </a:solidFill>
              </a:rPr>
              <a:t> IP techninė parama (26 tūkst. </a:t>
            </a:r>
            <a:r>
              <a:rPr lang="lt-LT" sz="1800" dirty="0" err="1">
                <a:solidFill>
                  <a:schemeClr val="tx1"/>
                </a:solidFill>
              </a:rPr>
              <a:t>Eur</a:t>
            </a:r>
            <a:r>
              <a:rPr lang="lt-LT" sz="1800" dirty="0">
                <a:solidFill>
                  <a:schemeClr val="tx1"/>
                </a:solidFill>
              </a:rPr>
              <a:t>) ir valstybės biudžeto lėšos (34 tūkst. </a:t>
            </a:r>
            <a:r>
              <a:rPr lang="lt-LT" sz="1800" dirty="0" err="1">
                <a:solidFill>
                  <a:schemeClr val="tx1"/>
                </a:solidFill>
              </a:rPr>
              <a:t>Eur</a:t>
            </a:r>
            <a:r>
              <a:rPr lang="lt-LT" sz="1800" dirty="0">
                <a:solidFill>
                  <a:schemeClr val="tx1"/>
                </a:solidFill>
              </a:rPr>
              <a:t>).</a:t>
            </a:r>
          </a:p>
          <a:p>
            <a:endParaRPr lang="lt-LT" sz="1800" dirty="0"/>
          </a:p>
          <a:p>
            <a:endParaRPr lang="lt-LT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072E584-0BC6-430B-7349-66A4A2025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1825625"/>
            <a:ext cx="10315755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228600" marR="0" lvl="0" indent="-2286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lt-LT" altLang="lt-LT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339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25931-4A94-0AAB-564A-11C77F6A8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71ABFE9-4FBA-4379-0F89-33B888132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43465"/>
            <a:ext cx="10515600" cy="9677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z="2800" dirty="0"/>
              <a:t>2021-2027 m. ES fondų investicijų programos vertinimo plano 1 priedo pakeitimas (3)</a:t>
            </a:r>
            <a:endParaRPr lang="lt-LT" sz="2800" kern="1200" dirty="0"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17" name="Antrinis pavadinimas 16">
            <a:extLst>
              <a:ext uri="{FF2B5EF4-FFF2-40B4-BE49-F238E27FC236}">
                <a16:creationId xmlns:a16="http://schemas.microsoft.com/office/drawing/2014/main" id="{4E6DA86A-82D1-6EA5-0BE9-0FFFED91A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0278" y="1511177"/>
            <a:ext cx="10413521" cy="4803359"/>
          </a:xfrm>
        </p:spPr>
        <p:txBody>
          <a:bodyPr>
            <a:normAutofit/>
          </a:bodyPr>
          <a:lstStyle/>
          <a:p>
            <a:r>
              <a:rPr lang="lt-LT" sz="2000" b="1" dirty="0">
                <a:solidFill>
                  <a:schemeClr val="tx1"/>
                </a:solidFill>
              </a:rPr>
              <a:t>Darbingo amžiaus asmenų su negalia užimtumo didinimo vertinimas (atsisakoma)</a:t>
            </a:r>
          </a:p>
          <a:p>
            <a:r>
              <a:rPr lang="lt-LT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2B621DE6-CDB3-A4DE-92A6-5DF0D7F52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1825625"/>
            <a:ext cx="10315755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228600" marR="0" lvl="0" indent="-2286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lt-LT" altLang="lt-LT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D5D4F9C3-388C-6AF1-C9F0-EEAAB6A07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25625"/>
            <a:ext cx="10413523" cy="480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14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78C37-6821-3EAF-EF9C-D876E0BB1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1FB6785-E9A3-5B50-C996-3D29E43B5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43465"/>
            <a:ext cx="10515600" cy="9677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z="2800" dirty="0"/>
              <a:t>2021-2027 m. ES fondų investicijų programos vertinimo plano 1 priedo pakeitimas (4)</a:t>
            </a:r>
            <a:endParaRPr lang="lt-LT" sz="2800" kern="1200" dirty="0"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17" name="Antrinis pavadinimas 16">
            <a:extLst>
              <a:ext uri="{FF2B5EF4-FFF2-40B4-BE49-F238E27FC236}">
                <a16:creationId xmlns:a16="http://schemas.microsoft.com/office/drawing/2014/main" id="{0D561414-521F-3741-F754-7D1B11DA9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0278" y="1511177"/>
            <a:ext cx="10413521" cy="4968815"/>
          </a:xfrm>
        </p:spPr>
        <p:txBody>
          <a:bodyPr>
            <a:normAutofit/>
          </a:bodyPr>
          <a:lstStyle/>
          <a:p>
            <a:endParaRPr lang="lt-LT" sz="2000" b="1" dirty="0">
              <a:solidFill>
                <a:schemeClr val="tx1"/>
              </a:solidFill>
            </a:endParaRPr>
          </a:p>
          <a:p>
            <a:r>
              <a:rPr lang="lt-LT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CB2BDA06-F044-8562-FB84-069094D1E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1825625"/>
            <a:ext cx="10315755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228600" marR="0" lvl="0" indent="-2286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lt-LT" altLang="lt-LT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1B1C46D-4D98-CAB1-194D-921DE2C26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8" y="1511177"/>
            <a:ext cx="10657936" cy="514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9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230A3F8-E7D5-F5B6-256C-6FAB4D31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036" y="2307265"/>
            <a:ext cx="7572555" cy="1832571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lt-LT" sz="2900" dirty="0">
                <a:solidFill>
                  <a:srgbClr val="3F80C2"/>
                </a:solidFill>
              </a:rPr>
              <a:t>Ačiū už dėmesį</a:t>
            </a:r>
            <a:endParaRPr lang="lt-LT" u="sng" dirty="0"/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31A56258-837F-6885-DF68-1AC95D34A6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" b="48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4088198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ES">
      <a:dk1>
        <a:srgbClr val="3F80C2"/>
      </a:dk1>
      <a:lt1>
        <a:sysClr val="window" lastClr="FFFFFF"/>
      </a:lt1>
      <a:dk2>
        <a:srgbClr val="000000"/>
      </a:dk2>
      <a:lt2>
        <a:srgbClr val="F7E7D3"/>
      </a:lt2>
      <a:accent1>
        <a:srgbClr val="00ACDB"/>
      </a:accent1>
      <a:accent2>
        <a:srgbClr val="D85D58"/>
      </a:accent2>
      <a:accent3>
        <a:srgbClr val="26BAA8"/>
      </a:accent3>
      <a:accent4>
        <a:srgbClr val="F68A42"/>
      </a:accent4>
      <a:accent5>
        <a:srgbClr val="5B9BD5"/>
      </a:accent5>
      <a:accent6>
        <a:srgbClr val="98CA3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14573</TotalTime>
  <Words>296</Words>
  <Application>Microsoft Office PowerPoint</Application>
  <PresentationFormat>Plačiaekranė</PresentationFormat>
  <Paragraphs>35</Paragraphs>
  <Slides>6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</vt:lpstr>
      <vt:lpstr>„Office“ tema</vt:lpstr>
      <vt:lpstr>2021-2027 m. ES fondų investicijų programos vertinimo plano 1 priedo  pakeitimų pristatymas</vt:lpstr>
      <vt:lpstr>2021-2027 m. ES fondų investicijų programos vertinimo plano 1 priedo pakeitimas (1)</vt:lpstr>
      <vt:lpstr>2021-2027 m. ES fondų investicijų programos vertinimo plano 1 priedo pakeitimas (2)</vt:lpstr>
      <vt:lpstr>2021-2027 m. ES fondų investicijų programos vertinimo plano 1 priedo pakeitimas (3)</vt:lpstr>
      <vt:lpstr>2021-2027 m. ES fondų investicijų programos vertinimo plano 1 priedo pakeitimas (4)</vt:lpstr>
      <vt:lpstr>Ačiū už dėmesį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Martynas Švarcas</dc:creator>
  <cp:lastModifiedBy>Živilė Turevičienė</cp:lastModifiedBy>
  <cp:revision>100</cp:revision>
  <cp:lastPrinted>2024-02-21T09:12:13Z</cp:lastPrinted>
  <dcterms:created xsi:type="dcterms:W3CDTF">2022-12-11T20:28:05Z</dcterms:created>
  <dcterms:modified xsi:type="dcterms:W3CDTF">2026-11-03T13:23:58Z</dcterms:modified>
</cp:coreProperties>
</file>